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4.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6.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7.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0" r:id="rId7"/>
    <p:sldMasterId id="2147483771" r:id="rId8"/>
    <p:sldMasterId id="2147483791" r:id="rId9"/>
    <p:sldMasterId id="2147483821" r:id="rId10"/>
    <p:sldMasterId id="2147483867" r:id="rId11"/>
    <p:sldMasterId id="2147483886" r:id="rId12"/>
    <p:sldMasterId id="2147483911" r:id="rId13"/>
    <p:sldMasterId id="2147483935" r:id="rId14"/>
  </p:sldMasterIdLst>
  <p:notesMasterIdLst>
    <p:notesMasterId r:id="rId48"/>
  </p:notesMasterIdLst>
  <p:sldIdLst>
    <p:sldId id="376" r:id="rId15"/>
    <p:sldId id="378" r:id="rId16"/>
    <p:sldId id="379" r:id="rId17"/>
    <p:sldId id="380" r:id="rId18"/>
    <p:sldId id="382" r:id="rId19"/>
    <p:sldId id="394" r:id="rId20"/>
    <p:sldId id="268" r:id="rId21"/>
    <p:sldId id="383" r:id="rId22"/>
    <p:sldId id="384" r:id="rId23"/>
    <p:sldId id="386" r:id="rId24"/>
    <p:sldId id="401" r:id="rId25"/>
    <p:sldId id="416" r:id="rId26"/>
    <p:sldId id="314" r:id="rId27"/>
    <p:sldId id="357" r:id="rId28"/>
    <p:sldId id="389" r:id="rId29"/>
    <p:sldId id="417" r:id="rId30"/>
    <p:sldId id="278" r:id="rId31"/>
    <p:sldId id="293" r:id="rId32"/>
    <p:sldId id="303" r:id="rId33"/>
    <p:sldId id="566" r:id="rId34"/>
    <p:sldId id="406" r:id="rId35"/>
    <p:sldId id="261" r:id="rId36"/>
    <p:sldId id="407" r:id="rId37"/>
    <p:sldId id="408" r:id="rId38"/>
    <p:sldId id="411" r:id="rId39"/>
    <p:sldId id="405" r:id="rId40"/>
    <p:sldId id="414" r:id="rId41"/>
    <p:sldId id="413" r:id="rId42"/>
    <p:sldId id="391" r:id="rId43"/>
    <p:sldId id="336" r:id="rId44"/>
    <p:sldId id="404" r:id="rId45"/>
    <p:sldId id="400" r:id="rId46"/>
    <p:sldId id="415" r:id="rId4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ernization Opportunity" id="{EFC148FF-27B5-4819-9ED1-FA31E7404545}">
          <p14:sldIdLst>
            <p14:sldId id="376"/>
            <p14:sldId id="378"/>
            <p14:sldId id="379"/>
            <p14:sldId id="380"/>
            <p14:sldId id="382"/>
            <p14:sldId id="394"/>
            <p14:sldId id="268"/>
          </p14:sldIdLst>
        </p14:section>
        <p14:section name="Built-in Intelligence" id="{C60B711F-7C40-4731-9EBC-10BF5473D3C6}">
          <p14:sldIdLst>
            <p14:sldId id="383"/>
          </p14:sldIdLst>
        </p14:section>
        <p14:section name="Breakthrough Productivity and Performance" id="{5EED2F3D-B1ED-48B7-B01E-DB40A3CDC4EC}">
          <p14:sldIdLst>
            <p14:sldId id="384"/>
          </p14:sldIdLst>
        </p14:section>
        <p14:section name="Seamless and Compatible" id="{8BFF81EF-FE06-4644-9C2E-C185D1591D09}">
          <p14:sldIdLst>
            <p14:sldId id="386"/>
            <p14:sldId id="401"/>
            <p14:sldId id="416"/>
            <p14:sldId id="314"/>
            <p14:sldId id="357"/>
          </p14:sldIdLst>
        </p14:section>
        <p14:section name="Competitive TCO" id="{30BE8019-A4DC-47B4-A7DC-9A3A0E734933}">
          <p14:sldIdLst>
            <p14:sldId id="389"/>
            <p14:sldId id="417"/>
            <p14:sldId id="278"/>
            <p14:sldId id="293"/>
            <p14:sldId id="303"/>
            <p14:sldId id="566"/>
            <p14:sldId id="406"/>
            <p14:sldId id="261"/>
          </p14:sldIdLst>
        </p14:section>
        <p14:section name="Customer Evidence - Managed Instance" id="{93733DAE-32A0-425D-8B0B-ADCF6EB8E962}">
          <p14:sldIdLst>
            <p14:sldId id="407"/>
            <p14:sldId id="408"/>
            <p14:sldId id="411"/>
          </p14:sldIdLst>
        </p14:section>
        <p14:section name="Preview Enrollment" id="{6041D372-2751-4A5F-8012-B2D5B576B67A}">
          <p14:sldIdLst>
            <p14:sldId id="405"/>
            <p14:sldId id="414"/>
            <p14:sldId id="413"/>
            <p14:sldId id="391"/>
          </p14:sldIdLst>
        </p14:section>
        <p14:section name="Appendix" id="{21C9F480-FE76-4A09-82FF-0B7DC0ED3ED2}">
          <p14:sldIdLst>
            <p14:sldId id="336"/>
            <p14:sldId id="404"/>
            <p14:sldId id="400"/>
            <p14:sldId id="4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8" name="Author" initials="A" lastIdx="0" clrIdx="1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9900"/>
    <a:srgbClr val="6BA7D7"/>
    <a:srgbClr val="AD7233"/>
    <a:srgbClr val="81B1D7"/>
    <a:srgbClr val="A1BFD7"/>
    <a:srgbClr val="409AE1"/>
    <a:srgbClr val="7FBBEB"/>
    <a:srgbClr val="66AEE7"/>
    <a:srgbClr val="99C9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26030F-0F1A-4621-AE2D-2760E9F053DF}" v="1" dt="2018-06-05T18:43:25.930"/>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02" autoAdjust="0"/>
    <p:restoredTop sz="90045" autoAdjust="0"/>
  </p:normalViewPr>
  <p:slideViewPr>
    <p:cSldViewPr snapToGrid="0">
      <p:cViewPr varScale="1">
        <p:scale>
          <a:sx n="86" d="100"/>
          <a:sy n="86" d="100"/>
        </p:scale>
        <p:origin x="30" y="219"/>
      </p:cViewPr>
      <p:guideLst/>
    </p:cSldViewPr>
  </p:slideViewPr>
  <p:notesTextViewPr>
    <p:cViewPr>
      <p:scale>
        <a:sx n="1" d="1"/>
        <a:sy n="1" d="1"/>
      </p:scale>
      <p:origin x="0" y="0"/>
    </p:cViewPr>
  </p:notesTextViewPr>
  <p:sorterViewPr>
    <p:cViewPr>
      <p:scale>
        <a:sx n="100" d="100"/>
        <a:sy n="100" d="100"/>
      </p:scale>
      <p:origin x="0" y="-1956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3" Type="http://schemas.openxmlformats.org/officeDocument/2006/relationships/customXml" Target="../customXml/item3.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presProps" Target="presProps.xml"/><Relationship Id="rId7" Type="http://schemas.openxmlformats.org/officeDocument/2006/relationships/slideMaster" Target="slideMasters/slideMaster1.xml"/><Relationship Id="rId12" Type="http://schemas.openxmlformats.org/officeDocument/2006/relationships/slideMaster" Target="slideMasters/slideMaster6.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41" Type="http://schemas.openxmlformats.org/officeDocument/2006/relationships/slide" Target="slides/slide2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5.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commentAuthors" Target="commentAuthors.xml"/><Relationship Id="rId10" Type="http://schemas.openxmlformats.org/officeDocument/2006/relationships/slideMaster" Target="slideMasters/slideMaster4.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notesMaster" Target="notesMasters/notesMaster1.xml"/><Relationship Id="rId8" Type="http://schemas.openxmlformats.org/officeDocument/2006/relationships/slideMaster" Target="slideMasters/slideMaster2.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solidFill>
                <a:schemeClr val="tx2"/>
              </a:solidFill>
            </a:ln>
          </c:spPr>
          <c:dPt>
            <c:idx val="0"/>
            <c:bubble3D val="0"/>
            <c:spPr>
              <a:solidFill>
                <a:schemeClr val="accent1"/>
              </a:solidFill>
              <a:ln w="19050">
                <a:solidFill>
                  <a:schemeClr val="tx2"/>
                </a:solidFill>
              </a:ln>
              <a:effectLst/>
            </c:spPr>
            <c:extLst>
              <c:ext xmlns:c16="http://schemas.microsoft.com/office/drawing/2014/chart" uri="{C3380CC4-5D6E-409C-BE32-E72D297353CC}">
                <c16:uniqueId val="{00000002-9EC0-4434-8E6C-C67816482EB9}"/>
              </c:ext>
            </c:extLst>
          </c:dPt>
          <c:dPt>
            <c:idx val="1"/>
            <c:bubble3D val="0"/>
            <c:spPr>
              <a:noFill/>
              <a:ln w="19050">
                <a:solidFill>
                  <a:schemeClr val="tx2"/>
                </a:solidFill>
                <a:miter lim="800000"/>
              </a:ln>
              <a:effectLst/>
            </c:spPr>
            <c:extLst>
              <c:ext xmlns:c16="http://schemas.microsoft.com/office/drawing/2014/chart" uri="{C3380CC4-5D6E-409C-BE32-E72D297353CC}">
                <c16:uniqueId val="{00000001-9EC0-4434-8E6C-C67816482EB9}"/>
              </c:ext>
            </c:extLst>
          </c:dPt>
          <c:cat>
            <c:strRef>
              <c:f>Sheet1!$A$2:$A$3</c:f>
              <c:strCache>
                <c:ptCount val="2"/>
                <c:pt idx="0">
                  <c:v>1st Qtr</c:v>
                </c:pt>
                <c:pt idx="1">
                  <c:v>2nd Qtr</c:v>
                </c:pt>
              </c:strCache>
            </c:strRef>
          </c:cat>
          <c:val>
            <c:numRef>
              <c:f>Sheet1!$B$2:$B$3</c:f>
              <c:numCache>
                <c:formatCode>General</c:formatCode>
                <c:ptCount val="2"/>
                <c:pt idx="0">
                  <c:v>80</c:v>
                </c:pt>
                <c:pt idx="1">
                  <c:v>20</c:v>
                </c:pt>
              </c:numCache>
            </c:numRef>
          </c:val>
          <c:extLst>
            <c:ext xmlns:c16="http://schemas.microsoft.com/office/drawing/2014/chart" uri="{C3380CC4-5D6E-409C-BE32-E72D297353CC}">
              <c16:uniqueId val="{00000000-9EC0-4434-8E6C-C67816482EB9}"/>
            </c:ext>
          </c:extLst>
        </c:ser>
        <c:dLbls>
          <c:showLegendKey val="0"/>
          <c:showVal val="0"/>
          <c:showCatName val="0"/>
          <c:showSerName val="0"/>
          <c:showPercent val="0"/>
          <c:showBubbleSize val="0"/>
          <c:showLeaderLines val="1"/>
        </c:dLbls>
        <c:firstSliceAng val="72"/>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r>
              <a:rPr lang="en-US" sz="1600" b="0" dirty="0">
                <a:latin typeface="Segoe UI Semilight" panose="020B0402040204020203" pitchFamily="34" charset="0"/>
                <a:cs typeface="Segoe UI Semilight" panose="020B0402040204020203" pitchFamily="34" charset="0"/>
              </a:rPr>
              <a:t>IDC Worldwide Database Server Forecast</a:t>
            </a:r>
          </a:p>
        </c:rich>
      </c:tx>
      <c:layout>
        <c:manualLayout>
          <c:xMode val="edge"/>
          <c:yMode val="edge"/>
          <c:x val="0.28432191571794296"/>
          <c:y val="1.0071716608872783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2"/>
              </a:solidFill>
              <a:latin typeface="Segoe UI Semilight" panose="020B0402040204020203" pitchFamily="34" charset="0"/>
              <a:ea typeface="+mn-ea"/>
              <a:cs typeface="Segoe UI Semilight" panose="020B0402040204020203" pitchFamily="34" charset="0"/>
            </a:defRPr>
          </a:pPr>
          <a:endParaRPr lang="en-US"/>
        </a:p>
      </c:txPr>
    </c:title>
    <c:autoTitleDeleted val="0"/>
    <c:plotArea>
      <c:layout>
        <c:manualLayout>
          <c:layoutTarget val="inner"/>
          <c:xMode val="edge"/>
          <c:yMode val="edge"/>
          <c:x val="0.25605089299074502"/>
          <c:y val="0.14780114605351399"/>
          <c:w val="0.47288223836041798"/>
          <c:h val="0.69067319514991898"/>
        </c:manualLayout>
      </c:layout>
      <c:pieChart>
        <c:varyColors val="1"/>
        <c:ser>
          <c:idx val="0"/>
          <c:order val="0"/>
          <c:tx>
            <c:strRef>
              <c:f>Sheet1!$B$1</c:f>
              <c:strCache>
                <c:ptCount val="1"/>
                <c:pt idx="0">
                  <c:v>2017</c:v>
                </c:pt>
              </c:strCache>
            </c:strRef>
          </c:tx>
          <c:dPt>
            <c:idx val="0"/>
            <c:bubble3D val="0"/>
            <c:spPr>
              <a:solidFill>
                <a:schemeClr val="bg1">
                  <a:lumMod val="95000"/>
                  <a:alpha val="80000"/>
                </a:schemeClr>
              </a:solidFill>
              <a:ln>
                <a:noFill/>
              </a:ln>
              <a:effectLst/>
            </c:spPr>
            <c:extLst>
              <c:ext xmlns:c16="http://schemas.microsoft.com/office/drawing/2014/chart" uri="{C3380CC4-5D6E-409C-BE32-E72D297353CC}">
                <c16:uniqueId val="{00000001-69B1-4E29-830D-73F4E76491D0}"/>
              </c:ext>
            </c:extLst>
          </c:dPt>
          <c:dPt>
            <c:idx val="1"/>
            <c:bubble3D val="0"/>
            <c:spPr>
              <a:solidFill>
                <a:schemeClr val="bg1">
                  <a:lumMod val="85000"/>
                  <a:alpha val="60000"/>
                </a:schemeClr>
              </a:solidFill>
              <a:ln>
                <a:noFill/>
              </a:ln>
              <a:effectLst/>
            </c:spPr>
            <c:extLst>
              <c:ext xmlns:c16="http://schemas.microsoft.com/office/drawing/2014/chart" uri="{C3380CC4-5D6E-409C-BE32-E72D297353CC}">
                <c16:uniqueId val="{00000003-69B1-4E29-830D-73F4E76491D0}"/>
              </c:ext>
            </c:extLst>
          </c:dPt>
          <c:dPt>
            <c:idx val="2"/>
            <c:bubble3D val="0"/>
            <c:spPr>
              <a:solidFill>
                <a:schemeClr val="bg1">
                  <a:lumMod val="75000"/>
                </a:schemeClr>
              </a:solidFill>
              <a:ln>
                <a:noFill/>
              </a:ln>
              <a:effectLst/>
            </c:spPr>
            <c:extLst>
              <c:ext xmlns:c16="http://schemas.microsoft.com/office/drawing/2014/chart" uri="{C3380CC4-5D6E-409C-BE32-E72D297353CC}">
                <c16:uniqueId val="{00000005-69B1-4E29-830D-73F4E76491D0}"/>
              </c:ext>
            </c:extLst>
          </c:dPt>
          <c:dPt>
            <c:idx val="3"/>
            <c:bubble3D val="0"/>
            <c:spPr>
              <a:solidFill>
                <a:schemeClr val="accent1">
                  <a:lumMod val="60000"/>
                  <a:shade val="80000"/>
                  <a:satMod val="180000"/>
                </a:schemeClr>
              </a:solidFill>
              <a:ln>
                <a:noFill/>
              </a:ln>
              <a:effectLst/>
            </c:spPr>
            <c:extLst>
              <c:ext xmlns:c16="http://schemas.microsoft.com/office/drawing/2014/chart" uri="{C3380CC4-5D6E-409C-BE32-E72D297353CC}">
                <c16:uniqueId val="{00000007-69B1-4E29-830D-73F4E76491D0}"/>
              </c:ext>
            </c:extLst>
          </c:dPt>
          <c:dPt>
            <c:idx val="4"/>
            <c:bubble3D val="0"/>
            <c:spPr>
              <a:solidFill>
                <a:schemeClr val="bg1">
                  <a:lumMod val="50000"/>
                  <a:alpha val="35000"/>
                </a:schemeClr>
              </a:solidFill>
              <a:ln>
                <a:noFill/>
              </a:ln>
              <a:effectLst/>
            </c:spPr>
            <c:extLst>
              <c:ext xmlns:c16="http://schemas.microsoft.com/office/drawing/2014/chart" uri="{C3380CC4-5D6E-409C-BE32-E72D297353CC}">
                <c16:uniqueId val="{00000009-69B1-4E29-830D-73F4E76491D0}"/>
              </c:ext>
            </c:extLst>
          </c:dPt>
          <c:dPt>
            <c:idx val="5"/>
            <c:bubble3D val="0"/>
            <c:spPr>
              <a:solidFill>
                <a:schemeClr val="bg1">
                  <a:lumMod val="50000"/>
                  <a:alpha val="55000"/>
                </a:schemeClr>
              </a:solidFill>
              <a:ln>
                <a:noFill/>
              </a:ln>
              <a:effectLst/>
            </c:spPr>
            <c:extLst>
              <c:ext xmlns:c16="http://schemas.microsoft.com/office/drawing/2014/chart" uri="{C3380CC4-5D6E-409C-BE32-E72D297353CC}">
                <c16:uniqueId val="{0000000B-69B1-4E29-830D-73F4E76491D0}"/>
              </c:ext>
            </c:extLst>
          </c:dPt>
          <c:dPt>
            <c:idx val="6"/>
            <c:bubble3D val="0"/>
            <c:spPr>
              <a:solidFill>
                <a:schemeClr val="bg2">
                  <a:lumMod val="50000"/>
                  <a:alpha val="70000"/>
                </a:schemeClr>
              </a:solidFill>
              <a:ln>
                <a:noFill/>
              </a:ln>
              <a:effectLst/>
            </c:spPr>
            <c:extLst>
              <c:ext xmlns:c16="http://schemas.microsoft.com/office/drawing/2014/chart" uri="{C3380CC4-5D6E-409C-BE32-E72D297353CC}">
                <c16:uniqueId val="{0000000D-69B1-4E29-830D-73F4E76491D0}"/>
              </c:ext>
            </c:extLst>
          </c:dPt>
          <c:dPt>
            <c:idx val="7"/>
            <c:bubble3D val="0"/>
            <c:spPr>
              <a:solidFill>
                <a:schemeClr val="bg2">
                  <a:lumMod val="50000"/>
                  <a:alpha val="80000"/>
                </a:schemeClr>
              </a:solidFill>
              <a:ln>
                <a:noFill/>
              </a:ln>
              <a:effectLst/>
            </c:spPr>
            <c:extLst>
              <c:ext xmlns:c16="http://schemas.microsoft.com/office/drawing/2014/chart" uri="{C3380CC4-5D6E-409C-BE32-E72D297353CC}">
                <c16:uniqueId val="{0000000F-69B1-4E29-830D-73F4E76491D0}"/>
              </c:ext>
            </c:extLst>
          </c:dPt>
          <c:dPt>
            <c:idx val="8"/>
            <c:bubble3D val="0"/>
            <c:explosion val="2"/>
            <c:spPr>
              <a:solidFill>
                <a:schemeClr val="tx2"/>
              </a:solidFill>
              <a:ln>
                <a:noFill/>
              </a:ln>
              <a:effectLst/>
            </c:spPr>
            <c:extLst>
              <c:ext xmlns:c16="http://schemas.microsoft.com/office/drawing/2014/chart" uri="{C3380CC4-5D6E-409C-BE32-E72D297353CC}">
                <c16:uniqueId val="{00000011-A027-4A76-8F2C-E5C2CFD746FA}"/>
              </c:ext>
            </c:extLst>
          </c:dPt>
          <c:cat>
            <c:strRef>
              <c:f>Sheet1!$A$2:$A$10</c:f>
              <c:strCache>
                <c:ptCount val="9"/>
                <c:pt idx="0">
                  <c:v>NoSQL</c:v>
                </c:pt>
                <c:pt idx="1">
                  <c:v>MySQL</c:v>
                </c:pt>
                <c:pt idx="2">
                  <c:v>Other</c:v>
                </c:pt>
                <c:pt idx="4">
                  <c:v>NewSQL</c:v>
                </c:pt>
                <c:pt idx="5">
                  <c:v>SAP</c:v>
                </c:pt>
                <c:pt idx="6">
                  <c:v>IBM</c:v>
                </c:pt>
                <c:pt idx="7">
                  <c:v>Oracle</c:v>
                </c:pt>
                <c:pt idx="8">
                  <c:v>Microsoft</c:v>
                </c:pt>
              </c:strCache>
            </c:strRef>
          </c:cat>
          <c:val>
            <c:numRef>
              <c:f>Sheet1!$B$2:$B$10</c:f>
              <c:numCache>
                <c:formatCode>0.00%</c:formatCode>
                <c:ptCount val="9"/>
                <c:pt idx="0">
                  <c:v>4.1636778420910264E-2</c:v>
                </c:pt>
                <c:pt idx="1">
                  <c:v>0.20778427673003194</c:v>
                </c:pt>
                <c:pt idx="2">
                  <c:v>0.20679922195056158</c:v>
                </c:pt>
                <c:pt idx="4">
                  <c:v>5.1608059760514151E-3</c:v>
                </c:pt>
                <c:pt idx="5">
                  <c:v>1.9393580962118184E-2</c:v>
                </c:pt>
                <c:pt idx="6">
                  <c:v>5.5508268736690784E-2</c:v>
                </c:pt>
                <c:pt idx="7">
                  <c:v>8.9882927332821883E-2</c:v>
                </c:pt>
                <c:pt idx="8">
                  <c:v>0.37383413989081393</c:v>
                </c:pt>
              </c:numCache>
            </c:numRef>
          </c:val>
          <c:extLst>
            <c:ext xmlns:c16="http://schemas.microsoft.com/office/drawing/2014/chart" uri="{C3380CC4-5D6E-409C-BE32-E72D297353CC}">
              <c16:uniqueId val="{00000010-69B1-4E29-830D-73F4E76491D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5">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742BC68-8836-46F8-A7E7-226431FF7F85}" type="datetimeFigureOut">
              <a:rPr lang="en-US" smtClean="0"/>
              <a:t>6/5/2018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EDA69098-AF98-44ED-B19A-289934A1943E}" type="slidenum">
              <a:rPr lang="en-US" smtClean="0"/>
              <a:t>‹#›</a:t>
            </a:fld>
            <a:endParaRPr lang="en-US"/>
          </a:p>
        </p:txBody>
      </p:sp>
    </p:spTree>
    <p:extLst>
      <p:ext uri="{BB962C8B-B14F-4D97-AF65-F5344CB8AC3E}">
        <p14:creationId xmlns:p14="http://schemas.microsoft.com/office/powerpoint/2010/main" val="1817640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download.microsoft.com/download/A/1/D/A1D5C24B-284A-4F9C-B121-E6E5FDAB1B94/IDC-Azure-SQL-DB-Value-2015.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azure.microsoft.com/en-us/overview/what-is-a-virtual-machin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zure.microsoft.com/en-us/overview/what-is-a-virtual-machin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download.microsoft.com/download/D/0/0/D0075580-6D72-403D-8B4D-C3BD88D58CE4/SQL_Server_2016_In_Memory_OLTP_and_Columnstore_Comparison_White_Paper.pdf"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1</a:t>
            </a:fld>
            <a:endParaRPr lang="en-US"/>
          </a:p>
        </p:txBody>
      </p:sp>
    </p:spTree>
    <p:extLst>
      <p:ext uri="{BB962C8B-B14F-4D97-AF65-F5344CB8AC3E}">
        <p14:creationId xmlns:p14="http://schemas.microsoft.com/office/powerpoint/2010/main" val="12905738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light" panose="020B0402040204020203" pitchFamily="34" charset="0"/>
                <a:cs typeface="Segoe UI Semilight" panose="020B0402040204020203" pitchFamily="34" charset="0"/>
              </a:rPr>
              <a:t>SQL Database Managed Instance reduces the differences between on-premise SQL Server and a fully managed database service, so that the migration becomes much easier.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offers a simplified </a:t>
            </a:r>
            <a:r>
              <a:rPr lang="en-US" sz="1200" b="1" kern="1200" dirty="0">
                <a:solidFill>
                  <a:schemeClr val="tx1"/>
                </a:solidFill>
                <a:effectLst/>
                <a:latin typeface="+mn-lt"/>
                <a:ea typeface="+mn-ea"/>
                <a:cs typeface="+mn-cs"/>
              </a:rPr>
              <a:t>instance-scoped</a:t>
            </a:r>
            <a:r>
              <a:rPr lang="en-US" sz="1200" kern="1200" dirty="0">
                <a:solidFill>
                  <a:schemeClr val="tx1"/>
                </a:solidFill>
                <a:effectLst/>
                <a:latin typeface="+mn-lt"/>
                <a:ea typeface="+mn-ea"/>
                <a:cs typeface="+mn-cs"/>
              </a:rPr>
              <a:t> programming model that is like an on-premises SQL Server instance. The databases in Managed Instance share the resources allocated to the Managed Instance, and the Managed Instance also represents the </a:t>
            </a:r>
            <a:r>
              <a:rPr lang="en-US" sz="1200" b="1" kern="1200" dirty="0">
                <a:solidFill>
                  <a:schemeClr val="tx1"/>
                </a:solidFill>
                <a:effectLst/>
                <a:latin typeface="+mn-lt"/>
                <a:ea typeface="+mn-ea"/>
                <a:cs typeface="+mn-cs"/>
              </a:rPr>
              <a:t>management grouping</a:t>
            </a:r>
            <a:r>
              <a:rPr lang="en-US" sz="1200" kern="1200" dirty="0">
                <a:solidFill>
                  <a:schemeClr val="tx1"/>
                </a:solidFill>
                <a:effectLst/>
                <a:latin typeface="+mn-lt"/>
                <a:ea typeface="+mn-ea"/>
                <a:cs typeface="+mn-cs"/>
              </a:rPr>
              <a:t> for these databases. The emphasis of this offering is on high compatibility with the programming model of on-premises SQL Server and out-of-box support for the large majority of SQL Server features and accompanying tools/services.</a:t>
            </a:r>
          </a:p>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10</a:t>
            </a:fld>
            <a:endParaRPr lang="en-US"/>
          </a:p>
        </p:txBody>
      </p:sp>
    </p:spTree>
    <p:extLst>
      <p:ext uri="{BB962C8B-B14F-4D97-AF65-F5344CB8AC3E}">
        <p14:creationId xmlns:p14="http://schemas.microsoft.com/office/powerpoint/2010/main" val="92519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To two levels of isolation are provided:</a:t>
            </a:r>
          </a:p>
          <a:p>
            <a:pPr lvl="0"/>
            <a:r>
              <a:rPr lang="en-US" sz="1200" kern="1200">
                <a:solidFill>
                  <a:schemeClr val="tx1"/>
                </a:solidFill>
                <a:effectLst/>
                <a:latin typeface="+mn-lt"/>
                <a:ea typeface="+mn-ea"/>
                <a:cs typeface="+mn-cs"/>
              </a:rPr>
              <a:t>Cluster (tenant ring) level: Managed Instances for a tenant are fully isolated from other tenants. No connectivity or resource sharing is possible between different tenants.</a:t>
            </a:r>
          </a:p>
          <a:p>
            <a:pPr lvl="0"/>
            <a:r>
              <a:rPr lang="en-US" sz="1200" kern="120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8581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31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organizations look to optimize their IT infrastructure to have more time and resources to focus on business transformation, Microsoft is committed to accelerating these initiatives. The new Azure </a:t>
            </a:r>
            <a:r>
              <a:rPr lang="en-US" sz="1200" b="1" kern="1200" dirty="0">
                <a:solidFill>
                  <a:schemeClr val="tx1"/>
                </a:solidFill>
                <a:effectLst/>
                <a:latin typeface="+mn-lt"/>
                <a:ea typeface="+mn-ea"/>
                <a:cs typeface="+mn-cs"/>
              </a:rPr>
              <a:t>Database Migration Service (DMS) </a:t>
            </a:r>
            <a:r>
              <a:rPr lang="en-US" sz="1200" kern="1200" dirty="0">
                <a:solidFill>
                  <a:schemeClr val="tx1"/>
                </a:solidFill>
                <a:effectLst/>
                <a:latin typeface="+mn-lt"/>
                <a:ea typeface="+mn-ea"/>
                <a:cs typeface="+mn-cs"/>
              </a:rPr>
              <a:t>is a fully managed, first party Azure service that enables seamless and frictionless migrations from heterogeneous database sources to Azure Database platforms with minimal downtime.   This service will streamline the tasks required to move existing competitive and SQL Server databases to Azure. </a:t>
            </a:r>
            <a:endParaRPr lang="en-US" dirty="0"/>
          </a:p>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13</a:t>
            </a:fld>
            <a:endParaRPr lang="en-US"/>
          </a:p>
        </p:txBody>
      </p:sp>
    </p:spTree>
    <p:extLst>
      <p:ext uri="{BB962C8B-B14F-4D97-AF65-F5344CB8AC3E}">
        <p14:creationId xmlns:p14="http://schemas.microsoft.com/office/powerpoint/2010/main" val="212610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31774">
              <a:defRPr/>
            </a:pPr>
            <a:fld id="{EDA69098-AF98-44ED-B19A-289934A1943E}" type="slidenum">
              <a:rPr lang="en-US">
                <a:solidFill>
                  <a:prstClr val="black"/>
                </a:solidFill>
                <a:latin typeface="Calibri" panose="020F0502020204030204"/>
              </a:rPr>
              <a:pPr defTabSz="931774">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262727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You can achieve up to 406% ROI or more versus on-premises and hosted alternatives with SQL Database.</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Lower operational costs and redirect resources to more value-add projects using a fully-managed solution that requires near-zero administration for patching or upgrading.  Per IDC, organizations can achieve up to 406% ROI on Azure SQL Database by minimizing IT administrative costs, reducing capital and operational costs associated with maintaining on-premises or hosted databases and improving scalability, among others, resulting in a cumulative net benefit of nearly $22,000 per database over a 5-year period.</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Protects your data and maintains business continuity with built-in high availability and business continuity tools.   </a:t>
            </a:r>
            <a:r>
              <a:rPr lang="en-US" sz="1200" kern="1200" dirty="0">
                <a:solidFill>
                  <a:schemeClr val="tx1"/>
                </a:solidFill>
                <a:effectLst/>
                <a:latin typeface="+mn-lt"/>
                <a:ea typeface="+mn-ea"/>
                <a:cs typeface="+mn-cs"/>
              </a:rPr>
              <a:t>Azure's financially-backed 99.99% availability SLA</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powered by a global network of Microsoft-managed datacenters over 40 regions, helps keep your apps running 24/7. In addition, SQL Database provides built-in business continuity and global scalability features such as automatic backups, point in time restores and active geo-replication to minimize data loss and achieve fast recovery after disruptive events.</a:t>
            </a:r>
          </a:p>
          <a:p>
            <a:endParaRPr lang="en-US" sz="1200" b="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Minimize data loss from disruptive events</a:t>
            </a:r>
            <a:r>
              <a:rPr lang="en-US" sz="1200" kern="1200" dirty="0">
                <a:solidFill>
                  <a:schemeClr val="tx1"/>
                </a:solidFill>
                <a:effectLst/>
                <a:latin typeface="+mn-lt"/>
                <a:ea typeface="+mn-ea"/>
                <a:cs typeface="+mn-cs"/>
              </a:rPr>
              <a:t> achieve recovery with recovery point objective (RPO) of </a:t>
            </a:r>
            <a:r>
              <a:rPr lang="en-US" sz="1200" i="1" kern="1200" dirty="0">
                <a:solidFill>
                  <a:schemeClr val="tx1"/>
                </a:solidFill>
                <a:effectLst/>
                <a:latin typeface="+mn-lt"/>
                <a:ea typeface="+mn-ea"/>
                <a:cs typeface="+mn-cs"/>
              </a:rPr>
              <a:t>less than 5 seconds</a:t>
            </a:r>
            <a:r>
              <a:rPr lang="en-US" sz="1200" kern="1200" dirty="0">
                <a:solidFill>
                  <a:schemeClr val="tx1"/>
                </a:solidFill>
                <a:effectLst/>
                <a:latin typeface="+mn-lt"/>
                <a:ea typeface="+mn-ea"/>
                <a:cs typeface="+mn-cs"/>
              </a:rPr>
              <a:t>. (AWS provides an RPO commitment of 5 minutes)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Protect against data center outages with up to four readable secondary databases </a:t>
            </a:r>
            <a:r>
              <a:rPr lang="en-US" sz="1200" kern="1200" dirty="0">
                <a:solidFill>
                  <a:schemeClr val="tx1"/>
                </a:solidFill>
                <a:effectLst/>
                <a:latin typeface="+mn-lt"/>
                <a:ea typeface="+mn-ea"/>
                <a:cs typeface="+mn-cs"/>
              </a:rPr>
              <a:t>enabled through active geo-replication.</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Automatically create full, differential, and transaction log backups</a:t>
            </a:r>
            <a:r>
              <a:rPr lang="en-US" sz="1200" kern="1200" dirty="0">
                <a:solidFill>
                  <a:schemeClr val="tx1"/>
                </a:solidFill>
                <a:effectLst/>
                <a:latin typeface="+mn-lt"/>
                <a:ea typeface="+mn-ea"/>
                <a:cs typeface="+mn-cs"/>
              </a:rPr>
              <a:t> every 5 - 10 minutes.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Restore an existing database to an earlier point in time up to 35 days</a:t>
            </a:r>
            <a:r>
              <a:rPr lang="en-US" sz="1200" kern="1200" dirty="0">
                <a:solidFill>
                  <a:schemeClr val="tx1"/>
                </a:solidFill>
                <a:effectLst/>
                <a:latin typeface="+mn-lt"/>
                <a:ea typeface="+mn-ea"/>
                <a:cs typeface="+mn-cs"/>
              </a:rPr>
              <a:t> on the same logical server.</a:t>
            </a:r>
          </a:p>
          <a:p>
            <a:endParaRPr lang="en-US" sz="1200" b="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Maximize the value from current on-premises licensing investments and accelerate their modernization to the cloud with Azure Hybrid Benefit for SQL Server.</a:t>
            </a:r>
            <a:r>
              <a:rPr lang="en-US" sz="1200" kern="1200" dirty="0">
                <a:solidFill>
                  <a:schemeClr val="tx1"/>
                </a:solidFill>
                <a:effectLst/>
                <a:latin typeface="+mn-lt"/>
                <a:ea typeface="+mn-ea"/>
                <a:cs typeface="+mn-cs"/>
              </a:rPr>
              <a:t>  Azure Hybrid Benefit for SQL Server helps you get more value from your SQL Server licenses with Software Assurance by providing discounted rates on SQL Database Managed Instance.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Align your on-premises workload requirements with compute and storage resources in the cloud using familiar core-based comparisons.</a:t>
            </a:r>
          </a:p>
          <a:p>
            <a:endParaRPr lang="en-US" b="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The Business Value of Microsoft Azure SQL Database Services</a:t>
            </a:r>
            <a:r>
              <a:rPr lang="en-US" sz="1200" kern="1200" dirty="0">
                <a:solidFill>
                  <a:schemeClr val="tx1"/>
                </a:solidFill>
                <a:effectLst/>
                <a:latin typeface="+mn-lt"/>
                <a:ea typeface="+mn-ea"/>
                <a:cs typeface="+mn-cs"/>
              </a:rPr>
              <a:t>, IDC, March 2015.</a:t>
            </a:r>
          </a:p>
          <a:p>
            <a:endParaRPr lang="en-US" b="0" baseline="30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30000" dirty="0"/>
              <a:t>2</a:t>
            </a:r>
            <a:r>
              <a:rPr lang="en-US" dirty="0"/>
              <a:t> We guarantee at least 99.99% of the time customers will have connectivity between their single or elastic Basic, Standard, or Premium Microsoft Azure SQL Database and our Internet gateway. See “SLA for SQL Database” for more information (https://azure.microsoft.com/en-us/support/legal/sla/sql-database/v1_1/)</a:t>
            </a:r>
          </a:p>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15</a:t>
            </a:fld>
            <a:endParaRPr lang="en-US"/>
          </a:p>
        </p:txBody>
      </p:sp>
    </p:spTree>
    <p:extLst>
      <p:ext uri="{BB962C8B-B14F-4D97-AF65-F5344CB8AC3E}">
        <p14:creationId xmlns:p14="http://schemas.microsoft.com/office/powerpoint/2010/main" val="31147332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Segoe UI" panose="020B0502040204020203" pitchFamily="34" charset="0"/>
                <a:cs typeface="Segoe UI" panose="020B0502040204020203" pitchFamily="34" charset="0"/>
              </a:rPr>
              <a:t>The </a:t>
            </a:r>
            <a:r>
              <a:rPr lang="en-US" sz="1200" b="1" i="0" kern="1200" dirty="0">
                <a:solidFill>
                  <a:schemeClr val="tx1"/>
                </a:solidFill>
                <a:effectLst/>
                <a:latin typeface="Segoe UI" panose="020B0502040204020203" pitchFamily="34" charset="0"/>
                <a:cs typeface="Segoe UI" panose="020B0502040204020203" pitchFamily="34" charset="0"/>
              </a:rPr>
              <a:t>Database Transaction Unit (DTU)</a:t>
            </a:r>
            <a:r>
              <a:rPr lang="en-US" sz="1200" b="0" i="0" kern="1200" dirty="0">
                <a:solidFill>
                  <a:schemeClr val="tx1"/>
                </a:solidFill>
                <a:effectLst/>
                <a:latin typeface="Segoe UI" panose="020B0502040204020203" pitchFamily="34" charset="0"/>
                <a:cs typeface="Segoe UI" panose="020B0502040204020203" pitchFamily="34" charset="0"/>
              </a:rPr>
              <a:t> is the unit of measure in SQL Database that represents the relative power of databases based in a real-world measure: the database transaction.  Microsoft took a set of operations that are typical for an online transaction processing (OLTP) request, and then measured how many transactions could be completed per second under fully loaded conditions.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DTUs simplify many elements for customers looking for an off-the-shelf, preconfigured solution, customers transitioning to the cloud need more flexibility and choice – more options.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When migrating to the cloud, customers must inventory their on-premises workloads to determine the right amount of resources to purchase in the cloud based upon on-premises needs.  They need a </a:t>
            </a:r>
            <a:r>
              <a:rPr lang="en-US" sz="1200" b="1" kern="1200" dirty="0">
                <a:solidFill>
                  <a:schemeClr val="tx1"/>
                </a:solidFill>
                <a:effectLst/>
                <a:latin typeface="+mn-lt"/>
                <a:ea typeface="+mn-ea"/>
                <a:cs typeface="+mn-cs"/>
              </a:rPr>
              <a:t>straightforward </a:t>
            </a:r>
            <a:r>
              <a:rPr lang="en-US" sz="1200" b="0" kern="1200" dirty="0">
                <a:solidFill>
                  <a:schemeClr val="tx1"/>
                </a:solidFill>
                <a:effectLst/>
                <a:latin typeface="+mn-lt"/>
                <a:ea typeface="+mn-ea"/>
                <a:cs typeface="+mn-cs"/>
              </a:rPr>
              <a:t>way</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map compute, storage and the like to SQL Database resources.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Once in the cloud, customers want the </a:t>
            </a:r>
            <a:r>
              <a:rPr lang="en-US" sz="1200" b="1" kern="1200" dirty="0">
                <a:solidFill>
                  <a:schemeClr val="tx1"/>
                </a:solidFill>
                <a:effectLst/>
                <a:latin typeface="+mn-lt"/>
                <a:ea typeface="+mn-ea"/>
                <a:cs typeface="+mn-cs"/>
              </a:rPr>
              <a:t>flexibility</a:t>
            </a:r>
            <a:r>
              <a:rPr lang="en-US" sz="1200" kern="1200" dirty="0">
                <a:solidFill>
                  <a:schemeClr val="tx1"/>
                </a:solidFill>
                <a:effectLst/>
                <a:latin typeface="+mn-lt"/>
                <a:ea typeface="+mn-ea"/>
                <a:cs typeface="+mn-cs"/>
              </a:rPr>
              <a:t> to optimize performance for a particular workload, which requires </a:t>
            </a:r>
            <a:r>
              <a:rPr lang="en-US" sz="1200" b="1" kern="1200" dirty="0">
                <a:solidFill>
                  <a:schemeClr val="tx1"/>
                </a:solidFill>
                <a:effectLst/>
                <a:latin typeface="+mn-lt"/>
                <a:ea typeface="+mn-ea"/>
                <a:cs typeface="+mn-cs"/>
              </a:rPr>
              <a:t>independent control </a:t>
            </a:r>
            <a:r>
              <a:rPr lang="en-US" sz="1200" kern="1200" dirty="0">
                <a:solidFill>
                  <a:schemeClr val="tx1"/>
                </a:solidFill>
                <a:effectLst/>
                <a:latin typeface="+mn-lt"/>
                <a:ea typeface="+mn-ea"/>
                <a:cs typeface="+mn-cs"/>
              </a:rPr>
              <a:t>of compute and storage resources to meet their needs.</a:t>
            </a:r>
          </a:p>
        </p:txBody>
      </p:sp>
      <p:sp>
        <p:nvSpPr>
          <p:cNvPr id="4" name="Slide Number Placeholder 3"/>
          <p:cNvSpPr>
            <a:spLocks noGrp="1"/>
          </p:cNvSpPr>
          <p:nvPr>
            <p:ph type="sldNum" sz="quarter" idx="10"/>
          </p:nvPr>
        </p:nvSpPr>
        <p:spPr/>
        <p:txBody>
          <a:bodyPr/>
          <a:lstStyle/>
          <a:p>
            <a:fld id="{EDA69098-AF98-44ED-B19A-289934A1943E}" type="slidenum">
              <a:rPr lang="en-US" smtClean="0"/>
              <a:t>16</a:t>
            </a:fld>
            <a:endParaRPr lang="en-US"/>
          </a:p>
        </p:txBody>
      </p:sp>
    </p:spTree>
    <p:extLst>
      <p:ext uri="{BB962C8B-B14F-4D97-AF65-F5344CB8AC3E}">
        <p14:creationId xmlns:p14="http://schemas.microsoft.com/office/powerpoint/2010/main" val="949035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We’d like to introduce the </a:t>
            </a:r>
            <a:r>
              <a:rPr lang="en-US" sz="1200" b="1" kern="1200" dirty="0" err="1">
                <a:solidFill>
                  <a:schemeClr val="tx1"/>
                </a:solidFill>
                <a:effectLst/>
                <a:latin typeface="+mn-lt"/>
                <a:ea typeface="+mn-ea"/>
                <a:cs typeface="+mn-cs"/>
              </a:rPr>
              <a:t>vCore</a:t>
            </a:r>
            <a:r>
              <a:rPr lang="en-US" sz="1200" b="1" kern="1200" dirty="0">
                <a:solidFill>
                  <a:schemeClr val="tx1"/>
                </a:solidFill>
                <a:effectLst/>
                <a:latin typeface="+mn-lt"/>
                <a:ea typeface="+mn-ea"/>
                <a:cs typeface="+mn-cs"/>
              </a:rPr>
              <a:t>, the basis of the new purchasing model.</a:t>
            </a:r>
          </a:p>
          <a:p>
            <a:endParaRPr lang="en-US" sz="1200" b="1"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virtual core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 is a representation of compute power in the cloud. A virtual core represents the logical CPU available for your server offered with an option to choose between generations of hardware.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Managed Instance, for example, is tailored for on-premises workloads that are looking to move to the cloud. Customers with these workloads are accustomed to sizing these using physical cores on-premises. Thus, a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 is a simpler way for customers to understand their compute requirements in the cloud vs. what they use on-premises today, allowing them to right-size their destination environment in the cloud and pay only for what they use.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NOTE: For servers created using Gen4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they are based on Intel E5-2673 v3 (Haswell) 2.4 GHz processors. For servers created using Gen5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they are based on Intel E5-2673 v3 (Haswell) 2.4 GHz processors. </a:t>
            </a:r>
          </a:p>
        </p:txBody>
      </p:sp>
      <p:sp>
        <p:nvSpPr>
          <p:cNvPr id="4" name="Slide Number Placeholder 3"/>
          <p:cNvSpPr>
            <a:spLocks noGrp="1"/>
          </p:cNvSpPr>
          <p:nvPr>
            <p:ph type="sldNum" sz="quarter" idx="10"/>
          </p:nvPr>
        </p:nvSpPr>
        <p:spPr/>
        <p:txBody>
          <a:bodyPr/>
          <a:lstStyle/>
          <a:p>
            <a:fld id="{EDA69098-AF98-44ED-B19A-289934A1943E}" type="slidenum">
              <a:rPr lang="en-US" smtClean="0"/>
              <a:t>17</a:t>
            </a:fld>
            <a:endParaRPr lang="en-US"/>
          </a:p>
        </p:txBody>
      </p:sp>
    </p:spTree>
    <p:extLst>
      <p:ext uri="{BB962C8B-B14F-4D97-AF65-F5344CB8AC3E}">
        <p14:creationId xmlns:p14="http://schemas.microsoft.com/office/powerpoint/2010/main" val="347550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committed to customer choice and as such, the DTU-based model and </a:t>
            </a:r>
            <a:r>
              <a:rPr lang="en-US" dirty="0" err="1"/>
              <a:t>vCore</a:t>
            </a:r>
            <a:r>
              <a:rPr lang="en-US" dirty="0"/>
              <a:t>-based models will both be available to SQL databases and elastic pools, offering simplicity and flexibility when it comes to resource management and pricing.  The DTU-based model will not be available in the Managed Instance option.</a:t>
            </a:r>
          </a:p>
          <a:p>
            <a:endParaRPr lang="en-US" dirty="0"/>
          </a:p>
          <a:p>
            <a:r>
              <a:rPr lang="en-US" dirty="0"/>
              <a:t>The </a:t>
            </a:r>
            <a:r>
              <a:rPr lang="en-US" dirty="0" err="1"/>
              <a:t>vCore</a:t>
            </a:r>
            <a:r>
              <a:rPr lang="en-US" dirty="0"/>
              <a:t>-based model includes two </a:t>
            </a:r>
            <a:r>
              <a:rPr lang="en-US" sz="1200" kern="1200" dirty="0">
                <a:solidFill>
                  <a:schemeClr val="tx1"/>
                </a:solidFill>
                <a:effectLst/>
                <a:latin typeface="+mn-lt"/>
                <a:ea typeface="+mn-ea"/>
                <a:cs typeface="+mn-cs"/>
              </a:rPr>
              <a:t>options, differentiated by the level of HA and storage performance required by the customer’s workload.  These two options are General Purpose and Business Critical.</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General Purpose is great for m</a:t>
            </a:r>
            <a:r>
              <a:rPr lang="en-US" sz="1200" kern="1200" dirty="0">
                <a:solidFill>
                  <a:schemeClr val="tx1"/>
                </a:solidFill>
                <a:latin typeface="Segoe UI Semilight" charset="0"/>
                <a:ea typeface="+mn-ea"/>
                <a:cs typeface="Segoe UI Semilight" charset="0"/>
              </a:rPr>
              <a:t>ost business workloads. It offers budget-oriented, balanced and scalable compute and storage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Business Critical is great for b</a:t>
            </a:r>
            <a:r>
              <a:rPr lang="en-US" sz="1200" kern="1200" dirty="0">
                <a:solidFill>
                  <a:schemeClr val="tx1"/>
                </a:solidFill>
                <a:latin typeface="Segoe UI Semilight" charset="0"/>
                <a:ea typeface="+mn-ea"/>
                <a:cs typeface="Segoe UI Semilight" charset="0"/>
              </a:rPr>
              <a:t>usiness applications that have high IO requirements. It offers the highest resilience to failures using 3 isolated </a:t>
            </a:r>
            <a:r>
              <a:rPr lang="en-US" sz="1200" kern="1200" dirty="0" err="1">
                <a:solidFill>
                  <a:schemeClr val="tx1"/>
                </a:solidFill>
                <a:latin typeface="Segoe UI Semilight" charset="0"/>
                <a:ea typeface="+mn-ea"/>
                <a:cs typeface="Segoe UI Semilight" charset="0"/>
              </a:rPr>
              <a:t>AlwaysON</a:t>
            </a:r>
            <a:r>
              <a:rPr lang="en-US" sz="1200" kern="1200" dirty="0">
                <a:solidFill>
                  <a:schemeClr val="tx1"/>
                </a:solidFill>
                <a:latin typeface="Segoe UI Semilight" charset="0"/>
                <a:ea typeface="+mn-ea"/>
                <a:cs typeface="Segoe UI Semilight" charset="0"/>
              </a:rPr>
              <a:t> replicas with one read-scale.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Within these options, pricing will be based upon the number of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and storage and whether the license is included or if the customer is using the Azure Hybrid Benefit for SQL Server to maximize their on-premises license investment.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Public Preview of Managed Instance will initially include General Purpose service tier only. During the first few months of Public Preview, Business Critical service will stay in private preview without full support for production workloads. Microsoft will provide full production support for Business Critical service tier in July 2018.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41082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1" kern="1200" dirty="0">
                <a:solidFill>
                  <a:schemeClr val="tx1"/>
                </a:solidFill>
                <a:effectLst/>
                <a:latin typeface="+mn-lt"/>
                <a:ea typeface="+mn-ea"/>
                <a:cs typeface="+mn-cs"/>
              </a:rPr>
              <a:t>Azure Hybrid Benefit for SQL Server </a:t>
            </a:r>
            <a:r>
              <a:rPr lang="en-US" sz="1200" kern="1200" dirty="0">
                <a:solidFill>
                  <a:schemeClr val="tx1"/>
                </a:solidFill>
                <a:effectLst/>
                <a:latin typeface="+mn-lt"/>
                <a:ea typeface="+mn-ea"/>
                <a:cs typeface="+mn-cs"/>
              </a:rPr>
              <a:t>helps you maximize the value from your current licensing investments and accelerate your migration to the cloud.  Azure Hybrid Use Benefit for SQL Server is an Azure-based benefit that enables you to use your SQL Server licenses with Software Assurance to pay a reduced rate (“base rate”) on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-based SQL Database deployment options. </a:t>
            </a:r>
            <a:endParaRPr lang="en-US" dirty="0"/>
          </a:p>
          <a:p>
            <a:endParaRPr lang="en-US" b="1"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19</a:t>
            </a:fld>
            <a:endParaRPr lang="en-US"/>
          </a:p>
        </p:txBody>
      </p:sp>
    </p:spTree>
    <p:extLst>
      <p:ext uri="{BB962C8B-B14F-4D97-AF65-F5344CB8AC3E}">
        <p14:creationId xmlns:p14="http://schemas.microsoft.com/office/powerpoint/2010/main" val="4226530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Technology is omnipresent. It’s shaping how</a:t>
            </a:r>
            <a:r>
              <a:rPr lang="en-US" sz="1200" kern="1200" baseline="0">
                <a:solidFill>
                  <a:schemeClr val="tx1"/>
                </a:solidFill>
                <a:effectLst/>
                <a:latin typeface="+mn-lt"/>
                <a:ea typeface="+mn-ea"/>
                <a:cs typeface="+mn-cs"/>
              </a:rPr>
              <a:t> businesses plan for innovation and growth within their markets. The importance of digital transformation is urgent; Since 2000, 52% of Fortune 500 companies are gone due to digital disruption.</a:t>
            </a:r>
          </a:p>
          <a:p>
            <a:endParaRPr lang="en-US" sz="1200" kern="1200" baseline="0">
              <a:solidFill>
                <a:schemeClr val="tx1"/>
              </a:solidFill>
              <a:effectLst/>
              <a:latin typeface="+mn-lt"/>
              <a:ea typeface="+mn-ea"/>
              <a:cs typeface="+mn-cs"/>
            </a:endParaRPr>
          </a:p>
          <a:p>
            <a:r>
              <a:rPr lang="en-US" sz="1200" kern="1200" baseline="0">
                <a:solidFill>
                  <a:schemeClr val="tx1"/>
                </a:solidFill>
                <a:effectLst/>
                <a:latin typeface="+mn-lt"/>
                <a:ea typeface="+mn-ea"/>
                <a:cs typeface="+mn-cs"/>
              </a:rPr>
              <a:t>We see companies </a:t>
            </a:r>
            <a:r>
              <a:rPr lang="en-US" sz="1200" kern="1200">
                <a:solidFill>
                  <a:schemeClr val="tx1"/>
                </a:solidFill>
                <a:effectLst/>
                <a:latin typeface="+mn-lt"/>
                <a:ea typeface="+mn-ea"/>
                <a:cs typeface="+mn-cs"/>
              </a:rPr>
              <a:t>responding by creating digital strategies across</a:t>
            </a:r>
            <a:r>
              <a:rPr lang="en-US" sz="1200" kern="1200" baseline="0">
                <a:solidFill>
                  <a:schemeClr val="tx1"/>
                </a:solidFill>
                <a:effectLst/>
                <a:latin typeface="+mn-lt"/>
                <a:ea typeface="+mn-ea"/>
                <a:cs typeface="+mn-cs"/>
              </a:rPr>
              <a:t> four core areas: </a:t>
            </a:r>
            <a:r>
              <a:rPr lang="en-US" sz="1200" kern="1200">
                <a:solidFill>
                  <a:schemeClr val="tx1"/>
                </a:solidFill>
                <a:effectLst/>
                <a:latin typeface="+mn-lt"/>
                <a:ea typeface="+mn-ea"/>
                <a:cs typeface="+mn-cs"/>
              </a:rPr>
              <a:t>engaging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customers, empowering their employees, optimizing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operations, and transforming</a:t>
            </a:r>
            <a:r>
              <a:rPr lang="en-US" sz="1200" kern="1200" baseline="0">
                <a:solidFill>
                  <a:schemeClr val="tx1"/>
                </a:solidFill>
                <a:effectLst/>
                <a:latin typeface="+mn-lt"/>
                <a:ea typeface="+mn-ea"/>
                <a:cs typeface="+mn-cs"/>
              </a:rPr>
              <a:t> </a:t>
            </a:r>
            <a:r>
              <a:rPr lang="en-US" sz="1200" kern="1200">
                <a:solidFill>
                  <a:schemeClr val="tx1"/>
                </a:solidFill>
                <a:effectLst/>
                <a:latin typeface="+mn-lt"/>
                <a:ea typeface="+mn-ea"/>
                <a:cs typeface="+mn-cs"/>
              </a:rPr>
              <a:t>their products.</a:t>
            </a:r>
          </a:p>
          <a:p>
            <a:endParaRPr lang="en-US" sz="1200" kern="1200">
              <a:solidFill>
                <a:schemeClr val="tx1"/>
              </a:solidFill>
              <a:effectLst/>
              <a:latin typeface="+mn-lt"/>
              <a:ea typeface="+mn-ea"/>
              <a:cs typeface="+mn-cs"/>
            </a:endParaRPr>
          </a:p>
          <a:p>
            <a:endParaRPr lang="en-US"/>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2</a:t>
            </a:fld>
            <a:endParaRPr lang="en-US"/>
          </a:p>
        </p:txBody>
      </p:sp>
    </p:spTree>
    <p:extLst>
      <p:ext uri="{BB962C8B-B14F-4D97-AF65-F5344CB8AC3E}">
        <p14:creationId xmlns:p14="http://schemas.microsoft.com/office/powerpoint/2010/main" val="100282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Here’s a double-click on the performance summary we just spoke about on the previous slide.  Customers will be able to further balance price and performance requirements with the ability to choose between two hardware generations, Gen 4 and Gen 5.</a:t>
            </a:r>
          </a:p>
          <a:p>
            <a:pPr lvl="0"/>
            <a:endParaRPr lang="en-US" dirty="0"/>
          </a:p>
          <a:p>
            <a:pPr lvl="0"/>
            <a:r>
              <a:rPr lang="en-US" sz="1200" kern="1200" dirty="0">
                <a:solidFill>
                  <a:schemeClr val="tx1"/>
                </a:solidFill>
                <a:effectLst/>
                <a:latin typeface="+mn-lt"/>
                <a:ea typeface="+mn-ea"/>
                <a:cs typeface="+mn-cs"/>
              </a:rPr>
              <a:t>Our goal is to enable maximum flexibility so customers can choose a performance configuration that most closely matches the needs of their application. In particular, Gen 4 hardware offers more memory per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 However, Gen 5 hardware allows you to scale up compute much higher. We want to make these differences transparent so customers can achieve the optimal price/performance ratio for their application.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0613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how do customers select the right option for them?  To start, both models provide the benefits of a fully-managed service such as automated backups, software updates and patches. After that, it comes down to customer preference and their workload requirements.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customers who need more insight into the underlying resources or need to scale them independently to optimize performance, the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-based model will be the best choice.  Additionally, if a customer has an active Software Assurance (SA) for SQL Server, they can use their existing investment and save up to 30% with Azure Hybrid Benefit for SQL Server.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 for customers who do not want to worry about the underlying resources and prefer the simplicity of a preconfigured bundle and pay a fixed amount each month, the DTU-based model may be more suitable for their needs. </a:t>
            </a:r>
          </a:p>
          <a:p>
            <a:r>
              <a:rPr lang="en-US" sz="1200" kern="1200" dirty="0">
                <a:solidFill>
                  <a:schemeClr val="tx1"/>
                </a:solidFill>
                <a:effectLst/>
                <a:latin typeface="+mn-lt"/>
                <a:ea typeface="+mn-ea"/>
                <a:cs typeface="+mn-cs"/>
              </a:rPr>
              <a:t>[The Database Throughput Unit (DTU) is based on a blended measure of CPU, memory, reads, and writes. The DTU-based performance levels represent preconfigured bundles of resources to drive different levels of application performance.]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Existing customers may be interested in moving their DTU-based workloads to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-based and may have questions about how to compare them, “apples to apples.”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new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-based service tiers offer comparable performance choices for all elastic pools and databases using 100 DTUs or more.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For existing SQL Database applications using the DTU-based model, the General Purpose service tier is comparable to the Standard tier. The Business Critical service tier is comparable to the Premium tier. In both cases, customers should allocate at least 1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 for each 100 DTU that their application uses in the DTU-based model. We will continue to add more SLOs over time to accommodate for sub-100 DTU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new </a:t>
            </a:r>
            <a:r>
              <a:rPr lang="en-US" sz="1200" kern="1200" dirty="0" err="1">
                <a:solidFill>
                  <a:schemeClr val="tx1"/>
                </a:solidFill>
                <a:effectLst/>
                <a:latin typeface="+mn-lt"/>
                <a:ea typeface="+mn-ea"/>
                <a:cs typeface="+mn-cs"/>
              </a:rPr>
              <a:t>vCore</a:t>
            </a:r>
            <a:r>
              <a:rPr lang="en-US" sz="1200" kern="1200" dirty="0">
                <a:solidFill>
                  <a:schemeClr val="tx1"/>
                </a:solidFill>
                <a:effectLst/>
                <a:latin typeface="+mn-lt"/>
                <a:ea typeface="+mn-ea"/>
                <a:cs typeface="+mn-cs"/>
              </a:rPr>
              <a:t>-based service tiers offer a simple online conversion method that is similar to the existing process of upgrading databases from Standard to Premium service tier and vice versa. This conversion can be initiated using Portal, ARM, PowerShell, Azure CLI or T-SQL.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DA69098-AF98-44ED-B19A-289934A1943E}" type="slidenum">
              <a:rPr lang="en-US" smtClean="0"/>
              <a:t>21</a:t>
            </a:fld>
            <a:endParaRPr lang="en-US"/>
          </a:p>
        </p:txBody>
      </p:sp>
    </p:spTree>
    <p:extLst>
      <p:ext uri="{BB962C8B-B14F-4D97-AF65-F5344CB8AC3E}">
        <p14:creationId xmlns:p14="http://schemas.microsoft.com/office/powerpoint/2010/main" val="1328452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an additional benefit in the Azure Hybrid Benefit for SQL Server that is exclusive to Azure and a unique benefit over license mobility.  SQL Server Enterprise Edition customers can use an unlimited virtualization benefit for their on-premises workloads.  However, moving to the cloud to take advantage of its management, flexibility and cost benefits can be cost prohibitive for some heavily virtualized customers.  The hybrid benefit provides SQL Server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SKU.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Virtualization creates a simulated, or virtual, computing environment as opposed to a physical environment. Virtualization often includes computer-generated versions of hardware, operating systems, storage devices, and more. This allows organizations to partition a single physical computer or server into several </a:t>
            </a:r>
            <a:r>
              <a:rPr lang="en-US" sz="1200" u="sng" kern="1200" dirty="0">
                <a:solidFill>
                  <a:schemeClr val="tx1"/>
                </a:solidFill>
                <a:effectLst/>
                <a:latin typeface="+mn-lt"/>
                <a:ea typeface="+mn-ea"/>
                <a:cs typeface="+mn-cs"/>
                <a:hlinkClick r:id="rId3"/>
              </a:rPr>
              <a:t>virtual machines</a:t>
            </a:r>
            <a:r>
              <a:rPr lang="en-US" sz="1200" kern="1200" dirty="0">
                <a:solidFill>
                  <a:schemeClr val="tx1"/>
                </a:solidFill>
                <a:effectLst/>
                <a:latin typeface="+mn-lt"/>
                <a:ea typeface="+mn-ea"/>
                <a:cs typeface="+mn-cs"/>
              </a:rPr>
              <a:t>. Each virtual machine can then interact independently and run different operating systems or applications while sharing the resources of a single host machine.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latin typeface="Segoe UI" pitchFamily="34" charset="0"/>
              </a:rPr>
              <a:t>S4, Solution Specialist Sales Summit</a:t>
            </a:r>
          </a:p>
        </p:txBody>
      </p:sp>
      <p:sp>
        <p:nvSpPr>
          <p:cNvPr id="5" name="Footer Placeholder 4"/>
          <p:cNvSpPr>
            <a:spLocks noGrp="1"/>
          </p:cNvSpPr>
          <p:nvPr>
            <p:ph type="ftr" sz="quarter" idx="11"/>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38EEC551-8CDA-4EB6-89BB-2A86C9F091C8}" type="datetime8">
              <a:rPr lang="en-US">
                <a:solidFill>
                  <a:prstClr val="black"/>
                </a:solidFill>
                <a:latin typeface="Segoe UI" pitchFamily="34" charset="0"/>
              </a:rPr>
              <a:pPr defTabSz="950464">
                <a:defRPr/>
              </a:pPr>
              <a:t>6/5/2018 22:27</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22</a:t>
            </a:fld>
            <a:endParaRPr lang="en-US">
              <a:solidFill>
                <a:prstClr val="black"/>
              </a:solidFill>
              <a:latin typeface="Segoe UI" pitchFamily="34" charset="0"/>
            </a:endParaRPr>
          </a:p>
        </p:txBody>
      </p:sp>
    </p:spTree>
    <p:extLst>
      <p:ext uri="{BB962C8B-B14F-4D97-AF65-F5344CB8AC3E}">
        <p14:creationId xmlns:p14="http://schemas.microsoft.com/office/powerpoint/2010/main" val="2498122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latin typeface="Segoe UI" pitchFamily="34" charset="0"/>
              </a:rPr>
              <a:pPr defTabSz="950464">
                <a:defRPr/>
              </a:pPr>
              <a:t>6/5/2018 22:27</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23</a:t>
            </a:fld>
            <a:endParaRPr lang="en-US">
              <a:solidFill>
                <a:prstClr val="black"/>
              </a:solidFill>
              <a:latin typeface="Segoe UI" pitchFamily="34" charset="0"/>
            </a:endParaRPr>
          </a:p>
        </p:txBody>
      </p:sp>
    </p:spTree>
    <p:extLst>
      <p:ext uri="{BB962C8B-B14F-4D97-AF65-F5344CB8AC3E}">
        <p14:creationId xmlns:p14="http://schemas.microsoft.com/office/powerpoint/2010/main" val="21198904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latin typeface="Segoe UI" pitchFamily="34" charset="0"/>
              </a:rPr>
              <a:pPr defTabSz="950464">
                <a:defRPr/>
              </a:pPr>
              <a:t>6/5/2018 22:27</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24</a:t>
            </a:fld>
            <a:endParaRPr lang="en-US">
              <a:solidFill>
                <a:prstClr val="black"/>
              </a:solidFill>
              <a:latin typeface="Segoe UI" pitchFamily="34" charset="0"/>
            </a:endParaRPr>
          </a:p>
        </p:txBody>
      </p:sp>
    </p:spTree>
    <p:extLst>
      <p:ext uri="{BB962C8B-B14F-4D97-AF65-F5344CB8AC3E}">
        <p14:creationId xmlns:p14="http://schemas.microsoft.com/office/powerpoint/2010/main" val="2412058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29266D-C8D6-4D7E-9854-4B883DD80F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516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Throughout the initial stages of the public preview rollout we want to ensure the best experience for our customers as we ramp up capacity.  Depending upon demand, we may occasionally bump against capacity constraints, which we control for with an enrollment-driven public preview approach.  You can enroll in public preview via the Azure portal.  If your enrollment is initially denied, we invite you to re-enroll in the portal after 2-4  weeks’ time.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CD6AC9-F1CB-4FA3-BB0D-F39A6A7B89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577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27</a:t>
            </a:fld>
            <a:endParaRPr lang="en-US"/>
          </a:p>
        </p:txBody>
      </p:sp>
    </p:spTree>
    <p:extLst>
      <p:ext uri="{BB962C8B-B14F-4D97-AF65-F5344CB8AC3E}">
        <p14:creationId xmlns:p14="http://schemas.microsoft.com/office/powerpoint/2010/main" val="31985112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28</a:t>
            </a:fld>
            <a:endParaRPr lang="en-US"/>
          </a:p>
        </p:txBody>
      </p:sp>
    </p:spTree>
    <p:extLst>
      <p:ext uri="{BB962C8B-B14F-4D97-AF65-F5344CB8AC3E}">
        <p14:creationId xmlns:p14="http://schemas.microsoft.com/office/powerpoint/2010/main" val="3907892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Azure SQL Database, a fully-managed relational database service, delivers predictable performance at multiple service levels that provide dynamic scalability with minimal or no downtime, built-in intelligent optimization, global scalability and availability, and advanced security options — all with near-zero administration. These capabilities allow you to focus on rapid app development and accelerating your time to market, rather than allocating precious time and resources to managing virtual machines and infrastructure.</a:t>
            </a:r>
          </a:p>
          <a:p>
            <a:endParaRPr lang="en-US"/>
          </a:p>
        </p:txBody>
      </p:sp>
      <p:sp>
        <p:nvSpPr>
          <p:cNvPr id="4" name="Slide Number Placeholder 3"/>
          <p:cNvSpPr>
            <a:spLocks noGrp="1"/>
          </p:cNvSpPr>
          <p:nvPr>
            <p:ph type="sldNum" sz="quarter" idx="10"/>
          </p:nvPr>
        </p:nvSpPr>
        <p:spPr/>
        <p:txBody>
          <a:bodyPr/>
          <a:lstStyle/>
          <a:p>
            <a:fld id="{8129266D-C8D6-4D7E-9854-4B883DD80F8B}" type="slidenum">
              <a:rPr lang="en-US" smtClean="0"/>
              <a:t>29</a:t>
            </a:fld>
            <a:endParaRPr lang="en-US"/>
          </a:p>
        </p:txBody>
      </p:sp>
    </p:spTree>
    <p:extLst>
      <p:ext uri="{BB962C8B-B14F-4D97-AF65-F5344CB8AC3E}">
        <p14:creationId xmlns:p14="http://schemas.microsoft.com/office/powerpoint/2010/main" val="256956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Getting ahead means embracing digital transformation and getting to the cloud.</a:t>
            </a:r>
            <a:endParaRPr lang="en-US" sz="1200" kern="1200" baseline="0">
              <a:solidFill>
                <a:schemeClr val="tx1"/>
              </a:solidFill>
              <a:effectLst/>
              <a:latin typeface="+mn-lt"/>
              <a:ea typeface="+mn-ea"/>
              <a:cs typeface="+mn-cs"/>
            </a:endParaRPr>
          </a:p>
          <a:p>
            <a:endParaRPr lang="en-US" sz="1200" kern="1200" baseline="0">
              <a:solidFill>
                <a:schemeClr val="tx1"/>
              </a:solidFill>
              <a:effectLst/>
              <a:latin typeface="+mn-lt"/>
              <a:ea typeface="+mn-ea"/>
              <a:cs typeface="+mn-cs"/>
            </a:endParaRPr>
          </a:p>
          <a:p>
            <a:r>
              <a:rPr lang="en-US" sz="1200" kern="1200">
                <a:solidFill>
                  <a:schemeClr val="tx1"/>
                </a:solidFill>
                <a:effectLst/>
                <a:latin typeface="+mn-lt"/>
                <a:ea typeface="+mn-ea"/>
                <a:cs typeface="+mn-cs"/>
              </a:rPr>
              <a:t>Studies show that companies that embrace the cloud grow 19.6% faster than those who do not.</a:t>
            </a:r>
            <a:r>
              <a:rPr lang="en-US" sz="1200" kern="1200" baseline="30000">
                <a:solidFill>
                  <a:schemeClr val="tx1"/>
                </a:solidFill>
                <a:effectLst/>
                <a:latin typeface="+mn-lt"/>
                <a:ea typeface="+mn-ea"/>
                <a:cs typeface="+mn-cs"/>
              </a:rPr>
              <a:t>1</a:t>
            </a:r>
            <a:r>
              <a:rPr lang="en-US" sz="1200" kern="1200">
                <a:solidFill>
                  <a:schemeClr val="tx1"/>
                </a:solidFill>
                <a:effectLst/>
                <a:latin typeface="+mn-lt"/>
                <a:ea typeface="+mn-ea"/>
                <a:cs typeface="+mn-cs"/>
              </a:rPr>
              <a:t>  More than 80% of organizations now adopt cloud-first strategies as part of an overall digital transformation.</a:t>
            </a:r>
            <a:r>
              <a:rPr lang="en-US" sz="1200" kern="1200" baseline="30000">
                <a:solidFill>
                  <a:schemeClr val="tx1"/>
                </a:solidFill>
                <a:effectLst/>
                <a:latin typeface="+mn-lt"/>
                <a:ea typeface="+mn-ea"/>
                <a:cs typeface="+mn-cs"/>
              </a:rPr>
              <a:t>2</a:t>
            </a:r>
          </a:p>
          <a:p>
            <a:endParaRPr lang="en-US" sz="1200" kern="1200" baseline="300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As a first step on that transformation, IT must optimize its operations to effectively manage growth in the cloud. </a:t>
            </a:r>
            <a:endParaRPr lang="en-US"/>
          </a:p>
          <a:p>
            <a:endParaRPr lang="en-US"/>
          </a:p>
          <a:p>
            <a:endParaRPr lang="en-US"/>
          </a:p>
          <a:p>
            <a:endParaRPr lang="en-US"/>
          </a:p>
          <a:p>
            <a:r>
              <a:rPr lang="en-US" b="1"/>
              <a:t>Sources:</a:t>
            </a:r>
          </a:p>
          <a:p>
            <a:r>
              <a:rPr lang="en-US"/>
              <a:t>1. IDC Digital Universe Executive Summary: https://www.emc.com/leadership/digital-universe/2014iview/executive-summary.htm</a:t>
            </a:r>
          </a:p>
          <a:p>
            <a:r>
              <a:rPr lang="en-US"/>
              <a:t>2. Building Trust in a Cloudy Sky</a:t>
            </a:r>
          </a:p>
          <a:p>
            <a:r>
              <a:rPr lang="en-US"/>
              <a:t>https://www.mcafee.com/us/resources/reports/rp-building-trust-cloudy-sky.pdf</a:t>
            </a:r>
          </a:p>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3</a:t>
            </a:fld>
            <a:endParaRPr lang="en-US"/>
          </a:p>
        </p:txBody>
      </p:sp>
    </p:spTree>
    <p:extLst>
      <p:ext uri="{BB962C8B-B14F-4D97-AF65-F5344CB8AC3E}">
        <p14:creationId xmlns:p14="http://schemas.microsoft.com/office/powerpoint/2010/main" val="26391055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DA69098-AF98-44ED-B19A-289934A1943E}" type="slidenum">
              <a:rPr lang="en-US" smtClean="0"/>
              <a:t>30</a:t>
            </a:fld>
            <a:endParaRPr lang="en-US"/>
          </a:p>
        </p:txBody>
      </p:sp>
    </p:spTree>
    <p:extLst>
      <p:ext uri="{BB962C8B-B14F-4D97-AF65-F5344CB8AC3E}">
        <p14:creationId xmlns:p14="http://schemas.microsoft.com/office/powerpoint/2010/main" val="2923204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31</a:t>
            </a:fld>
            <a:endParaRPr lang="en-US"/>
          </a:p>
        </p:txBody>
      </p:sp>
    </p:spTree>
    <p:extLst>
      <p:ext uri="{BB962C8B-B14F-4D97-AF65-F5344CB8AC3E}">
        <p14:creationId xmlns:p14="http://schemas.microsoft.com/office/powerpoint/2010/main" val="34126888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Virtualization creates a simulated, or virtual, computing environment as opposed to a physical environment. Virtualization often includes computer-generated versions of hardware, operating systems, storage devices, and more. This allows organizations to partition a single physical computer or server into several </a:t>
            </a:r>
            <a:r>
              <a:rPr lang="en-US" sz="1200" b="0" i="0" u="none" strike="noStrike" kern="1200" dirty="0">
                <a:solidFill>
                  <a:schemeClr val="tx1"/>
                </a:solidFill>
                <a:effectLst/>
                <a:latin typeface="+mn-lt"/>
                <a:ea typeface="+mn-ea"/>
                <a:cs typeface="+mn-cs"/>
                <a:hlinkClick r:id="rId3"/>
              </a:rPr>
              <a:t>virtual machines</a:t>
            </a:r>
            <a:r>
              <a:rPr lang="en-US" sz="1200" b="0" i="0" u="none" strike="noStrike" kern="1200" dirty="0">
                <a:solidFill>
                  <a:schemeClr val="tx1"/>
                </a:solidFill>
                <a:effectLst/>
                <a:latin typeface="+mn-lt"/>
                <a:ea typeface="+mn-ea"/>
                <a:cs typeface="+mn-cs"/>
              </a:rPr>
              <a:t>. Each virtual machine can then interact independently and run different operating systems or applications while sharing the resources of a single host machine.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By creating multiple resources from a single computer or server, virtualization improves scalability and workloads while resulting in the use of fewer overall servers, less energy consumption, and less infrastructure costs and maintenance. There are four main categories virtualization falls into. The first is desktop virtualization, which allows one centralized server to deliver and manage individualized desktops. The second is network virtualization, designed to split network bandwidth into independent channels to then be assigned to specific servers or devices. The third category is software virtualization, which separates applications from the hardware and operating system. And the fourth is storage virtualization, which combines multiple network storage resources into a single storage device where multiple users may access 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https://azure.microsoft.com/en-us/overview/what-is-virtualization/</a:t>
            </a:r>
          </a:p>
          <a:p>
            <a:endParaRPr lang="en-US" dirty="0"/>
          </a:p>
          <a:p>
            <a:r>
              <a:rPr lang="en-US" sz="1200" b="0" i="0" u="none" strike="noStrike" kern="1200" baseline="0">
                <a:solidFill>
                  <a:schemeClr val="tx1"/>
                </a:solidFill>
                <a:latin typeface="+mn-lt"/>
                <a:ea typeface="+mn-ea"/>
                <a:cs typeface="+mn-cs"/>
              </a:rPr>
              <a:t>For </a:t>
            </a:r>
            <a:r>
              <a:rPr lang="en-US" sz="1200" b="0" i="0" u="none" strike="noStrike" kern="1200" baseline="0" dirty="0">
                <a:solidFill>
                  <a:schemeClr val="tx1"/>
                </a:solidFill>
                <a:latin typeface="+mn-lt"/>
                <a:ea typeface="+mn-ea"/>
                <a:cs typeface="+mn-cs"/>
              </a:rPr>
              <a:t>organizations with a large number of VMs and complex, highly dynamic virtual environments, Microsoft offers the option to license for maximum virtualization. This means that when all of the cores on a server are licensed and covered with Software Assurance, a customer can deploy any number of VMs on the server.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key benefits of licensing for maximum virtualization are simplicity and potential cost savings. Maximum virtualization ensures that customers are covered, without needing to be concerned with tracking individual VMs or the amount of power assigned to each VM. This is especially relevant for private cloud scenarios with a large number of VMs being moved dynamically between different physical servers, when self-provisioning is enabled, or when hyper-threading is turned on. </a:t>
            </a:r>
          </a:p>
          <a:p>
            <a:endParaRPr lang="en-US" sz="1200" b="0" i="0" u="none" strike="noStrike" kern="1200" baseline="0" dirty="0">
              <a:solidFill>
                <a:schemeClr val="tx1"/>
              </a:solidFill>
              <a:latin typeface="+mn-lt"/>
              <a:ea typeface="+mn-ea"/>
              <a:cs typeface="+mn-cs"/>
            </a:endParaRPr>
          </a:p>
          <a:p>
            <a:r>
              <a:rPr lang="en-US" sz="1200" b="1" i="0" u="none" strike="noStrike" kern="1200" baseline="0" dirty="0">
                <a:solidFill>
                  <a:schemeClr val="tx1"/>
                </a:solidFill>
                <a:latin typeface="+mn-lt"/>
                <a:ea typeface="+mn-ea"/>
                <a:cs typeface="+mn-cs"/>
              </a:rPr>
              <a:t>With SQL Server 2017 Enterprise Edition, customers who have licensed all physical cores on the server can run an unlimited number of instances of the software in a number of OSEs (physical and/or virtual) equal to the number of core licenses assigned to the server. For example, a four-processor server with four cores per processor—fully licensed with sixteen core licenses—can run SQL Server software in up to sixteen VMs, regardless of the number of virtual cores allocated to each VM.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Customers who have licensed all the physical cores on the server and want to run SQL Server 2017 software in more VMs than are permitted, can assign additional core licenses to the licensed server. </a:t>
            </a:r>
          </a:p>
          <a:p>
            <a:r>
              <a:rPr lang="en-US" sz="1200" b="0" i="0" u="none" strike="noStrike" kern="1200" baseline="0" dirty="0">
                <a:solidFill>
                  <a:schemeClr val="tx1"/>
                </a:solidFill>
                <a:latin typeface="+mn-lt"/>
                <a:ea typeface="+mn-ea"/>
                <a:cs typeface="+mn-cs"/>
              </a:rPr>
              <a:t>• Each additional core license allows deployment of SQL Server software in an additional VM, so in the previous example, a customer who wants to run SQL Server Enterprise Edition in eighteen VMs would simply acquire and assign eighteen core licenses to that server.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With the addition of Software Assurance (SA) coverage on all Enterprise Edition core licenses (for a fully licensed server), customers’ use rights are expanded to allow any number of instances of the software to run in any number of OSEs (physical or virtual). </a:t>
            </a:r>
            <a:r>
              <a:rPr lang="en-US" sz="1200" b="1" i="0" u="none" strike="noStrike" kern="1200" baseline="0" dirty="0">
                <a:solidFill>
                  <a:schemeClr val="tx1"/>
                </a:solidFill>
                <a:latin typeface="+mn-lt"/>
                <a:ea typeface="+mn-ea"/>
                <a:cs typeface="+mn-cs"/>
              </a:rPr>
              <a:t>This valuable SA benefit enables customers to deploy an unlimited number of VMs to handle dynamic workloads and fully utilize hardware computing capacity. </a:t>
            </a:r>
            <a:endParaRPr lang="en-US" b="1" dirty="0"/>
          </a:p>
        </p:txBody>
      </p:sp>
      <p:sp>
        <p:nvSpPr>
          <p:cNvPr id="4" name="Slide Number Placeholder 3"/>
          <p:cNvSpPr>
            <a:spLocks noGrp="1"/>
          </p:cNvSpPr>
          <p:nvPr>
            <p:ph type="sldNum" sz="quarter" idx="10"/>
          </p:nvPr>
        </p:nvSpPr>
        <p:spPr/>
        <p:txBody>
          <a:bodyPr/>
          <a:lstStyle/>
          <a:p>
            <a:fld id="{AA8B5142-8FFE-41AD-9E12-2DC783EAD358}" type="slidenum">
              <a:rPr lang="en-US" smtClean="0"/>
              <a:t>32</a:t>
            </a:fld>
            <a:endParaRPr lang="en-US"/>
          </a:p>
        </p:txBody>
      </p:sp>
    </p:spTree>
    <p:extLst>
      <p:ext uri="{BB962C8B-B14F-4D97-AF65-F5344CB8AC3E}">
        <p14:creationId xmlns:p14="http://schemas.microsoft.com/office/powerpoint/2010/main" val="4109310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FDE027-E338-4AB2-91D9-7A90140FE6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621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r>
              <a:rPr lang="en-US" dirty="0"/>
              <a:t>To stay competitive and get ahead in today’s marketplace, IT organizations are continuously looking at ways to optimize how they maintain and use the data that fuels their operations.  Modernizing in the cloud as part of a digital transformation can deliver the right mix of </a:t>
            </a:r>
            <a:r>
              <a:rPr lang="en-US" b="1" dirty="0"/>
              <a:t>operational efficiencies </a:t>
            </a:r>
            <a:r>
              <a:rPr lang="en-US" dirty="0"/>
              <a:t>and </a:t>
            </a:r>
            <a:r>
              <a:rPr lang="en-US" b="1" dirty="0"/>
              <a:t>business enablement to drive continued growth</a:t>
            </a:r>
            <a:r>
              <a:rPr lang="en-US" dirty="0"/>
              <a:t>.  </a:t>
            </a:r>
          </a:p>
          <a:p>
            <a:pPr defTabSz="931774"/>
            <a:endParaRPr lang="en-US" dirty="0"/>
          </a:p>
          <a:p>
            <a:pPr defTabSz="931774"/>
            <a:r>
              <a:rPr lang="en-US" dirty="0"/>
              <a:t>[click]</a:t>
            </a:r>
          </a:p>
          <a:p>
            <a:pPr defTabSz="931774"/>
            <a:endParaRPr lang="en-US" dirty="0"/>
          </a:p>
          <a:p>
            <a:pPr defTabSz="931774"/>
            <a:r>
              <a:rPr lang="en-US" dirty="0"/>
              <a:t>IT optimization is key to driving an organization’s digital transformation, and it introduces some new priorities for IT to consider:</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Eliminate time spent managing “long tail” of applications—lift and shift to managed cloud</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Free up limited IT resources to drive transformation</a:t>
            </a:r>
          </a:p>
          <a:p>
            <a:pPr marL="285750" indent="-285750" algn="l">
              <a:lnSpc>
                <a:spcPct val="90000"/>
              </a:lnSpc>
              <a:spcBef>
                <a:spcPts val="600"/>
              </a:spcBef>
              <a:spcAft>
                <a:spcPts val="1200"/>
              </a:spcAft>
              <a:buFont typeface="Arial" panose="020B0604020202020204" pitchFamily="34" charset="0"/>
              <a:buChar char="•"/>
            </a:pPr>
            <a:r>
              <a:rPr lang="en-US" sz="1200" dirty="0">
                <a:solidFill>
                  <a:srgbClr val="0078D7"/>
                </a:solidFill>
                <a:latin typeface="Segoe UI Semilight" panose="020B0402040204020203" pitchFamily="34" charset="0"/>
                <a:cs typeface="Segoe UI Semilight" panose="020B0402040204020203" pitchFamily="34" charset="0"/>
              </a:rPr>
              <a:t>Migrate business critical apps to cloud—extend and innovate</a:t>
            </a:r>
          </a:p>
          <a:p>
            <a:endParaRPr lang="en-US" sz="1200" kern="1200" dirty="0">
              <a:solidFill>
                <a:schemeClr val="tx1"/>
              </a:solidFill>
              <a:effectLst/>
              <a:latin typeface="+mn-lt"/>
              <a:ea typeface="+mn-ea"/>
              <a:cs typeface="+mn-cs"/>
            </a:endParaRP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The opportunity is significant. </a:t>
            </a:r>
            <a:r>
              <a:rPr lang="en-US" dirty="0"/>
              <a:t>In a December 2016 study, IDC estimated that </a:t>
            </a:r>
            <a:r>
              <a:rPr lang="en-US" b="1" dirty="0"/>
              <a:t>37% of the global database installed base runs on Microsoft SQL Server</a:t>
            </a:r>
            <a:r>
              <a:rPr lang="en-US" dirty="0"/>
              <a:t>, with over 50% </a:t>
            </a:r>
            <a:r>
              <a:rPr lang="en-US" b="1" dirty="0"/>
              <a:t>running on 2008/R2 or older</a:t>
            </a:r>
            <a:r>
              <a:rPr lang="en-US" dirty="0"/>
              <a:t>.</a:t>
            </a:r>
          </a:p>
          <a:p>
            <a:pPr marL="0" marR="0" lvl="0" indent="0" algn="l" defTabSz="931774"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defTabSz="931774">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defTabSz="931774">
              <a:defRPr/>
            </a:pPr>
            <a:fld id="{9213B023-EBA1-4257-9081-2BE094506D1E}" type="slidenum">
              <a:rPr lang="en-US">
                <a:solidFill>
                  <a:prstClr val="black"/>
                </a:solidFill>
                <a:latin typeface="Calibri" panose="020F0502020204030204"/>
              </a:rPr>
              <a:pPr defTabSz="931774">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21485560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SQL Database is a </a:t>
            </a:r>
            <a:r>
              <a:rPr lang="en-US" b="1" dirty="0"/>
              <a:t>fully-managed relational database-as-a service </a:t>
            </a:r>
            <a:r>
              <a:rPr lang="en-US" dirty="0"/>
              <a:t>that provides the best and most economical cloud destination for your SQL Server data.  SQL Database uses the Microsoft SQL Server Engine, which means it’s high-performance, reliable, and secure.  You can use it to build data-driven applications and websites in the programming language of your choice, without needing to manage infrastructure.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a fully-managed service, Microsoft operates SQL Server for you and ensures availability and performance. Features that come with SQL Database include, but are not limited to: provisioning and resizing (w/ Azure Portal experience), built-in auto HA (99.99%), automatic backup, point-in-time-restore (database-level), and active geo-replication. Because Microsoft assumes much of the daily maintenance, administration and infrastructure costs, your IT organization can quickly realize cost and operational benefits that you may not have otherwise experienced with your on-premises or hosted solution.  In fact, a study by IDC found that organizations who modernized their databases from SQL Server to SQL Database realized up to a 406% ROI over five years.</a:t>
            </a:r>
            <a:r>
              <a:rPr lang="en-US" sz="1200" kern="1200" baseline="30000" dirty="0">
                <a:solidFill>
                  <a:schemeClr val="tx1"/>
                </a:solidFill>
                <a:effectLst/>
                <a:latin typeface="+mn-lt"/>
                <a:ea typeface="+mn-ea"/>
                <a:cs typeface="+mn-cs"/>
              </a:rPr>
              <a:t>1</a:t>
            </a:r>
            <a:endParaRPr lang="en-US" baseline="30000" dirty="0"/>
          </a:p>
          <a:p>
            <a:endParaRPr lang="en-US" dirty="0"/>
          </a:p>
          <a:p>
            <a:r>
              <a:rPr lang="en-US" dirty="0"/>
              <a:t>In addition to the benefits of a fully-managed service, SQL Database also provides key benefits in some specific areas:</a:t>
            </a:r>
          </a:p>
          <a:p>
            <a:endParaRPr lang="en-US" dirty="0"/>
          </a:p>
          <a:p>
            <a:r>
              <a:rPr lang="en-US" dirty="0"/>
              <a:t>It has </a:t>
            </a:r>
            <a:r>
              <a:rPr lang="en-US" b="1" dirty="0"/>
              <a:t>built-in intelligence </a:t>
            </a:r>
            <a:r>
              <a:rPr lang="en-US" dirty="0"/>
              <a:t>that helps you dramatically reduce the costs of running and managing databases and maximizes both the performance and security of your application.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Database provides </a:t>
            </a:r>
            <a:r>
              <a:rPr lang="en-US" b="1" dirty="0"/>
              <a:t>breakthrough productivity and performance </a:t>
            </a:r>
            <a:r>
              <a:rPr lang="en-US" dirty="0"/>
              <a:t>to meet the demands of today’s apps. Each database is isolated from each other and portable, each with its own service tier with a guaranteed performance level. SQL Database provides different performance levels for different needs, and enables databases to be pooled to maximize the use of resources and save money. You can adjust performance with minimal downtime to your app. </a:t>
            </a:r>
            <a:r>
              <a:rPr lang="en-US" b="1" dirty="0"/>
              <a:t>Dynamic scalability</a:t>
            </a:r>
            <a:r>
              <a:rPr lang="en-US" dirty="0"/>
              <a:t> enables your database to transparently respond to rapidly changing resource requirements and enables you to only pay for the resources that you need when you need them. </a:t>
            </a:r>
            <a:r>
              <a:rPr lang="en-US" b="1" dirty="0"/>
              <a:t>In-memory technologies </a:t>
            </a:r>
            <a:r>
              <a:rPr lang="en-US" dirty="0"/>
              <a:t>provide r</a:t>
            </a:r>
            <a:r>
              <a:rPr lang="en-US" dirty="0">
                <a:solidFill>
                  <a:srgbClr val="128A04"/>
                </a:solidFill>
                <a:latin typeface="+mn-lt"/>
              </a:rPr>
              <a:t>eal-time business insight with </a:t>
            </a:r>
            <a:r>
              <a:rPr lang="en-US" sz="1200" b="0" kern="1200" dirty="0">
                <a:solidFill>
                  <a:schemeClr val="tx1"/>
                </a:solidFill>
                <a:effectLst/>
                <a:latin typeface="+mn-lt"/>
                <a:ea typeface="+mn-ea"/>
                <a:cs typeface="+mn-cs"/>
              </a:rPr>
              <a:t>up to 30x improved throughput and latency and up to 100x faster queries and reports.</a:t>
            </a:r>
            <a:endParaRPr lang="en-US" b="0" dirty="0">
              <a:solidFill>
                <a:srgbClr val="128A04"/>
              </a:solidFill>
              <a:latin typeface="+mn-l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will provide the ability to </a:t>
            </a:r>
            <a:r>
              <a:rPr lang="en-US" b="1" dirty="0"/>
              <a:t>seamlessly lift and shift your SQL Server data </a:t>
            </a:r>
            <a:r>
              <a:rPr lang="en-US" dirty="0"/>
              <a:t>to the cloud to a managed instance with a </a:t>
            </a:r>
            <a:r>
              <a:rPr lang="en-US" b="1" dirty="0"/>
              <a:t>full SQL Server programming surface area </a:t>
            </a:r>
            <a:r>
              <a:rPr lang="en-US" dirty="0"/>
              <a:t>that removes the need to re-architect your apps, saving you time and resources.</a:t>
            </a:r>
          </a:p>
          <a:p>
            <a:pPr rtl="0"/>
            <a:endParaRPr lang="en-US" dirty="0"/>
          </a:p>
          <a:p>
            <a:pPr rtl="0"/>
            <a:r>
              <a:rPr lang="en-US" dirty="0"/>
              <a:t>SQL Database combines the </a:t>
            </a:r>
            <a:r>
              <a:rPr lang="en-US" b="0" dirty="0"/>
              <a:t>operational and financial benefits of a managed service </a:t>
            </a:r>
            <a:r>
              <a:rPr lang="en-US" dirty="0"/>
              <a:t>with a financially-backed SLA and business continuity tools to protect the lifeblood of your business, your data.  SQL Database also offers a </a:t>
            </a:r>
            <a:r>
              <a:rPr lang="en-US" b="1" dirty="0"/>
              <a:t>Azure Hybrid Benefit for SQL Server </a:t>
            </a:r>
            <a:r>
              <a:rPr lang="en-US" dirty="0"/>
              <a:t>that maximizes the investments you’ve made in on-premises licensing by providing discounted rates in the cloud.  </a:t>
            </a:r>
            <a:r>
              <a:rPr lang="en-US" sz="1200" kern="1200" dirty="0">
                <a:solidFill>
                  <a:schemeClr val="tx1"/>
                </a:solidFill>
                <a:effectLst/>
                <a:latin typeface="+mn-lt"/>
                <a:ea typeface="+mn-ea"/>
                <a:cs typeface="+mn-cs"/>
              </a:rPr>
              <a:t>The new </a:t>
            </a:r>
            <a:r>
              <a:rPr lang="en-US" sz="1200" b="1" kern="1200" dirty="0" err="1">
                <a:solidFill>
                  <a:schemeClr val="tx1"/>
                </a:solidFill>
                <a:effectLst/>
                <a:latin typeface="+mn-lt"/>
                <a:ea typeface="+mn-ea"/>
                <a:cs typeface="+mn-cs"/>
              </a:rPr>
              <a:t>vCore</a:t>
            </a:r>
            <a:r>
              <a:rPr lang="en-US" sz="1200" b="1" kern="1200" dirty="0">
                <a:solidFill>
                  <a:schemeClr val="tx1"/>
                </a:solidFill>
                <a:effectLst/>
                <a:latin typeface="+mn-lt"/>
                <a:ea typeface="+mn-ea"/>
                <a:cs typeface="+mn-cs"/>
              </a:rPr>
              <a:t>-based purchasing model </a:t>
            </a:r>
            <a:r>
              <a:rPr lang="en-US" sz="1200" kern="1200" dirty="0">
                <a:solidFill>
                  <a:schemeClr val="tx1"/>
                </a:solidFill>
                <a:effectLst/>
                <a:latin typeface="+mn-lt"/>
                <a:ea typeface="+mn-ea"/>
                <a:cs typeface="+mn-cs"/>
              </a:rPr>
              <a:t>is designed to give customers flexibility, control, transparency and a straightforward way to translate on-premises workload requirements to the cloud. It also allows customers to scale compute and storage based upon their workload needs. </a:t>
            </a:r>
            <a:r>
              <a:rPr lang="en-US" dirty="0"/>
              <a:t>We’ll talk more about that more momentarily.</a:t>
            </a:r>
          </a:p>
          <a:p>
            <a:pPr rtl="0"/>
            <a:endParaRPr lang="en-US" dirty="0"/>
          </a:p>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3000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1</a:t>
            </a:r>
            <a:r>
              <a:rPr kumimoji="0" lang="en-US" sz="12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The Business Value of Microsoft Azure SQL Database Services, IDC, March 2015</a:t>
            </a:r>
          </a:p>
          <a:p>
            <a:pPr defTabSz="931774"/>
            <a:endParaRPr lang="en-US" dirty="0"/>
          </a:p>
          <a:p>
            <a:pPr defTabSz="931774"/>
            <a:endParaRPr lang="en-US" dirty="0"/>
          </a:p>
          <a:p>
            <a:pPr rtl="0"/>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7047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A891C8-62DB-D344-905D-84AFD25674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73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Introducing Azure SQL Database Managed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SQL Database Managed Instance is an expansion of the existing SQL Database service designed to enable database migration to a fully-managed database service, without re-designing the application.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FF0000"/>
              </a:solidFill>
            </a:endParaRPr>
          </a:p>
          <a:p>
            <a:r>
              <a:rPr lang="en-US" b="0" dirty="0">
                <a:solidFill>
                  <a:srgbClr val="FF0000"/>
                </a:solidFill>
              </a:rPr>
              <a:t>It’s important to note that Managed Instance isn’t a new service – it is a third deployment option within Azure SQL Database, sitting alongside single databases and elastic pools. </a:t>
            </a:r>
            <a:r>
              <a:rPr lang="en-US" sz="1200" kern="1200" dirty="0">
                <a:solidFill>
                  <a:schemeClr val="tx1"/>
                </a:solidFill>
                <a:effectLst/>
                <a:latin typeface="+mn-lt"/>
                <a:ea typeface="+mn-ea"/>
                <a:cs typeface="+mn-cs"/>
              </a:rPr>
              <a:t>As part of Azure SQL Database, Microsoft’s fully managed cloud database service, it inherits all its built-in features. </a:t>
            </a:r>
          </a:p>
          <a:p>
            <a:endParaRPr lang="en-US" b="1" dirty="0">
              <a:solidFill>
                <a:srgbClr val="FF0000"/>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SQL Database </a:t>
            </a:r>
            <a:r>
              <a:rPr lang="en-US" sz="1200" i="1" kern="1200" dirty="0">
                <a:solidFill>
                  <a:schemeClr val="tx1"/>
                </a:solidFill>
                <a:effectLst/>
                <a:latin typeface="+mn-lt"/>
                <a:ea typeface="+mn-ea"/>
                <a:cs typeface="+mn-cs"/>
              </a:rPr>
              <a:t>Managed Instance</a:t>
            </a:r>
            <a:r>
              <a:rPr lang="en-US" sz="1200" kern="1200" dirty="0">
                <a:solidFill>
                  <a:schemeClr val="tx1"/>
                </a:solidFill>
                <a:effectLst/>
                <a:latin typeface="+mn-lt"/>
                <a:ea typeface="+mn-ea"/>
                <a:cs typeface="+mn-cs"/>
              </a:rPr>
              <a:t> offers a simplified </a:t>
            </a:r>
            <a:r>
              <a:rPr lang="en-US" sz="1200" b="1" kern="1200" dirty="0">
                <a:solidFill>
                  <a:schemeClr val="tx1"/>
                </a:solidFill>
                <a:effectLst/>
                <a:latin typeface="+mn-lt"/>
                <a:ea typeface="+mn-ea"/>
                <a:cs typeface="+mn-cs"/>
              </a:rPr>
              <a:t>instance-scoped programming model</a:t>
            </a:r>
            <a:r>
              <a:rPr lang="en-US" sz="1200" kern="1200" dirty="0">
                <a:solidFill>
                  <a:schemeClr val="tx1"/>
                </a:solidFill>
                <a:effectLst/>
                <a:latin typeface="+mn-lt"/>
                <a:ea typeface="+mn-ea"/>
                <a:cs typeface="+mn-cs"/>
              </a:rPr>
              <a:t> that is like an on-premises SQL Server instance. The databases in a SQL Database Managed Instance share the resources allocated to the Managed Instance, and the Managed Instance also represents the management grouping for these databases. The emphasis of this offering is on high compatibility with the programming model of an on-premises SQL Server and out-of-box support for a large majority of SQL Server features and accompanying tools/services. </a:t>
            </a:r>
            <a:endParaRPr lang="en-US" b="1" dirty="0">
              <a:solidFill>
                <a:srgbClr val="FF0000"/>
              </a:solidFill>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Each </a:t>
            </a:r>
            <a:r>
              <a:rPr lang="en-US" sz="1200" i="1" kern="1200" dirty="0">
                <a:solidFill>
                  <a:schemeClr val="tx1"/>
                </a:solidFill>
                <a:effectLst/>
                <a:latin typeface="+mn-lt"/>
                <a:ea typeface="+mn-ea"/>
                <a:cs typeface="+mn-cs"/>
              </a:rPr>
              <a:t>standalone database</a:t>
            </a:r>
            <a:r>
              <a:rPr lang="en-US" sz="1200" kern="1200" dirty="0">
                <a:solidFill>
                  <a:schemeClr val="tx1"/>
                </a:solidFill>
                <a:effectLst/>
                <a:latin typeface="+mn-lt"/>
                <a:ea typeface="+mn-ea"/>
                <a:cs typeface="+mn-cs"/>
              </a:rPr>
              <a:t> is assigned a certain amount of resources via performance tiers: Basic, Standard, and Premium. The emphasis of this offering focuses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and applications with a predictable pattern and relatively stable workload.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 </a:t>
            </a:r>
            <a:r>
              <a:rPr lang="en-US" sz="1200" i="1" kern="1200" dirty="0">
                <a:solidFill>
                  <a:schemeClr val="tx1"/>
                </a:solidFill>
                <a:effectLst/>
                <a:latin typeface="+mn-lt"/>
                <a:ea typeface="+mn-ea"/>
                <a:cs typeface="+mn-cs"/>
              </a:rPr>
              <a:t>elastic database pool</a:t>
            </a:r>
            <a:r>
              <a:rPr lang="en-US" sz="1200" kern="1200" dirty="0">
                <a:solidFill>
                  <a:schemeClr val="tx1"/>
                </a:solidFill>
                <a:effectLst/>
                <a:latin typeface="+mn-lt"/>
                <a:ea typeface="+mn-ea"/>
                <a:cs typeface="+mn-cs"/>
              </a:rPr>
              <a:t> is a shared resource model that enables higher resource utilization efficiency, and all the databases within an elastic pool share predefined resources within the same pool. The emphasis of this offering is on a simplified </a:t>
            </a:r>
            <a:r>
              <a:rPr lang="en-US" sz="1200" b="1" kern="1200" dirty="0">
                <a:solidFill>
                  <a:schemeClr val="tx1"/>
                </a:solidFill>
                <a:effectLst/>
                <a:latin typeface="+mn-lt"/>
                <a:ea typeface="+mn-ea"/>
                <a:cs typeface="+mn-cs"/>
              </a:rPr>
              <a:t>database-scoped programming model</a:t>
            </a:r>
            <a:r>
              <a:rPr lang="en-US" sz="1200" kern="1200" dirty="0">
                <a:solidFill>
                  <a:schemeClr val="tx1"/>
                </a:solidFill>
                <a:effectLst/>
                <a:latin typeface="+mn-lt"/>
                <a:ea typeface="+mn-ea"/>
                <a:cs typeface="+mn-cs"/>
              </a:rPr>
              <a:t> for multi-tenant SaaS apps.  The workload pattern is well-defined and is highly cost-effective in multi-tenant scenarios.  For ISVs with SaaS apps, the savings can be significant, in the hundreds of thousands of dollars or more.</a:t>
            </a:r>
          </a:p>
        </p:txBody>
      </p:sp>
      <p:sp>
        <p:nvSpPr>
          <p:cNvPr id="4" name="Slide Number Placeholder 3"/>
          <p:cNvSpPr>
            <a:spLocks noGrp="1"/>
          </p:cNvSpPr>
          <p:nvPr>
            <p:ph type="sldNum" sz="quarter" idx="10"/>
          </p:nvPr>
        </p:nvSpPr>
        <p:spPr/>
        <p:txBody>
          <a:bodyPr/>
          <a:lstStyle/>
          <a:p>
            <a:fld id="{EDA69098-AF98-44ED-B19A-289934A1943E}" type="slidenum">
              <a:rPr lang="en-US" smtClean="0"/>
              <a:t>7</a:t>
            </a:fld>
            <a:endParaRPr lang="en-US"/>
          </a:p>
        </p:txBody>
      </p:sp>
    </p:spTree>
    <p:extLst>
      <p:ext uri="{BB962C8B-B14F-4D97-AF65-F5344CB8AC3E}">
        <p14:creationId xmlns:p14="http://schemas.microsoft.com/office/powerpoint/2010/main" val="33104588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The significant growth in data challenges IT organizations to strike a balance between the daily management and security of their data and the resources necessary to maintain it. </a:t>
            </a:r>
            <a:r>
              <a:rPr lang="en-US" sz="1200" kern="1200" dirty="0">
                <a:solidFill>
                  <a:schemeClr val="tx1"/>
                </a:solidFill>
                <a:effectLst/>
                <a:latin typeface="+mn-lt"/>
                <a:ea typeface="+mn-ea"/>
                <a:cs typeface="+mn-cs"/>
              </a:rPr>
              <a:t>IT organizations are faced with new demands on app performance, let alone remaining vigilant in the face of ongoing cybersecurity threats.  Sometimes it can be a challenge to simply keep up with the limited resources on-hand.  </a:t>
            </a:r>
          </a:p>
          <a:p>
            <a:endParaRPr lang="en-US" sz="1200" kern="1200" dirty="0">
              <a:solidFill>
                <a:schemeClr val="tx1"/>
              </a:solidFill>
              <a:effectLst/>
              <a:latin typeface="+mn-lt"/>
              <a:ea typeface="+mn-ea"/>
              <a:cs typeface="+mn-cs"/>
            </a:endParaRPr>
          </a:p>
          <a:p>
            <a:r>
              <a:rPr lang="en-US" dirty="0"/>
              <a:t>With SQL Database, you get </a:t>
            </a:r>
            <a:r>
              <a:rPr lang="en-US" b="1" dirty="0"/>
              <a:t>built-in intelligence </a:t>
            </a:r>
            <a:r>
              <a:rPr lang="en-US" dirty="0"/>
              <a:t>that helps you dramatically reduce the costs of running and managing databases and maximizes both the performance and security of your application. Running millions of customer workloads around-the-clock, SQL Database collects and processes a massive amount of telemetry data, while also fully respecting customer privacy behind the scenes. Various algorithms are continuously evaluating the telemetry data so that the service can learn and adapt with your application. Based on this analysis, the service comes up with performance improving recommendations through </a:t>
            </a:r>
            <a:r>
              <a:rPr lang="en-US" b="1" dirty="0"/>
              <a:t>Database Advisor</a:t>
            </a:r>
            <a:r>
              <a:rPr lang="en-US" dirty="0"/>
              <a:t>, tailored to your specific workload. </a:t>
            </a:r>
          </a:p>
          <a:p>
            <a:endParaRPr lang="en-US" dirty="0"/>
          </a:p>
          <a:p>
            <a:r>
              <a:rPr lang="en-US" dirty="0"/>
              <a:t>Intelligent </a:t>
            </a:r>
            <a:r>
              <a:rPr lang="en-US" b="1" dirty="0"/>
              <a:t>Threat Detection </a:t>
            </a:r>
            <a:r>
              <a:rPr lang="en-US" dirty="0"/>
              <a:t>leverages SQL Database auditing to continuously monitor Azure SQL databases for potentially harmful attempts to access sensitive data. SQL Database Threat Detection provides a new layer of security, which enables customers to detect and respond to potential threats as they occur by providing security alerts on anomalous activities. Users receive alerts upon suspicious database activities, potential vulnerabilities, and SQL injection attacks, and anomalous database access patterns. SQL threat detection alerts provide details of suspicious activity and recommend action on how to investigate and mitigate the threat. Users can explore the suspicious events to determine if the event results from an attempt to access, breach, or exploit data in the database. Threat detection makes it simple to address potential threats to the database without the need to be a security expert or manage advanced security monitoring systems.</a:t>
            </a:r>
          </a:p>
          <a:p>
            <a:endParaRPr lang="en-US" dirty="0"/>
          </a:p>
          <a:p>
            <a:r>
              <a:rPr lang="en-US" sz="1200" b="1" i="0" u="none" strike="noStrike" kern="1200" dirty="0">
                <a:solidFill>
                  <a:schemeClr val="tx1"/>
                </a:solidFill>
                <a:effectLst/>
                <a:latin typeface="+mn-lt"/>
                <a:ea typeface="+mn-ea"/>
                <a:cs typeface="+mn-cs"/>
              </a:rPr>
              <a:t>Vulnerability Assessment</a:t>
            </a:r>
            <a:r>
              <a:rPr lang="en-US" sz="1200" b="0" i="0" u="none" strike="noStrike" kern="1200" dirty="0">
                <a:solidFill>
                  <a:schemeClr val="tx1"/>
                </a:solidFill>
                <a:effectLst/>
                <a:latin typeface="+mn-lt"/>
                <a:ea typeface="+mn-ea"/>
                <a:cs typeface="+mn-cs"/>
              </a:rPr>
              <a:t> for Azure SQL Database provides you with a one-stop-shop to discover, track, and remediate potential database vulnerabilities. It gives visibility into your security state, and includes actionable steps to investigate, manage, and resolve security issues and enhance your database fortifications. The feature is now also part of a new security package for your Azure SQL Database, known as SQL Advanced Threat Protection, that provides a single go-to location for advanced SQL security capabilities, including Threat Detection, Vulnerability Assessment, and Information Protection.</a:t>
            </a:r>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8</a:t>
            </a:fld>
            <a:endParaRPr lang="en-US"/>
          </a:p>
        </p:txBody>
      </p:sp>
    </p:spTree>
    <p:extLst>
      <p:ext uri="{BB962C8B-B14F-4D97-AF65-F5344CB8AC3E}">
        <p14:creationId xmlns:p14="http://schemas.microsoft.com/office/powerpoint/2010/main" val="2787578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Experience up to 30x improved throughput and latency and up to 100x faster queries and reports with in-memory technologies.</a:t>
            </a:r>
            <a:r>
              <a:rPr lang="en-US" sz="1200" b="1" kern="1200" baseline="30000" dirty="0">
                <a:solidFill>
                  <a:schemeClr val="tx1"/>
                </a:solidFill>
                <a:effectLst/>
                <a:latin typeface="+mn-lt"/>
                <a:ea typeface="+mn-ea"/>
                <a:cs typeface="+mn-cs"/>
              </a:rPr>
              <a:t>1</a:t>
            </a:r>
            <a:r>
              <a:rPr lang="en-US" sz="1200" kern="1200" baseline="30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In-memory OLTP can dramatically improve throughput and latency on transactional processing workloads and can provide significant performance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Dynamic scalability</a:t>
            </a:r>
            <a:r>
              <a:rPr lang="en-US" sz="1200" kern="1200" dirty="0">
                <a:solidFill>
                  <a:schemeClr val="tx1"/>
                </a:solidFill>
                <a:effectLst/>
                <a:latin typeface="+mn-lt"/>
                <a:ea typeface="+mn-ea"/>
                <a:cs typeface="+mn-cs"/>
              </a:rPr>
              <a:t> enables your database to transparently respond to rapidly changing resource requirements across all service tiers: Basic, Standard, Premium (Single databases and elastic pools); General Purpose and Business Critical (Managed Instance).  </a:t>
            </a:r>
            <a:r>
              <a:rPr lang="en-US" sz="1200" b="1" kern="1200" dirty="0">
                <a:solidFill>
                  <a:schemeClr val="tx1"/>
                </a:solidFill>
                <a:effectLst/>
                <a:latin typeface="+mn-lt"/>
                <a:ea typeface="+mn-ea"/>
                <a:cs typeface="+mn-cs"/>
              </a:rPr>
              <a:t>Scale your app from a handful of databases to thousands and manage unpredictable demand patterns, </a:t>
            </a:r>
            <a:r>
              <a:rPr lang="en-US" sz="1200" kern="1200" dirty="0">
                <a:solidFill>
                  <a:schemeClr val="tx1"/>
                </a:solidFill>
                <a:effectLst/>
                <a:latin typeface="+mn-lt"/>
                <a:ea typeface="+mn-ea"/>
                <a:cs typeface="+mn-cs"/>
              </a:rPr>
              <a:t>within a budget and resources you control with elastic pools.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300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SQL Server In-Memory OLTP and </a:t>
            </a:r>
            <a:r>
              <a:rPr lang="en-US" sz="1200" u="sng" kern="1200" dirty="0" err="1">
                <a:solidFill>
                  <a:schemeClr val="tx1"/>
                </a:solidFill>
                <a:effectLst/>
                <a:latin typeface="+mn-lt"/>
                <a:ea typeface="+mn-ea"/>
                <a:cs typeface="+mn-cs"/>
                <a:hlinkClick r:id="rId3"/>
              </a:rPr>
              <a:t>Columnstore</a:t>
            </a:r>
            <a:r>
              <a:rPr lang="en-US" sz="1200" u="sng" kern="1200" dirty="0">
                <a:solidFill>
                  <a:schemeClr val="tx1"/>
                </a:solidFill>
                <a:effectLst/>
                <a:latin typeface="+mn-lt"/>
                <a:ea typeface="+mn-ea"/>
                <a:cs typeface="+mn-cs"/>
                <a:hlinkClick r:id="rId3"/>
              </a:rPr>
              <a:t> Feature Comparison</a:t>
            </a:r>
            <a:r>
              <a:rPr lang="en-US" sz="1200" kern="1200" dirty="0">
                <a:solidFill>
                  <a:schemeClr val="tx1"/>
                </a:solidFill>
                <a:effectLst/>
                <a:latin typeface="+mn-lt"/>
                <a:ea typeface="+mn-ea"/>
                <a:cs typeface="+mn-cs"/>
              </a:rPr>
              <a:t>” white paper, March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DA69098-AF98-44ED-B19A-289934A1943E}" type="slidenum">
              <a:rPr lang="en-US" smtClean="0"/>
              <a:t>9</a:t>
            </a:fld>
            <a:endParaRPr lang="en-US"/>
          </a:p>
        </p:txBody>
      </p:sp>
    </p:spTree>
    <p:extLst>
      <p:ext uri="{BB962C8B-B14F-4D97-AF65-F5344CB8AC3E}">
        <p14:creationId xmlns:p14="http://schemas.microsoft.com/office/powerpoint/2010/main" val="19104780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8317898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4163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8807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9626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08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65079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0454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7355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8984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1579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745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8193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24536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868333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00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54367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0579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48585" y="6121376"/>
            <a:ext cx="1254995" cy="269134"/>
          </a:xfrm>
          <a:prstGeom prst="rect">
            <a:avLst/>
          </a:prstGeom>
        </p:spPr>
      </p:pic>
      <p:sp>
        <p:nvSpPr>
          <p:cNvPr id="7"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2124902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694560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27901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246781360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242580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933700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370919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02372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19464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293097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95045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71624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69710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302292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79706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73944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2790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56856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5278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94877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331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30059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41427069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068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2" y="294379"/>
            <a:ext cx="11655840" cy="899665"/>
          </a:xfrm>
        </p:spPr>
        <p:txBody>
          <a:bodyPr/>
          <a:lstStyle>
            <a:lvl1pPr marL="0" algn="l" defTabSz="895691" rtl="0" eaLnBrk="1" latinLnBrk="0" hangingPunct="1">
              <a:spcBef>
                <a:spcPct val="0"/>
              </a:spcBef>
              <a:buNone/>
              <a:defRPr lang="en-US" sz="4310" b="0" i="0" u="none" kern="1200" spc="-147"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6773252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30"/>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061348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solidFill>
                  <a:schemeClr val="accent2"/>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8065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141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84710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3947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2448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7070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0755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15975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654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45335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2682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9291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795385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42463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122744"/>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3249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454765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1467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540575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247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69"/>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2400637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73238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175114850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73342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0900095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7010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8" name="Picture 1"/>
          <p:cNvPicPr>
            <a:picLocks noChangeAspect="1" noChangeArrowheads="1"/>
          </p:cNvPicPr>
          <p:nvPr userDrawn="1"/>
        </p:nvPicPr>
        <p:blipFill>
          <a:blip r:embed="rId2" cstate="print"/>
          <a:srcRect/>
          <a:stretch>
            <a:fillRect/>
          </a:stretch>
        </p:blipFill>
        <p:spPr bwMode="auto">
          <a:xfrm>
            <a:off x="18" y="0"/>
            <a:ext cx="12192000" cy="868680"/>
          </a:xfrm>
          <a:prstGeom prst="rect">
            <a:avLst/>
          </a:prstGeom>
          <a:noFill/>
          <a:ln w="9525">
            <a:noFill/>
            <a:miter lim="800000"/>
            <a:headEnd/>
            <a:tailEnd/>
          </a:ln>
          <a:effectLst/>
        </p:spPr>
      </p:pic>
      <p:sp>
        <p:nvSpPr>
          <p:cNvPr id="6" name="Title 1"/>
          <p:cNvSpPr>
            <a:spLocks noGrp="1"/>
          </p:cNvSpPr>
          <p:nvPr>
            <p:ph type="title"/>
          </p:nvPr>
        </p:nvSpPr>
        <p:spPr bwMode="auto">
          <a:xfrm>
            <a:off x="465039" y="2021238"/>
            <a:ext cx="11316884" cy="830085"/>
          </a:xfrm>
          <a:prstGeom prst="rect">
            <a:avLst/>
          </a:prstGeom>
        </p:spPr>
        <p:txBody>
          <a:bodyPr/>
          <a:lstStyle>
            <a:lvl1pPr>
              <a:defRPr sz="3200">
                <a:solidFill>
                  <a:schemeClr val="tx1"/>
                </a:solidFill>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7" name="Text Placeholder 11"/>
          <p:cNvSpPr>
            <a:spLocks noGrp="1"/>
          </p:cNvSpPr>
          <p:nvPr>
            <p:ph type="body" sz="quarter" idx="12"/>
          </p:nvPr>
        </p:nvSpPr>
        <p:spPr bwMode="auto">
          <a:xfrm>
            <a:off x="466028" y="2880379"/>
            <a:ext cx="11337646" cy="533400"/>
          </a:xfrm>
          <a:prstGeom prst="rect">
            <a:avLst/>
          </a:prstGeom>
        </p:spPr>
        <p:txBody>
          <a:bodyPr>
            <a:normAutofit/>
          </a:bodyPr>
          <a:lstStyle>
            <a:lvl1pPr>
              <a:buNone/>
              <a:defRPr sz="2000" b="1">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pic>
        <p:nvPicPr>
          <p:cNvPr id="13" name="Picture 1"/>
          <p:cNvPicPr>
            <a:picLocks noChangeAspect="1" noChangeArrowheads="1"/>
          </p:cNvPicPr>
          <p:nvPr userDrawn="1"/>
        </p:nvPicPr>
        <p:blipFill>
          <a:blip r:embed="rId2" cstate="print"/>
          <a:srcRect/>
          <a:stretch>
            <a:fillRect/>
          </a:stretch>
        </p:blipFill>
        <p:spPr bwMode="auto">
          <a:xfrm>
            <a:off x="18" y="5989320"/>
            <a:ext cx="12192000" cy="868680"/>
          </a:xfrm>
          <a:prstGeom prst="rect">
            <a:avLst/>
          </a:prstGeom>
          <a:noFill/>
          <a:ln w="9525">
            <a:noFill/>
            <a:miter lim="800000"/>
            <a:headEnd/>
            <a:tailEnd/>
          </a:ln>
          <a:effectLst/>
        </p:spPr>
      </p:pic>
    </p:spTree>
    <p:extLst>
      <p:ext uri="{BB962C8B-B14F-4D97-AF65-F5344CB8AC3E}">
        <p14:creationId xmlns:p14="http://schemas.microsoft.com/office/powerpoint/2010/main" val="18003916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2844818" y="2057400"/>
            <a:ext cx="6502400" cy="4114800"/>
          </a:xfrm>
        </p:spPr>
        <p:txBody>
          <a:bodyPr/>
          <a:lstStyle>
            <a:lvl1pPr marL="225425" indent="-225425">
              <a:spcBef>
                <a:spcPts val="1200"/>
              </a:spcBef>
              <a:buFont typeface="Wingdings" pitchFamily="2" charset="2"/>
              <a:buChar char="§"/>
              <a:defRPr sz="1600" b="0"/>
            </a:lvl1pPr>
            <a:lvl2pPr marL="463550" indent="-238125">
              <a:buFont typeface="Tahoma" pitchFamily="34" charset="0"/>
              <a:buChar char="−"/>
              <a:defRPr sz="1400" baseline="0"/>
            </a:lvl2pPr>
          </a:lstStyle>
          <a:p>
            <a:pPr lvl="0"/>
            <a:r>
              <a:rPr lang="en-US"/>
              <a:t>Click to add agenda items</a:t>
            </a:r>
          </a:p>
          <a:p>
            <a:pPr lvl="2"/>
            <a:endParaRPr lang="en-US"/>
          </a:p>
        </p:txBody>
      </p:sp>
      <p:sp>
        <p:nvSpPr>
          <p:cNvPr id="4" name="Title Placeholder 15"/>
          <p:cNvSpPr>
            <a:spLocks noGrp="1"/>
          </p:cNvSpPr>
          <p:nvPr>
            <p:ph type="title"/>
          </p:nvPr>
        </p:nvSpPr>
        <p:spPr bwMode="auto">
          <a:xfrm>
            <a:off x="298468" y="230190"/>
            <a:ext cx="11588749" cy="379411"/>
          </a:xfrm>
          <a:prstGeom prst="rect">
            <a:avLst/>
          </a:prstGeom>
        </p:spPr>
        <p:txBody>
          <a:bodyPr vert="horz" lIns="91440" tIns="45720" rIns="91440" bIns="45720" rtlCol="0" anchor="b" anchorCtr="0">
            <a:noAutofit/>
          </a:bodyPr>
          <a:lstStyle/>
          <a:p>
            <a:r>
              <a:rPr lang="en-US"/>
              <a:t>Click to edit Master title style</a:t>
            </a:r>
          </a:p>
        </p:txBody>
      </p:sp>
    </p:spTree>
    <p:extLst>
      <p:ext uri="{BB962C8B-B14F-4D97-AF65-F5344CB8AC3E}">
        <p14:creationId xmlns:p14="http://schemas.microsoft.com/office/powerpoint/2010/main" val="1121595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4" name="Title Placeholder 15">
            <a:extLst>
              <a:ext uri="{FF2B5EF4-FFF2-40B4-BE49-F238E27FC236}">
                <a16:creationId xmlns:a16="http://schemas.microsoft.com/office/drawing/2014/main" id="{2B7DD5E1-8721-4992-A149-55777C83AA38}"/>
              </a:ext>
            </a:extLst>
          </p:cNvPr>
          <p:cNvSpPr>
            <a:spLocks noGrp="1"/>
          </p:cNvSpPr>
          <p:nvPr>
            <p:ph type="title"/>
          </p:nvPr>
        </p:nvSpPr>
        <p:spPr bwMode="auto">
          <a:xfrm>
            <a:off x="298468" y="230190"/>
            <a:ext cx="11588749" cy="379411"/>
          </a:xfrm>
          <a:prstGeom prst="rect">
            <a:avLst/>
          </a:prstGeom>
        </p:spPr>
        <p:txBody>
          <a:bodyPr vert="horz" lIns="91440" tIns="45720" rIns="91440" bIns="45720" rtlCol="0" anchor="b" anchorCtr="0">
            <a:noAutofit/>
          </a:bodyPr>
          <a:lstStyle/>
          <a:p>
            <a:r>
              <a:rPr lang="en-US"/>
              <a:t>Click to edit Master title style</a:t>
            </a:r>
          </a:p>
        </p:txBody>
      </p:sp>
    </p:spTree>
    <p:extLst>
      <p:ext uri="{BB962C8B-B14F-4D97-AF65-F5344CB8AC3E}">
        <p14:creationId xmlns:p14="http://schemas.microsoft.com/office/powerpoint/2010/main" val="22539759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09617" y="914400"/>
            <a:ext cx="10972801" cy="5093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6859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 Content w/Titles">
    <p:spTree>
      <p:nvGrpSpPr>
        <p:cNvPr id="1" name=""/>
        <p:cNvGrpSpPr/>
        <p:nvPr/>
      </p:nvGrpSpPr>
      <p:grpSpPr>
        <a:xfrm>
          <a:off x="0" y="0"/>
          <a:ext cx="0" cy="0"/>
          <a:chOff x="0" y="0"/>
          <a:chExt cx="0" cy="0"/>
        </a:xfrm>
      </p:grpSpPr>
      <p:sp>
        <p:nvSpPr>
          <p:cNvPr id="9" name="Text Placeholder 2"/>
          <p:cNvSpPr>
            <a:spLocks noGrp="1"/>
          </p:cNvSpPr>
          <p:nvPr>
            <p:ph type="body" sz="quarter" idx="20"/>
          </p:nvPr>
        </p:nvSpPr>
        <p:spPr bwMode="auto">
          <a:xfrm>
            <a:off x="6479751" y="876300"/>
            <a:ext cx="4998720" cy="381000"/>
          </a:xfrm>
          <a:solidFill>
            <a:schemeClr val="bg1"/>
          </a:solidFill>
          <a:effectLst>
            <a:outerShdw dist="10160" dir="5400000" algn="t" rotWithShape="0">
              <a:schemeClr val="bg1">
                <a:lumMod val="50000"/>
              </a:schemeClr>
            </a:outerShdw>
          </a:effectLst>
        </p:spPr>
        <p:txBody>
          <a:bodyPr vert="horz" lIns="91440" tIns="45720" rIns="91440" bIns="45720" rtlCol="0" anchor="b">
            <a:noAutofit/>
          </a:bodyPr>
          <a:lstStyle>
            <a:lvl1pPr algn="ctr">
              <a:defRPr lang="en-US" smtClean="0"/>
            </a:lvl1pPr>
          </a:lstStyle>
          <a:p>
            <a:pPr lvl="0" algn="ctr"/>
            <a:r>
              <a:rPr lang="en-US"/>
              <a:t>Click to edit Master text styles</a:t>
            </a:r>
          </a:p>
        </p:txBody>
      </p:sp>
      <p:sp>
        <p:nvSpPr>
          <p:cNvPr id="3" name="Text Placeholder 2"/>
          <p:cNvSpPr>
            <a:spLocks noGrp="1"/>
          </p:cNvSpPr>
          <p:nvPr>
            <p:ph type="body" sz="quarter" idx="18"/>
          </p:nvPr>
        </p:nvSpPr>
        <p:spPr bwMode="auto">
          <a:xfrm>
            <a:off x="708871" y="876300"/>
            <a:ext cx="4998720" cy="381000"/>
          </a:xfrm>
          <a:solidFill>
            <a:schemeClr val="bg1"/>
          </a:solidFill>
          <a:effectLst>
            <a:outerShdw dist="10160" dir="5400000" algn="t" rotWithShape="0">
              <a:schemeClr val="bg1">
                <a:lumMod val="50000"/>
              </a:schemeClr>
            </a:outerShdw>
          </a:effectLst>
        </p:spPr>
        <p:txBody>
          <a:bodyPr anchor="b"/>
          <a:lstStyle>
            <a:lvl1pPr marL="0" indent="0" algn="ctr">
              <a:buNone/>
              <a:defRPr b="1"/>
            </a:lvl1pPr>
          </a:lstStyle>
          <a:p>
            <a:pPr lvl="0"/>
            <a:r>
              <a:rPr lang="en-US"/>
              <a:t>Click to edit Master text styles</a:t>
            </a:r>
          </a:p>
        </p:txBody>
      </p:sp>
      <p:sp>
        <p:nvSpPr>
          <p:cNvPr id="13" name="Text Placeholder 12"/>
          <p:cNvSpPr>
            <a:spLocks noGrp="1"/>
          </p:cNvSpPr>
          <p:nvPr>
            <p:ph type="body" sz="quarter" idx="22"/>
          </p:nvPr>
        </p:nvSpPr>
        <p:spPr>
          <a:xfrm>
            <a:off x="711200" y="1371600"/>
            <a:ext cx="4998720" cy="4572000"/>
          </a:xfrm>
        </p:spPr>
        <p:txBody>
          <a:bodyPr/>
          <a:lstStyle>
            <a:lvl1pPr marL="228600" indent="-228600">
              <a:buFont typeface="Wingdings" pitchFamily="2" charset="2"/>
              <a:buChar char="§"/>
              <a:defRPr b="0"/>
            </a:lvl1pPr>
            <a:lvl2pPr marL="457200" indent="-228600">
              <a:buFont typeface="Tahoma" pitchFamily="34" charset="0"/>
              <a:buChar char="−"/>
              <a:defRPr/>
            </a:lvl2pPr>
            <a:lvl3pPr marL="685800" indent="-228600">
              <a:buFont typeface="Arial" pitchFamily="34" charset="0"/>
              <a:buChar char="•"/>
              <a:defRPr/>
            </a:lvl3pPr>
            <a:lvl4pPr marL="914400" indent="-228600">
              <a:buFont typeface="Courier New" pitchFamily="49" charset="0"/>
              <a:buChar char="o"/>
              <a:defRPr/>
            </a:lvl4pPr>
            <a:lvl5pPr marL="1141413" indent="-227013">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23"/>
          </p:nvPr>
        </p:nvSpPr>
        <p:spPr>
          <a:xfrm>
            <a:off x="6482080" y="1371600"/>
            <a:ext cx="4998720" cy="4572000"/>
          </a:xfrm>
        </p:spPr>
        <p:txBody>
          <a:bodyPr/>
          <a:lstStyle>
            <a:lvl1pPr marL="228600" indent="-228600">
              <a:buFont typeface="Wingdings" pitchFamily="2" charset="2"/>
              <a:buChar char="§"/>
              <a:defRPr b="0"/>
            </a:lvl1pPr>
            <a:lvl2pPr marL="457200" indent="-228600">
              <a:buFont typeface="Tahoma" pitchFamily="34" charset="0"/>
              <a:buChar char="−"/>
              <a:defRPr/>
            </a:lvl2pPr>
            <a:lvl3pPr marL="685800" indent="-228600">
              <a:buFont typeface="Arial" pitchFamily="34" charset="0"/>
              <a:buChar char="•"/>
              <a:defRPr/>
            </a:lvl3pPr>
            <a:lvl4pPr marL="914400" indent="-228600">
              <a:buFont typeface="Courier New" pitchFamily="49" charset="0"/>
              <a:buChar char="o"/>
              <a:defRPr/>
            </a:lvl4pPr>
            <a:lvl5pPr marL="1141413" indent="-227013">
              <a:buFont typeface="Wingdings"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120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27" tIns="45713" rIns="91427" bIns="4571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367">
              <a:lnSpc>
                <a:spcPct val="70000"/>
              </a:lnSpc>
            </a:pPr>
            <a:endParaRPr lang="en-US" sz="352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0" y="2782669"/>
            <a:ext cx="5130074" cy="1292662"/>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4"/>
            <a:ext cx="4700858" cy="4507388"/>
          </a:xfrm>
        </p:spPr>
        <p:txBody>
          <a:bodyPr/>
          <a:lstStyle>
            <a:lvl1pPr>
              <a:defRPr sz="2400"/>
            </a:lvl1pPr>
            <a:lvl2pPr>
              <a:defRPr sz="1800">
                <a:latin typeface="+mj-lt"/>
              </a:defRPr>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96807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11" name="Content Placeholder 10"/>
          <p:cNvSpPr>
            <a:spLocks noGrp="1"/>
          </p:cNvSpPr>
          <p:nvPr>
            <p:ph sz="quarter" idx="16"/>
          </p:nvPr>
        </p:nvSpPr>
        <p:spPr bwMode="auto">
          <a:xfrm>
            <a:off x="812800" y="914400"/>
            <a:ext cx="4876800" cy="4974908"/>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bwMode="auto">
          <a:xfrm>
            <a:off x="6421120" y="914400"/>
            <a:ext cx="4876800" cy="4974908"/>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16721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2 Content">
    <p:spTree>
      <p:nvGrpSpPr>
        <p:cNvPr id="1" name=""/>
        <p:cNvGrpSpPr/>
        <p:nvPr/>
      </p:nvGrpSpPr>
      <p:grpSpPr>
        <a:xfrm>
          <a:off x="0" y="0"/>
          <a:ext cx="0" cy="0"/>
          <a:chOff x="0" y="0"/>
          <a:chExt cx="0" cy="0"/>
        </a:xfrm>
      </p:grpSpPr>
      <p:sp>
        <p:nvSpPr>
          <p:cNvPr id="11" name="Content Placeholder 10"/>
          <p:cNvSpPr>
            <a:spLocks noGrp="1"/>
          </p:cNvSpPr>
          <p:nvPr>
            <p:ph sz="quarter" idx="16"/>
          </p:nvPr>
        </p:nvSpPr>
        <p:spPr bwMode="auto">
          <a:xfrm>
            <a:off x="922308" y="1173480"/>
            <a:ext cx="4876800" cy="210312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bwMode="auto">
          <a:xfrm>
            <a:off x="6540788" y="1173480"/>
            <a:ext cx="4876800" cy="210312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0"/>
          <p:cNvSpPr>
            <a:spLocks noGrp="1"/>
          </p:cNvSpPr>
          <p:nvPr>
            <p:ph sz="quarter" idx="19"/>
          </p:nvPr>
        </p:nvSpPr>
        <p:spPr bwMode="auto">
          <a:xfrm>
            <a:off x="915958" y="3688080"/>
            <a:ext cx="4876800" cy="210312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13"/>
          <p:cNvSpPr>
            <a:spLocks noGrp="1"/>
          </p:cNvSpPr>
          <p:nvPr>
            <p:ph sz="quarter" idx="20"/>
          </p:nvPr>
        </p:nvSpPr>
        <p:spPr bwMode="auto">
          <a:xfrm>
            <a:off x="6534438" y="3688080"/>
            <a:ext cx="4876800" cy="210312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98256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eftContent">
    <p:spTree>
      <p:nvGrpSpPr>
        <p:cNvPr id="1" name=""/>
        <p:cNvGrpSpPr/>
        <p:nvPr/>
      </p:nvGrpSpPr>
      <p:grpSpPr>
        <a:xfrm>
          <a:off x="0" y="0"/>
          <a:ext cx="0" cy="0"/>
          <a:chOff x="0" y="0"/>
          <a:chExt cx="0" cy="0"/>
        </a:xfrm>
      </p:grpSpPr>
      <p:sp>
        <p:nvSpPr>
          <p:cNvPr id="12" name="Content Placeholder 10"/>
          <p:cNvSpPr>
            <a:spLocks noGrp="1"/>
          </p:cNvSpPr>
          <p:nvPr>
            <p:ph sz="quarter" idx="16"/>
          </p:nvPr>
        </p:nvSpPr>
        <p:spPr bwMode="auto">
          <a:xfrm>
            <a:off x="615968" y="914400"/>
            <a:ext cx="5364480" cy="510540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78545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Right Content">
    <p:spTree>
      <p:nvGrpSpPr>
        <p:cNvPr id="1" name=""/>
        <p:cNvGrpSpPr/>
        <p:nvPr/>
      </p:nvGrpSpPr>
      <p:grpSpPr>
        <a:xfrm>
          <a:off x="0" y="0"/>
          <a:ext cx="0" cy="0"/>
          <a:chOff x="0" y="0"/>
          <a:chExt cx="0" cy="0"/>
        </a:xfrm>
      </p:grpSpPr>
      <p:sp>
        <p:nvSpPr>
          <p:cNvPr id="4"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6" name="Content Placeholder 10"/>
          <p:cNvSpPr>
            <a:spLocks noGrp="1"/>
          </p:cNvSpPr>
          <p:nvPr>
            <p:ph sz="quarter" idx="16"/>
          </p:nvPr>
        </p:nvSpPr>
        <p:spPr bwMode="auto">
          <a:xfrm>
            <a:off x="6219349" y="914400"/>
            <a:ext cx="5364480" cy="510540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63810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11" name="Content Placeholder 10"/>
          <p:cNvSpPr>
            <a:spLocks noGrp="1"/>
          </p:cNvSpPr>
          <p:nvPr>
            <p:ph sz="quarter" idx="16" hasCustomPrompt="1"/>
          </p:nvPr>
        </p:nvSpPr>
        <p:spPr bwMode="auto">
          <a:xfrm>
            <a:off x="615968" y="1524000"/>
            <a:ext cx="3413760" cy="4365308"/>
          </a:xfrm>
          <a:prstGeom prst="rect">
            <a:avLst/>
          </a:prstGeom>
        </p:spPr>
        <p:txBody>
          <a:bodyPr/>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1"/>
            <a:r>
              <a:rPr lang="en-US"/>
              <a:t>Second level</a:t>
            </a:r>
          </a:p>
          <a:p>
            <a:pPr lvl="2"/>
            <a:r>
              <a:rPr lang="en-US"/>
              <a:t>Third level</a:t>
            </a:r>
          </a:p>
          <a:p>
            <a:pPr lvl="3"/>
            <a:r>
              <a:rPr lang="en-US"/>
              <a:t>Fourth level</a:t>
            </a:r>
          </a:p>
          <a:p>
            <a:pPr lvl="4"/>
            <a:r>
              <a:rPr lang="en-US"/>
              <a:t>Fifth level</a:t>
            </a:r>
          </a:p>
        </p:txBody>
      </p:sp>
      <p:sp>
        <p:nvSpPr>
          <p:cNvPr id="6" name="Content Placeholder 10"/>
          <p:cNvSpPr>
            <a:spLocks noGrp="1"/>
          </p:cNvSpPr>
          <p:nvPr>
            <p:ph sz="quarter" idx="17" hasCustomPrompt="1"/>
          </p:nvPr>
        </p:nvSpPr>
        <p:spPr bwMode="auto">
          <a:xfrm>
            <a:off x="4402472" y="1524000"/>
            <a:ext cx="3413760" cy="4365308"/>
          </a:xfrm>
          <a:prstGeom prst="rect">
            <a:avLst/>
          </a:prstGeom>
        </p:spPr>
        <p:txBody>
          <a:bodyPr/>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1"/>
            <a:r>
              <a:rPr lang="en-US"/>
              <a:t>Second level</a:t>
            </a:r>
          </a:p>
          <a:p>
            <a:pPr lvl="2"/>
            <a:r>
              <a:rPr lang="en-US"/>
              <a:t>Third level</a:t>
            </a:r>
          </a:p>
          <a:p>
            <a:pPr lvl="3"/>
            <a:r>
              <a:rPr lang="en-US"/>
              <a:t>Fourth level</a:t>
            </a:r>
          </a:p>
          <a:p>
            <a:pPr lvl="4"/>
            <a:r>
              <a:rPr lang="en-US"/>
              <a:t>Fifth level</a:t>
            </a:r>
          </a:p>
        </p:txBody>
      </p:sp>
      <p:sp>
        <p:nvSpPr>
          <p:cNvPr id="7" name="Content Placeholder 10"/>
          <p:cNvSpPr>
            <a:spLocks noGrp="1"/>
          </p:cNvSpPr>
          <p:nvPr>
            <p:ph sz="quarter" idx="18" hasCustomPrompt="1"/>
          </p:nvPr>
        </p:nvSpPr>
        <p:spPr bwMode="auto">
          <a:xfrm>
            <a:off x="8188960" y="1524000"/>
            <a:ext cx="3413760" cy="4365308"/>
          </a:xfrm>
          <a:prstGeom prst="rect">
            <a:avLst/>
          </a:prstGeom>
        </p:spPr>
        <p:txBody>
          <a:bodyPr/>
          <a:lstStyle>
            <a:lvl1pPr>
              <a:defRPr>
                <a:latin typeface="Tahoma" pitchFamily="34" charset="0"/>
                <a:cs typeface="Tahoma" pitchFamily="34" charset="0"/>
              </a:defRPr>
            </a:lvl1pPr>
            <a:lvl2pPr>
              <a:defRPr>
                <a:latin typeface="Tahoma" pitchFamily="34" charset="0"/>
                <a:cs typeface="Tahoma" pitchFamily="34" charset="0"/>
              </a:defRPr>
            </a:lvl2pPr>
            <a:lvl3pPr>
              <a:defRPr>
                <a:latin typeface="Tahoma" pitchFamily="34" charset="0"/>
                <a:cs typeface="Tahoma" pitchFamily="34" charset="0"/>
              </a:defRPr>
            </a:lvl3pPr>
            <a:lvl4pPr>
              <a:defRPr>
                <a:latin typeface="Tahoma" pitchFamily="34" charset="0"/>
                <a:cs typeface="Tahoma" pitchFamily="34" charset="0"/>
              </a:defRPr>
            </a:lvl4pPr>
            <a:lvl5pPr>
              <a:defRPr>
                <a:latin typeface="Tahoma" pitchFamily="34" charset="0"/>
                <a:cs typeface="Tahoma" pitchFamily="34" charset="0"/>
              </a:defRPr>
            </a:lvl5pPr>
          </a:lstStyle>
          <a:p>
            <a:pPr lvl="1"/>
            <a:r>
              <a:rPr lang="en-US"/>
              <a:t>Second level</a:t>
            </a:r>
          </a:p>
          <a:p>
            <a:pPr lvl="2"/>
            <a:r>
              <a:rPr lang="en-US"/>
              <a:t>Third level</a:t>
            </a:r>
          </a:p>
          <a:p>
            <a:pPr lvl="3"/>
            <a:r>
              <a:rPr lang="en-US"/>
              <a:t>Fourth level</a:t>
            </a:r>
          </a:p>
          <a:p>
            <a:pPr lvl="4"/>
            <a:r>
              <a:rPr lang="en-US"/>
              <a:t>Fifth level</a:t>
            </a:r>
          </a:p>
        </p:txBody>
      </p:sp>
      <p:sp>
        <p:nvSpPr>
          <p:cNvPr id="10" name="Text Placeholder 2"/>
          <p:cNvSpPr>
            <a:spLocks noGrp="1"/>
          </p:cNvSpPr>
          <p:nvPr>
            <p:ph type="body" sz="quarter" idx="20"/>
          </p:nvPr>
        </p:nvSpPr>
        <p:spPr bwMode="auto">
          <a:xfrm>
            <a:off x="611420" y="914400"/>
            <a:ext cx="3413760" cy="381000"/>
          </a:xfrm>
          <a:solidFill>
            <a:schemeClr val="bg1"/>
          </a:solidFill>
          <a:effectLst>
            <a:outerShdw dist="10160" dir="5400000" algn="t" rotWithShape="0">
              <a:schemeClr val="bg1">
                <a:lumMod val="75000"/>
              </a:schemeClr>
            </a:outerShdw>
          </a:effectLst>
        </p:spPr>
        <p:txBody>
          <a:bodyPr vert="horz" lIns="91440" tIns="45720" rIns="91440" bIns="45720" rtlCol="0">
            <a:noAutofit/>
          </a:bodyPr>
          <a:lstStyle>
            <a:lvl1pPr>
              <a:defRPr lang="en-US" dirty="0" smtClean="0"/>
            </a:lvl1pPr>
          </a:lstStyle>
          <a:p>
            <a:pPr lvl="0" algn="ctr"/>
            <a:r>
              <a:rPr lang="en-US"/>
              <a:t>Click to edit Master text styles</a:t>
            </a:r>
          </a:p>
        </p:txBody>
      </p:sp>
      <p:sp>
        <p:nvSpPr>
          <p:cNvPr id="12" name="Text Placeholder 2"/>
          <p:cNvSpPr>
            <a:spLocks noGrp="1"/>
          </p:cNvSpPr>
          <p:nvPr>
            <p:ph type="body" sz="quarter" idx="21"/>
          </p:nvPr>
        </p:nvSpPr>
        <p:spPr bwMode="auto">
          <a:xfrm>
            <a:off x="4391574" y="914400"/>
            <a:ext cx="3413760" cy="381000"/>
          </a:xfrm>
          <a:solidFill>
            <a:schemeClr val="bg1"/>
          </a:solidFill>
          <a:effectLst>
            <a:outerShdw dist="10160" dir="5400000" algn="t" rotWithShape="0">
              <a:schemeClr val="bg1">
                <a:lumMod val="75000"/>
              </a:schemeClr>
            </a:outerShdw>
          </a:effectLst>
        </p:spPr>
        <p:txBody>
          <a:bodyPr vert="horz" lIns="91440" tIns="45720" rIns="91440" bIns="45720" rtlCol="0">
            <a:noAutofit/>
          </a:bodyPr>
          <a:lstStyle>
            <a:lvl1pPr>
              <a:defRPr lang="en-US" dirty="0" smtClean="0"/>
            </a:lvl1pPr>
          </a:lstStyle>
          <a:p>
            <a:pPr lvl="0" algn="ctr"/>
            <a:r>
              <a:rPr lang="en-US"/>
              <a:t>Click to edit Master text styles</a:t>
            </a:r>
          </a:p>
        </p:txBody>
      </p:sp>
      <p:sp>
        <p:nvSpPr>
          <p:cNvPr id="13" name="Text Placeholder 2"/>
          <p:cNvSpPr>
            <a:spLocks noGrp="1"/>
          </p:cNvSpPr>
          <p:nvPr>
            <p:ph type="body" sz="quarter" idx="22"/>
          </p:nvPr>
        </p:nvSpPr>
        <p:spPr bwMode="auto">
          <a:xfrm>
            <a:off x="8178062" y="914400"/>
            <a:ext cx="3413760" cy="381000"/>
          </a:xfrm>
          <a:solidFill>
            <a:schemeClr val="bg1"/>
          </a:solidFill>
          <a:effectLst>
            <a:outerShdw dist="10160" dir="5400000" algn="t" rotWithShape="0">
              <a:schemeClr val="bg1">
                <a:lumMod val="75000"/>
              </a:schemeClr>
            </a:outerShdw>
          </a:effectLst>
        </p:spPr>
        <p:txBody>
          <a:bodyPr vert="horz" lIns="91440" tIns="45720" rIns="91440" bIns="45720" rtlCol="0">
            <a:noAutofit/>
          </a:bodyPr>
          <a:lstStyle>
            <a:lvl1pPr>
              <a:defRPr lang="en-US" dirty="0" smtClean="0"/>
            </a:lvl1pPr>
          </a:lstStyle>
          <a:p>
            <a:pPr lvl="0" algn="ctr"/>
            <a:r>
              <a:rPr lang="en-US"/>
              <a:t>Click to edit Master text styles</a:t>
            </a:r>
          </a:p>
        </p:txBody>
      </p:sp>
      <p:sp>
        <p:nvSpPr>
          <p:cNvPr id="15"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64892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3 Content">
    <p:spTree>
      <p:nvGrpSpPr>
        <p:cNvPr id="1" name=""/>
        <p:cNvGrpSpPr/>
        <p:nvPr/>
      </p:nvGrpSpPr>
      <p:grpSpPr>
        <a:xfrm>
          <a:off x="0" y="0"/>
          <a:ext cx="0" cy="0"/>
          <a:chOff x="0" y="0"/>
          <a:chExt cx="0" cy="0"/>
        </a:xfrm>
      </p:grpSpPr>
      <p:sp>
        <p:nvSpPr>
          <p:cNvPr id="11" name="Content Placeholder 10"/>
          <p:cNvSpPr>
            <a:spLocks noGrp="1"/>
          </p:cNvSpPr>
          <p:nvPr>
            <p:ph sz="quarter" idx="16" hasCustomPrompt="1"/>
          </p:nvPr>
        </p:nvSpPr>
        <p:spPr bwMode="auto">
          <a:xfrm>
            <a:off x="615968" y="914400"/>
            <a:ext cx="3413760" cy="502920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6" name="Content Placeholder 10"/>
          <p:cNvSpPr>
            <a:spLocks noGrp="1"/>
          </p:cNvSpPr>
          <p:nvPr>
            <p:ph sz="quarter" idx="17" hasCustomPrompt="1"/>
          </p:nvPr>
        </p:nvSpPr>
        <p:spPr bwMode="auto">
          <a:xfrm>
            <a:off x="4402472" y="914400"/>
            <a:ext cx="3413760" cy="5029200"/>
          </a:xfrm>
          <a:prstGeom prst="rect">
            <a:avLst/>
          </a:prstGeom>
        </p:spPr>
        <p:txBody>
          <a:bodyPr/>
          <a:lstStyle>
            <a:lvl1pPr marL="0" indent="0">
              <a:buFontTx/>
              <a:buNone/>
              <a:defRPr>
                <a:latin typeface="Segoe UI Light" panose="020B0502040204020203" pitchFamily="34" charset="0"/>
                <a:cs typeface="Segoe UI Light" panose="020B0502040204020203" pitchFamily="34" charset="0"/>
              </a:defRPr>
            </a:lvl1pPr>
            <a:lvl2pPr marL="339725" marR="0" indent="-227013" algn="l" defTabSz="966788" rtl="0" eaLnBrk="1" fontAlgn="base" latinLnBrk="0" hangingPunct="1">
              <a:lnSpc>
                <a:spcPct val="100000"/>
              </a:lnSpc>
              <a:spcBef>
                <a:spcPts val="700"/>
              </a:spcBef>
              <a:spcAft>
                <a:spcPct val="0"/>
              </a:spcAft>
              <a:buClrTx/>
              <a:buSzTx/>
              <a:buFont typeface="Wingdings" pitchFamily="2" charset="2"/>
              <a:buChar char="§"/>
              <a:tabLst/>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7" name="Content Placeholder 10"/>
          <p:cNvSpPr>
            <a:spLocks noGrp="1"/>
          </p:cNvSpPr>
          <p:nvPr>
            <p:ph sz="quarter" idx="18" hasCustomPrompt="1"/>
          </p:nvPr>
        </p:nvSpPr>
        <p:spPr bwMode="auto">
          <a:xfrm>
            <a:off x="8188960" y="914400"/>
            <a:ext cx="3413760" cy="5029200"/>
          </a:xfrm>
          <a:prstGeom prst="rect">
            <a:avLst/>
          </a:prstGeom>
        </p:spPr>
        <p:txBody>
          <a:bodyPr/>
          <a:lstStyle>
            <a:lvl1pPr>
              <a:defRPr>
                <a:latin typeface="Segoe UI Light" panose="020B0502040204020203" pitchFamily="34" charset="0"/>
                <a:cs typeface="Segoe UI Light" panose="020B0502040204020203" pitchFamily="34" charset="0"/>
              </a:defRPr>
            </a:lvl1pPr>
            <a:lvl2pPr marL="339725" marR="0" indent="-227013" algn="l" defTabSz="966788" rtl="0" eaLnBrk="1" fontAlgn="base" latinLnBrk="0" hangingPunct="1">
              <a:lnSpc>
                <a:spcPct val="100000"/>
              </a:lnSpc>
              <a:spcBef>
                <a:spcPts val="700"/>
              </a:spcBef>
              <a:spcAft>
                <a:spcPct val="0"/>
              </a:spcAft>
              <a:buClrTx/>
              <a:buSzTx/>
              <a:buFont typeface="Wingdings" pitchFamily="2" charset="2"/>
              <a:buChar char="§"/>
              <a:tabLst/>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8"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6810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 Content Horizontal">
    <p:spTree>
      <p:nvGrpSpPr>
        <p:cNvPr id="1" name=""/>
        <p:cNvGrpSpPr/>
        <p:nvPr/>
      </p:nvGrpSpPr>
      <p:grpSpPr>
        <a:xfrm>
          <a:off x="0" y="0"/>
          <a:ext cx="0" cy="0"/>
          <a:chOff x="0" y="0"/>
          <a:chExt cx="0" cy="0"/>
        </a:xfrm>
      </p:grpSpPr>
      <p:sp>
        <p:nvSpPr>
          <p:cNvPr id="11" name="Content Placeholder 10"/>
          <p:cNvSpPr>
            <a:spLocks noGrp="1"/>
          </p:cNvSpPr>
          <p:nvPr>
            <p:ph sz="quarter" idx="16"/>
          </p:nvPr>
        </p:nvSpPr>
        <p:spPr bwMode="auto">
          <a:xfrm>
            <a:off x="608171" y="914400"/>
            <a:ext cx="10969004" cy="236220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10"/>
          <p:cNvSpPr>
            <a:spLocks noGrp="1"/>
          </p:cNvSpPr>
          <p:nvPr>
            <p:ph sz="quarter" idx="18"/>
          </p:nvPr>
        </p:nvSpPr>
        <p:spPr bwMode="auto">
          <a:xfrm>
            <a:off x="608171" y="3520440"/>
            <a:ext cx="10969004" cy="234696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48483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op Content Horizontal">
    <p:spTree>
      <p:nvGrpSpPr>
        <p:cNvPr id="1" name=""/>
        <p:cNvGrpSpPr/>
        <p:nvPr/>
      </p:nvGrpSpPr>
      <p:grpSpPr>
        <a:xfrm>
          <a:off x="0" y="0"/>
          <a:ext cx="0" cy="0"/>
          <a:chOff x="0" y="0"/>
          <a:chExt cx="0" cy="0"/>
        </a:xfrm>
      </p:grpSpPr>
      <p:sp>
        <p:nvSpPr>
          <p:cNvPr id="5" name="Content Placeholder 10"/>
          <p:cNvSpPr>
            <a:spLocks noGrp="1"/>
          </p:cNvSpPr>
          <p:nvPr>
            <p:ph sz="quarter" idx="16"/>
          </p:nvPr>
        </p:nvSpPr>
        <p:spPr bwMode="auto">
          <a:xfrm>
            <a:off x="608340" y="914400"/>
            <a:ext cx="10969004" cy="251460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0210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ottom Content Horizontal">
    <p:spTree>
      <p:nvGrpSpPr>
        <p:cNvPr id="1" name=""/>
        <p:cNvGrpSpPr/>
        <p:nvPr/>
      </p:nvGrpSpPr>
      <p:grpSpPr>
        <a:xfrm>
          <a:off x="0" y="0"/>
          <a:ext cx="0" cy="0"/>
          <a:chOff x="0" y="0"/>
          <a:chExt cx="0" cy="0"/>
        </a:xfrm>
      </p:grpSpPr>
      <p:sp>
        <p:nvSpPr>
          <p:cNvPr id="5" name="Content Placeholder 10"/>
          <p:cNvSpPr>
            <a:spLocks noGrp="1"/>
          </p:cNvSpPr>
          <p:nvPr>
            <p:ph sz="quarter" idx="18"/>
          </p:nvPr>
        </p:nvSpPr>
        <p:spPr>
          <a:xfrm>
            <a:off x="615972" y="3842475"/>
            <a:ext cx="10969004" cy="2240280"/>
          </a:xfrm>
          <a:prstGeom prst="rect">
            <a:avLst/>
          </a:prstGeo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88422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2 Content Horizontal">
    <p:spTree>
      <p:nvGrpSpPr>
        <p:cNvPr id="1" name=""/>
        <p:cNvGrpSpPr/>
        <p:nvPr/>
      </p:nvGrpSpPr>
      <p:grpSpPr>
        <a:xfrm>
          <a:off x="0" y="0"/>
          <a:ext cx="0" cy="0"/>
          <a:chOff x="0" y="0"/>
          <a:chExt cx="0" cy="0"/>
        </a:xfrm>
      </p:grpSpPr>
      <p:sp>
        <p:nvSpPr>
          <p:cNvPr id="11" name="Content Placeholder 10"/>
          <p:cNvSpPr>
            <a:spLocks noGrp="1"/>
          </p:cNvSpPr>
          <p:nvPr>
            <p:ph sz="quarter" idx="16"/>
          </p:nvPr>
        </p:nvSpPr>
        <p:spPr bwMode="auto">
          <a:xfrm>
            <a:off x="2513667" y="914400"/>
            <a:ext cx="8839200" cy="1524000"/>
          </a:xfrm>
          <a:prstGeom prst="rect">
            <a:avLst/>
          </a:prstGeom>
        </p:spPr>
        <p:txBody>
          <a:bodyPr/>
          <a:lstStyle>
            <a:lvl1pPr>
              <a:defRPr sz="1200">
                <a:latin typeface="Segoe UI Light" panose="020B0502040204020203" pitchFamily="34" charset="0"/>
                <a:cs typeface="Segoe UI Light" panose="020B0502040204020203" pitchFamily="34" charset="0"/>
              </a:defRPr>
            </a:lvl1pPr>
            <a:lvl2pPr>
              <a:defRPr sz="1200">
                <a:latin typeface="Segoe UI Light" panose="020B0502040204020203" pitchFamily="34" charset="0"/>
                <a:cs typeface="Segoe UI Light" panose="020B0502040204020203" pitchFamily="34" charset="0"/>
              </a:defRPr>
            </a:lvl2pPr>
            <a:lvl3pPr>
              <a:defRPr sz="1100">
                <a:latin typeface="Segoe UI Light" panose="020B0502040204020203" pitchFamily="34" charset="0"/>
                <a:cs typeface="Segoe UI Light" panose="020B0502040204020203" pitchFamily="34" charset="0"/>
              </a:defRPr>
            </a:lvl3pPr>
            <a:lvl4pPr>
              <a:defRPr sz="1100">
                <a:latin typeface="Segoe UI Light" panose="020B0502040204020203" pitchFamily="34" charset="0"/>
                <a:cs typeface="Segoe UI Light" panose="020B0502040204020203" pitchFamily="34" charset="0"/>
              </a:defRPr>
            </a:lvl4pPr>
            <a:lvl5pPr>
              <a:defRPr sz="105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10"/>
          <p:cNvSpPr>
            <a:spLocks noGrp="1"/>
          </p:cNvSpPr>
          <p:nvPr>
            <p:ph sz="quarter" idx="18"/>
          </p:nvPr>
        </p:nvSpPr>
        <p:spPr bwMode="auto">
          <a:xfrm>
            <a:off x="2517998" y="4419600"/>
            <a:ext cx="8839200" cy="1419426"/>
          </a:xfrm>
          <a:prstGeom prst="rect">
            <a:avLst/>
          </a:prstGeom>
        </p:spPr>
        <p:txBody>
          <a:bodyPr/>
          <a:lstStyle>
            <a:lvl1pPr>
              <a:defRPr sz="1200">
                <a:latin typeface="Segoe UI Light" panose="020B0502040204020203" pitchFamily="34" charset="0"/>
                <a:cs typeface="Segoe UI Light" panose="020B0502040204020203" pitchFamily="34" charset="0"/>
              </a:defRPr>
            </a:lvl1pPr>
            <a:lvl2pPr>
              <a:defRPr sz="1200">
                <a:latin typeface="Segoe UI Light" panose="020B0502040204020203" pitchFamily="34" charset="0"/>
                <a:cs typeface="Segoe UI Light" panose="020B0502040204020203" pitchFamily="34" charset="0"/>
              </a:defRPr>
            </a:lvl2pPr>
            <a:lvl3pPr>
              <a:defRPr sz="1100">
                <a:latin typeface="Segoe UI Light" panose="020B0502040204020203" pitchFamily="34" charset="0"/>
                <a:cs typeface="Segoe UI Light" panose="020B0502040204020203" pitchFamily="34" charset="0"/>
              </a:defRPr>
            </a:lvl3pPr>
            <a:lvl4pPr>
              <a:defRPr sz="1100">
                <a:latin typeface="Segoe UI Light" panose="020B0502040204020203" pitchFamily="34" charset="0"/>
                <a:cs typeface="Segoe UI Light" panose="020B0502040204020203" pitchFamily="34" charset="0"/>
              </a:defRPr>
            </a:lvl4pPr>
            <a:lvl5pPr>
              <a:defRPr sz="105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10"/>
          <p:cNvSpPr>
            <a:spLocks noGrp="1"/>
          </p:cNvSpPr>
          <p:nvPr>
            <p:ph sz="quarter" idx="19"/>
          </p:nvPr>
        </p:nvSpPr>
        <p:spPr bwMode="auto">
          <a:xfrm>
            <a:off x="2513667" y="2686050"/>
            <a:ext cx="8839200" cy="1485900"/>
          </a:xfrm>
          <a:prstGeom prst="rect">
            <a:avLst/>
          </a:prstGeom>
        </p:spPr>
        <p:txBody>
          <a:bodyPr/>
          <a:lstStyle>
            <a:lvl1pPr>
              <a:defRPr sz="1200">
                <a:latin typeface="Segoe UI Light" panose="020B0502040204020203" pitchFamily="34" charset="0"/>
                <a:cs typeface="Segoe UI Light" panose="020B0502040204020203" pitchFamily="34" charset="0"/>
              </a:defRPr>
            </a:lvl1pPr>
            <a:lvl2pPr>
              <a:defRPr sz="1200">
                <a:latin typeface="Segoe UI Light" panose="020B0502040204020203" pitchFamily="34" charset="0"/>
                <a:cs typeface="Segoe UI Light" panose="020B0502040204020203" pitchFamily="34" charset="0"/>
              </a:defRPr>
            </a:lvl2pPr>
            <a:lvl3pPr>
              <a:defRPr sz="1100">
                <a:latin typeface="Segoe UI Light" panose="020B0502040204020203" pitchFamily="34" charset="0"/>
                <a:cs typeface="Segoe UI Light" panose="020B0502040204020203" pitchFamily="34" charset="0"/>
              </a:defRPr>
            </a:lvl3pPr>
            <a:lvl4pPr>
              <a:defRPr sz="1100">
                <a:latin typeface="Segoe UI Light" panose="020B0502040204020203" pitchFamily="34" charset="0"/>
                <a:cs typeface="Segoe UI Light" panose="020B0502040204020203" pitchFamily="34" charset="0"/>
              </a:defRPr>
            </a:lvl4pPr>
            <a:lvl5pPr>
              <a:defRPr sz="1050">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5"/>
          <p:cNvSpPr txBox="1">
            <a:spLocks/>
          </p:cNvSpPr>
          <p:nvPr userDrawn="1"/>
        </p:nvSpPr>
        <p:spPr bwMode="auto">
          <a:xfrm>
            <a:off x="298468" y="230190"/>
            <a:ext cx="11588749" cy="379411"/>
          </a:xfrm>
          <a:prstGeom prst="rect">
            <a:avLst/>
          </a:prstGeom>
        </p:spPr>
        <p:txBody>
          <a:bodyPr vert="horz" lIns="91440" tIns="45720" rIns="91440" bIns="45720" rtlCol="0" anchor="b" anchorCtr="0">
            <a:noAutofit/>
          </a:bodyPr>
          <a:lst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a:lstStyle>
          <a:p>
            <a:endParaRPr lang="en-US" sz="1800" kern="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4027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2800" b="0" kern="1200" cap="all" spc="500" baseline="0" dirty="0">
                <a:ln w="3175">
                  <a:noFill/>
                </a:ln>
                <a:solidFill>
                  <a:schemeClr val="bg1"/>
                </a:solidFill>
                <a:effectLst/>
                <a:latin typeface="Segoe UI Semilight" charset="0"/>
                <a:ea typeface="+mn-ea"/>
                <a:cs typeface="Segoe UI Semilight" charset="0"/>
              </a:defRPr>
            </a:lvl1pPr>
          </a:lstStyle>
          <a:p>
            <a:pPr marL="0" lvl="0" algn="l" defTabSz="914400"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80536333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ew Section">
    <p:spTree>
      <p:nvGrpSpPr>
        <p:cNvPr id="1" name=""/>
        <p:cNvGrpSpPr/>
        <p:nvPr/>
      </p:nvGrpSpPr>
      <p:grpSpPr>
        <a:xfrm>
          <a:off x="0" y="0"/>
          <a:ext cx="0" cy="0"/>
          <a:chOff x="0" y="0"/>
          <a:chExt cx="0" cy="0"/>
        </a:xfrm>
      </p:grpSpPr>
      <p:sp>
        <p:nvSpPr>
          <p:cNvPr id="6" name="Title 1"/>
          <p:cNvSpPr>
            <a:spLocks noGrp="1"/>
          </p:cNvSpPr>
          <p:nvPr>
            <p:ph type="title" hasCustomPrompt="1"/>
          </p:nvPr>
        </p:nvSpPr>
        <p:spPr bwMode="auto">
          <a:xfrm>
            <a:off x="465039" y="2021238"/>
            <a:ext cx="11316884" cy="830085"/>
          </a:xfrm>
          <a:prstGeom prst="rect">
            <a:avLst/>
          </a:prstGeom>
        </p:spPr>
        <p:txBody>
          <a:bodyPr/>
          <a:lstStyle>
            <a:lvl1pPr>
              <a:defRPr sz="3200">
                <a:solidFill>
                  <a:schemeClr val="tx1"/>
                </a:solidFill>
                <a:latin typeface="Segoe UI Light" panose="020B0502040204020203" pitchFamily="34" charset="0"/>
                <a:cs typeface="Segoe UI Light" panose="020B0502040204020203" pitchFamily="34" charset="0"/>
              </a:defRPr>
            </a:lvl1pPr>
          </a:lstStyle>
          <a:p>
            <a:r>
              <a:rPr lang="en-US"/>
              <a:t>Section Name</a:t>
            </a:r>
          </a:p>
        </p:txBody>
      </p:sp>
      <p:sp>
        <p:nvSpPr>
          <p:cNvPr id="7" name="Text Placeholder 11"/>
          <p:cNvSpPr>
            <a:spLocks noGrp="1"/>
          </p:cNvSpPr>
          <p:nvPr>
            <p:ph type="body" sz="quarter" idx="12"/>
          </p:nvPr>
        </p:nvSpPr>
        <p:spPr bwMode="auto">
          <a:xfrm>
            <a:off x="466028" y="2880379"/>
            <a:ext cx="11337646" cy="533400"/>
          </a:xfrm>
          <a:prstGeom prst="rect">
            <a:avLst/>
          </a:prstGeom>
        </p:spPr>
        <p:txBody>
          <a:bodyPr>
            <a:normAutofit/>
          </a:bodyPr>
          <a:lstStyle>
            <a:lvl1pPr>
              <a:buNone/>
              <a:defRPr sz="2000" b="1">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42346249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pic>
        <p:nvPicPr>
          <p:cNvPr id="13" name="Picture 1"/>
          <p:cNvPicPr>
            <a:picLocks noChangeAspect="1" noChangeArrowheads="1"/>
          </p:cNvPicPr>
          <p:nvPr userDrawn="1"/>
        </p:nvPicPr>
        <p:blipFill>
          <a:blip r:embed="rId2" cstate="print"/>
          <a:srcRect/>
          <a:stretch>
            <a:fillRect/>
          </a:stretch>
        </p:blipFill>
        <p:spPr bwMode="auto">
          <a:xfrm>
            <a:off x="18" y="-3"/>
            <a:ext cx="12192000" cy="868680"/>
          </a:xfrm>
          <a:prstGeom prst="rect">
            <a:avLst/>
          </a:prstGeom>
          <a:noFill/>
          <a:ln w="9525">
            <a:noFill/>
            <a:miter lim="800000"/>
            <a:headEnd/>
            <a:tailEnd/>
          </a:ln>
          <a:effectLst/>
        </p:spPr>
      </p:pic>
      <p:pic>
        <p:nvPicPr>
          <p:cNvPr id="11" name="Picture 1"/>
          <p:cNvPicPr>
            <a:picLocks noChangeAspect="1" noChangeArrowheads="1"/>
          </p:cNvPicPr>
          <p:nvPr userDrawn="1"/>
        </p:nvPicPr>
        <p:blipFill>
          <a:blip r:embed="rId2" cstate="print"/>
          <a:srcRect/>
          <a:stretch>
            <a:fillRect/>
          </a:stretch>
        </p:blipFill>
        <p:spPr bwMode="auto">
          <a:xfrm>
            <a:off x="18" y="6096000"/>
            <a:ext cx="12192000" cy="762000"/>
          </a:xfrm>
          <a:prstGeom prst="rect">
            <a:avLst/>
          </a:prstGeom>
          <a:noFill/>
          <a:ln w="9525">
            <a:noFill/>
            <a:miter lim="800000"/>
            <a:headEnd/>
            <a:tailEnd/>
          </a:ln>
          <a:effectLst/>
        </p:spPr>
      </p:pic>
      <p:sp>
        <p:nvSpPr>
          <p:cNvPr id="8" name="Text Placeholder 6"/>
          <p:cNvSpPr>
            <a:spLocks noGrp="1"/>
          </p:cNvSpPr>
          <p:nvPr>
            <p:ph type="body" sz="quarter" idx="14" hasCustomPrompt="1"/>
          </p:nvPr>
        </p:nvSpPr>
        <p:spPr>
          <a:xfrm>
            <a:off x="2255521" y="2877391"/>
            <a:ext cx="7680960" cy="764540"/>
          </a:xfrm>
          <a:prstGeom prst="rect">
            <a:avLst/>
          </a:prstGeom>
        </p:spPr>
        <p:txBody>
          <a:bodyPr>
            <a:noAutofit/>
          </a:bodyPr>
          <a:lstStyle>
            <a:lvl1pPr marL="301752" indent="-301752" algn="ctr">
              <a:lnSpc>
                <a:spcPct val="150000"/>
              </a:lnSpc>
              <a:spcBef>
                <a:spcPts val="1200"/>
              </a:spcBef>
              <a:buClrTx/>
              <a:buFont typeface="Wingdings" pitchFamily="2" charset="2"/>
              <a:buNone/>
              <a:defRPr sz="3200" b="1" baseline="0">
                <a:latin typeface="Segoe UI Light" panose="020B0502040204020203" pitchFamily="34" charset="0"/>
                <a:cs typeface="Segoe UI Light" panose="020B0502040204020203" pitchFamily="34" charset="0"/>
              </a:defRPr>
            </a:lvl1pPr>
          </a:lstStyle>
          <a:p>
            <a:pPr lvl="0"/>
            <a:r>
              <a:rPr lang="en-US"/>
              <a:t>Click to Add Title</a:t>
            </a:r>
          </a:p>
        </p:txBody>
      </p:sp>
    </p:spTree>
    <p:extLst>
      <p:ext uri="{BB962C8B-B14F-4D97-AF65-F5344CB8AC3E}">
        <p14:creationId xmlns:p14="http://schemas.microsoft.com/office/powerpoint/2010/main" val="14928843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dditional Element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auto"/>
        <p:txBody>
          <a:bodyPr/>
          <a:lstStyle>
            <a:lvl1pPr>
              <a:defRPr baseline="0"/>
            </a:lvl1pPr>
          </a:lstStyle>
          <a:p>
            <a:r>
              <a:rPr lang="en-US"/>
              <a:t>Additional elements</a:t>
            </a:r>
          </a:p>
        </p:txBody>
      </p:sp>
      <p:sp>
        <p:nvSpPr>
          <p:cNvPr id="3" name="Rectangle 2"/>
          <p:cNvSpPr/>
          <p:nvPr userDrawn="1"/>
        </p:nvSpPr>
        <p:spPr bwMode="auto">
          <a:xfrm>
            <a:off x="3895491" y="2725937"/>
            <a:ext cx="744191" cy="783772"/>
          </a:xfrm>
          <a:prstGeom prst="rect">
            <a:avLst/>
          </a:prstGeom>
          <a:solidFill>
            <a:schemeClr val="accent1"/>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rgbClr val="000000"/>
                </a:solidFill>
                <a:ea typeface="Calibri" pitchFamily="34" charset="0"/>
                <a:cs typeface="Calibri" pitchFamily="34" charset="0"/>
              </a:rPr>
              <a:t>148</a:t>
            </a:r>
            <a:endParaRPr lang="en-US" sz="1200">
              <a:solidFill>
                <a:srgbClr val="000000"/>
              </a:solidFill>
              <a:ea typeface="Calibri" pitchFamily="34" charset="0"/>
              <a:cs typeface="Calibri" pitchFamily="34" charset="0"/>
            </a:endParaRPr>
          </a:p>
          <a:p>
            <a:pPr algn="ctr" rtl="0"/>
            <a:r>
              <a:rPr lang="en-US" sz="1200" kern="1200">
                <a:solidFill>
                  <a:srgbClr val="000000"/>
                </a:solidFill>
                <a:ea typeface="Calibri" pitchFamily="34" charset="0"/>
                <a:cs typeface="Calibri" pitchFamily="34" charset="0"/>
              </a:rPr>
              <a:t>176</a:t>
            </a:r>
          </a:p>
          <a:p>
            <a:pPr algn="ctr" rtl="0"/>
            <a:r>
              <a:rPr lang="en-US" sz="1200">
                <a:solidFill>
                  <a:srgbClr val="000000"/>
                </a:solidFill>
                <a:ea typeface="Calibri" pitchFamily="34" charset="0"/>
                <a:cs typeface="Calibri" pitchFamily="34" charset="0"/>
              </a:rPr>
              <a:t>90</a:t>
            </a:r>
            <a:endParaRPr lang="en-US" sz="1200" kern="1200">
              <a:solidFill>
                <a:srgbClr val="000000"/>
              </a:solidFill>
              <a:ea typeface="Calibri" pitchFamily="34" charset="0"/>
              <a:cs typeface="Calibri" pitchFamily="34" charset="0"/>
            </a:endParaRPr>
          </a:p>
        </p:txBody>
      </p:sp>
      <p:sp>
        <p:nvSpPr>
          <p:cNvPr id="4" name="Rectangle 3"/>
          <p:cNvSpPr/>
          <p:nvPr userDrawn="1"/>
        </p:nvSpPr>
        <p:spPr bwMode="auto">
          <a:xfrm>
            <a:off x="9292875" y="2725937"/>
            <a:ext cx="744191" cy="783772"/>
          </a:xfrm>
          <a:prstGeom prst="rect">
            <a:avLst/>
          </a:prstGeom>
          <a:solidFill>
            <a:srgbClr val="46232D"/>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chemeClr val="bg1"/>
                </a:solidFill>
                <a:ea typeface="Calibri" pitchFamily="34" charset="0"/>
                <a:cs typeface="Calibri" pitchFamily="34" charset="0"/>
              </a:rPr>
              <a:t>86</a:t>
            </a:r>
          </a:p>
          <a:p>
            <a:pPr algn="ctr" rtl="0"/>
            <a:r>
              <a:rPr lang="en-US" sz="1200">
                <a:solidFill>
                  <a:schemeClr val="bg1"/>
                </a:solidFill>
                <a:ea typeface="Calibri" pitchFamily="34" charset="0"/>
                <a:cs typeface="Calibri" pitchFamily="34" charset="0"/>
              </a:rPr>
              <a:t>40</a:t>
            </a:r>
          </a:p>
          <a:p>
            <a:pPr algn="ctr" rtl="0"/>
            <a:r>
              <a:rPr lang="en-US" sz="1200" kern="1200">
                <a:solidFill>
                  <a:schemeClr val="bg1"/>
                </a:solidFill>
                <a:ea typeface="Calibri" pitchFamily="34" charset="0"/>
                <a:cs typeface="Calibri" pitchFamily="34" charset="0"/>
              </a:rPr>
              <a:t>16</a:t>
            </a:r>
          </a:p>
        </p:txBody>
      </p:sp>
      <p:sp>
        <p:nvSpPr>
          <p:cNvPr id="5" name="Rectangle 4"/>
          <p:cNvSpPr/>
          <p:nvPr userDrawn="1"/>
        </p:nvSpPr>
        <p:spPr bwMode="auto">
          <a:xfrm>
            <a:off x="7493747" y="2725937"/>
            <a:ext cx="744191" cy="783772"/>
          </a:xfrm>
          <a:prstGeom prst="rect">
            <a:avLst/>
          </a:prstGeom>
          <a:solidFill>
            <a:schemeClr val="accent5"/>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rgbClr val="000000"/>
                </a:solidFill>
                <a:ea typeface="Calibri" pitchFamily="34" charset="0"/>
                <a:cs typeface="Calibri" pitchFamily="34" charset="0"/>
              </a:rPr>
              <a:t>137</a:t>
            </a:r>
          </a:p>
          <a:p>
            <a:pPr algn="ctr" rtl="0"/>
            <a:r>
              <a:rPr lang="en-US" sz="1200" kern="1200">
                <a:solidFill>
                  <a:srgbClr val="000000"/>
                </a:solidFill>
                <a:ea typeface="Calibri" pitchFamily="34" charset="0"/>
                <a:cs typeface="Calibri" pitchFamily="34" charset="0"/>
              </a:rPr>
              <a:t>159</a:t>
            </a:r>
          </a:p>
          <a:p>
            <a:pPr algn="ctr" rtl="0"/>
            <a:r>
              <a:rPr lang="en-US" sz="1200" kern="1200">
                <a:solidFill>
                  <a:srgbClr val="000000"/>
                </a:solidFill>
                <a:ea typeface="Calibri" pitchFamily="34" charset="0"/>
                <a:cs typeface="Calibri" pitchFamily="34" charset="0"/>
              </a:rPr>
              <a:t>168</a:t>
            </a:r>
          </a:p>
        </p:txBody>
      </p:sp>
      <p:sp>
        <p:nvSpPr>
          <p:cNvPr id="6" name="Rectangle 5"/>
          <p:cNvSpPr/>
          <p:nvPr userDrawn="1"/>
        </p:nvSpPr>
        <p:spPr bwMode="auto">
          <a:xfrm>
            <a:off x="11092006" y="2725937"/>
            <a:ext cx="744191" cy="783772"/>
          </a:xfrm>
          <a:prstGeom prst="rect">
            <a:avLst/>
          </a:prstGeom>
          <a:solidFill>
            <a:srgbClr val="DF6D20"/>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rgbClr val="000000"/>
                </a:solidFill>
                <a:ea typeface="Calibri" pitchFamily="34" charset="0"/>
                <a:cs typeface="Calibri" pitchFamily="34" charset="0"/>
              </a:rPr>
              <a:t>223</a:t>
            </a:r>
          </a:p>
          <a:p>
            <a:pPr algn="ctr" rtl="0"/>
            <a:r>
              <a:rPr lang="en-US" sz="1200">
                <a:solidFill>
                  <a:srgbClr val="000000"/>
                </a:solidFill>
                <a:ea typeface="Calibri" pitchFamily="34" charset="0"/>
                <a:cs typeface="Calibri" pitchFamily="34" charset="0"/>
              </a:rPr>
              <a:t>109</a:t>
            </a:r>
          </a:p>
          <a:p>
            <a:pPr algn="ctr" rtl="0"/>
            <a:r>
              <a:rPr lang="en-US" sz="1200" kern="1200">
                <a:solidFill>
                  <a:srgbClr val="000000"/>
                </a:solidFill>
                <a:ea typeface="Calibri" pitchFamily="34" charset="0"/>
                <a:cs typeface="Calibri" pitchFamily="34" charset="0"/>
              </a:rPr>
              <a:t>32</a:t>
            </a:r>
          </a:p>
        </p:txBody>
      </p:sp>
      <p:sp>
        <p:nvSpPr>
          <p:cNvPr id="7" name="Rectangle 6"/>
          <p:cNvSpPr/>
          <p:nvPr userDrawn="1"/>
        </p:nvSpPr>
        <p:spPr bwMode="auto">
          <a:xfrm>
            <a:off x="4795055" y="2725937"/>
            <a:ext cx="744191" cy="783772"/>
          </a:xfrm>
          <a:prstGeom prst="rect">
            <a:avLst/>
          </a:prstGeom>
          <a:solidFill>
            <a:schemeClr val="accent2"/>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rgbClr val="000000"/>
                </a:solidFill>
                <a:ea typeface="Calibri" pitchFamily="34" charset="0"/>
                <a:cs typeface="Calibri" pitchFamily="34" charset="0"/>
              </a:rPr>
              <a:t>56</a:t>
            </a:r>
          </a:p>
          <a:p>
            <a:pPr algn="ctr" rtl="0"/>
            <a:r>
              <a:rPr lang="en-US" sz="1200" kern="1200">
                <a:solidFill>
                  <a:srgbClr val="000000"/>
                </a:solidFill>
                <a:ea typeface="Calibri" pitchFamily="34" charset="0"/>
                <a:cs typeface="Calibri" pitchFamily="34" charset="0"/>
              </a:rPr>
              <a:t>101</a:t>
            </a:r>
          </a:p>
          <a:p>
            <a:pPr algn="ctr" rtl="0"/>
            <a:r>
              <a:rPr lang="en-US" sz="1200" kern="1200">
                <a:solidFill>
                  <a:srgbClr val="000000"/>
                </a:solidFill>
                <a:ea typeface="Calibri" pitchFamily="34" charset="0"/>
                <a:cs typeface="Calibri" pitchFamily="34" charset="0"/>
              </a:rPr>
              <a:t>128</a:t>
            </a:r>
          </a:p>
        </p:txBody>
      </p:sp>
      <p:sp>
        <p:nvSpPr>
          <p:cNvPr id="8" name="Rectangle 7"/>
          <p:cNvSpPr/>
          <p:nvPr userDrawn="1"/>
        </p:nvSpPr>
        <p:spPr bwMode="auto">
          <a:xfrm>
            <a:off x="6594184" y="2725937"/>
            <a:ext cx="744191" cy="783772"/>
          </a:xfrm>
          <a:prstGeom prst="rect">
            <a:avLst/>
          </a:prstGeom>
          <a:solidFill>
            <a:schemeClr val="accent4"/>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rgbClr val="000000"/>
                </a:solidFill>
                <a:ea typeface="Calibri" pitchFamily="34" charset="0"/>
                <a:cs typeface="Calibri" pitchFamily="34" charset="0"/>
              </a:rPr>
              <a:t>108</a:t>
            </a:r>
          </a:p>
          <a:p>
            <a:pPr algn="ctr" rtl="0"/>
            <a:r>
              <a:rPr lang="en-US" sz="1200" kern="1200">
                <a:solidFill>
                  <a:srgbClr val="000000"/>
                </a:solidFill>
                <a:ea typeface="Calibri" pitchFamily="34" charset="0"/>
                <a:cs typeface="Calibri" pitchFamily="34" charset="0"/>
              </a:rPr>
              <a:t>95</a:t>
            </a:r>
          </a:p>
          <a:p>
            <a:pPr algn="ctr" rtl="0"/>
            <a:r>
              <a:rPr lang="en-US" sz="1200" kern="1200">
                <a:solidFill>
                  <a:srgbClr val="000000"/>
                </a:solidFill>
                <a:ea typeface="Calibri" pitchFamily="34" charset="0"/>
                <a:cs typeface="Calibri" pitchFamily="34" charset="0"/>
              </a:rPr>
              <a:t>54</a:t>
            </a:r>
          </a:p>
        </p:txBody>
      </p:sp>
      <p:sp>
        <p:nvSpPr>
          <p:cNvPr id="9" name="Rectangle 8"/>
          <p:cNvSpPr/>
          <p:nvPr userDrawn="1"/>
        </p:nvSpPr>
        <p:spPr bwMode="auto">
          <a:xfrm>
            <a:off x="8393311" y="2725937"/>
            <a:ext cx="744191" cy="783772"/>
          </a:xfrm>
          <a:prstGeom prst="rect">
            <a:avLst/>
          </a:prstGeom>
          <a:solidFill>
            <a:schemeClr val="accent6"/>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rgbClr val="000000"/>
                </a:solidFill>
                <a:ea typeface="Calibri" pitchFamily="34" charset="0"/>
                <a:cs typeface="Calibri" pitchFamily="34" charset="0"/>
              </a:rPr>
              <a:t>192</a:t>
            </a:r>
          </a:p>
          <a:p>
            <a:pPr algn="ctr" rtl="0"/>
            <a:r>
              <a:rPr lang="en-US" sz="1200">
                <a:solidFill>
                  <a:srgbClr val="000000"/>
                </a:solidFill>
                <a:ea typeface="Calibri" pitchFamily="34" charset="0"/>
                <a:cs typeface="Calibri" pitchFamily="34" charset="0"/>
              </a:rPr>
              <a:t>71</a:t>
            </a:r>
          </a:p>
          <a:p>
            <a:pPr algn="ctr" rtl="0"/>
            <a:r>
              <a:rPr lang="en-US" sz="1200" kern="1200">
                <a:solidFill>
                  <a:srgbClr val="000000"/>
                </a:solidFill>
                <a:ea typeface="Calibri" pitchFamily="34" charset="0"/>
                <a:cs typeface="Calibri" pitchFamily="34" charset="0"/>
              </a:rPr>
              <a:t>29</a:t>
            </a:r>
          </a:p>
        </p:txBody>
      </p:sp>
      <p:sp>
        <p:nvSpPr>
          <p:cNvPr id="10" name="Rectangle 9"/>
          <p:cNvSpPr/>
          <p:nvPr userDrawn="1"/>
        </p:nvSpPr>
        <p:spPr bwMode="auto">
          <a:xfrm>
            <a:off x="10192440" y="2725937"/>
            <a:ext cx="744191" cy="783772"/>
          </a:xfrm>
          <a:prstGeom prst="rect">
            <a:avLst/>
          </a:prstGeom>
          <a:solidFill>
            <a:srgbClr val="AA9945"/>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rgbClr val="000000"/>
                </a:solidFill>
                <a:ea typeface="Calibri" pitchFamily="34" charset="0"/>
                <a:cs typeface="Calibri" pitchFamily="34" charset="0"/>
              </a:rPr>
              <a:t>63</a:t>
            </a:r>
          </a:p>
          <a:p>
            <a:pPr algn="ctr" rtl="0"/>
            <a:r>
              <a:rPr lang="en-US" sz="1200">
                <a:solidFill>
                  <a:srgbClr val="000000"/>
                </a:solidFill>
                <a:ea typeface="Calibri" pitchFamily="34" charset="0"/>
                <a:cs typeface="Calibri" pitchFamily="34" charset="0"/>
              </a:rPr>
              <a:t>65</a:t>
            </a:r>
          </a:p>
          <a:p>
            <a:pPr algn="ctr" rtl="0"/>
            <a:r>
              <a:rPr lang="en-US" sz="1200" kern="1200">
                <a:solidFill>
                  <a:srgbClr val="000000"/>
                </a:solidFill>
                <a:ea typeface="Calibri" pitchFamily="34" charset="0"/>
                <a:cs typeface="Calibri" pitchFamily="34" charset="0"/>
              </a:rPr>
              <a:t>129</a:t>
            </a:r>
          </a:p>
        </p:txBody>
      </p:sp>
      <p:sp>
        <p:nvSpPr>
          <p:cNvPr id="11" name="Rectangle 10"/>
          <p:cNvSpPr/>
          <p:nvPr userDrawn="1"/>
        </p:nvSpPr>
        <p:spPr bwMode="auto">
          <a:xfrm>
            <a:off x="5694619" y="2725937"/>
            <a:ext cx="744191" cy="783772"/>
          </a:xfrm>
          <a:prstGeom prst="rect">
            <a:avLst/>
          </a:prstGeom>
          <a:solidFill>
            <a:schemeClr val="accent3"/>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a:solidFill>
                  <a:srgbClr val="000000"/>
                </a:solidFill>
                <a:ea typeface="Calibri" pitchFamily="34" charset="0"/>
                <a:cs typeface="Calibri" pitchFamily="34" charset="0"/>
              </a:rPr>
              <a:t>232</a:t>
            </a:r>
          </a:p>
          <a:p>
            <a:pPr algn="ctr" rtl="0"/>
            <a:r>
              <a:rPr lang="en-US" sz="1200" kern="1200">
                <a:solidFill>
                  <a:srgbClr val="000000"/>
                </a:solidFill>
                <a:ea typeface="Calibri" pitchFamily="34" charset="0"/>
                <a:cs typeface="Calibri" pitchFamily="34" charset="0"/>
              </a:rPr>
              <a:t>215</a:t>
            </a:r>
          </a:p>
          <a:p>
            <a:pPr algn="ctr" rtl="0"/>
            <a:r>
              <a:rPr lang="en-US" sz="1200">
                <a:solidFill>
                  <a:srgbClr val="000000"/>
                </a:solidFill>
                <a:ea typeface="Calibri" pitchFamily="34" charset="0"/>
                <a:cs typeface="Calibri" pitchFamily="34" charset="0"/>
              </a:rPr>
              <a:t>140</a:t>
            </a:r>
            <a:endParaRPr lang="en-US" sz="1200" kern="1200">
              <a:solidFill>
                <a:srgbClr val="000000"/>
              </a:solidFill>
              <a:ea typeface="Calibri" pitchFamily="34" charset="0"/>
              <a:cs typeface="Calibri" pitchFamily="34" charset="0"/>
            </a:endParaRPr>
          </a:p>
        </p:txBody>
      </p:sp>
      <p:sp>
        <p:nvSpPr>
          <p:cNvPr id="12" name="Rectangle 11"/>
          <p:cNvSpPr/>
          <p:nvPr userDrawn="1"/>
        </p:nvSpPr>
        <p:spPr bwMode="auto">
          <a:xfrm>
            <a:off x="297236" y="2725937"/>
            <a:ext cx="744191" cy="783772"/>
          </a:xfrm>
          <a:prstGeom prst="rect">
            <a:avLst/>
          </a:prstGeom>
          <a:solidFill>
            <a:schemeClr val="bg1"/>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a:solidFill>
                  <a:srgbClr val="000000"/>
                </a:solidFill>
                <a:ea typeface="Calibri" pitchFamily="34" charset="0"/>
                <a:cs typeface="Calibri" pitchFamily="34" charset="0"/>
              </a:rPr>
              <a:t>255</a:t>
            </a:r>
          </a:p>
          <a:p>
            <a:pPr algn="ctr" rtl="0"/>
            <a:r>
              <a:rPr lang="en-US" sz="1200" kern="1200">
                <a:solidFill>
                  <a:srgbClr val="000000"/>
                </a:solidFill>
                <a:ea typeface="Calibri" pitchFamily="34" charset="0"/>
                <a:cs typeface="Calibri" pitchFamily="34" charset="0"/>
              </a:rPr>
              <a:t>255</a:t>
            </a:r>
          </a:p>
          <a:p>
            <a:pPr algn="ctr" rtl="0"/>
            <a:r>
              <a:rPr lang="en-US" sz="1200">
                <a:solidFill>
                  <a:srgbClr val="000000"/>
                </a:solidFill>
                <a:ea typeface="Calibri" pitchFamily="34" charset="0"/>
                <a:cs typeface="Calibri" pitchFamily="34" charset="0"/>
              </a:rPr>
              <a:t>255</a:t>
            </a:r>
            <a:endParaRPr lang="en-US" sz="1200" kern="1200">
              <a:solidFill>
                <a:srgbClr val="000000"/>
              </a:solidFill>
              <a:ea typeface="Calibri" pitchFamily="34" charset="0"/>
              <a:cs typeface="Calibri" pitchFamily="34" charset="0"/>
            </a:endParaRPr>
          </a:p>
        </p:txBody>
      </p:sp>
      <p:sp>
        <p:nvSpPr>
          <p:cNvPr id="13" name="Rectangle 12"/>
          <p:cNvSpPr/>
          <p:nvPr userDrawn="1"/>
        </p:nvSpPr>
        <p:spPr bwMode="auto">
          <a:xfrm>
            <a:off x="1196799" y="2725937"/>
            <a:ext cx="744191" cy="783772"/>
          </a:xfrm>
          <a:prstGeom prst="rect">
            <a:avLst/>
          </a:prstGeom>
          <a:solidFill>
            <a:schemeClr val="tx1"/>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chemeClr val="bg1"/>
                </a:solidFill>
                <a:ea typeface="Calibri" pitchFamily="34" charset="0"/>
                <a:cs typeface="Calibri" pitchFamily="34" charset="0"/>
              </a:rPr>
              <a:t>0</a:t>
            </a:r>
          </a:p>
          <a:p>
            <a:pPr algn="ctr" rtl="0"/>
            <a:r>
              <a:rPr lang="en-US" sz="1200">
                <a:solidFill>
                  <a:schemeClr val="bg1"/>
                </a:solidFill>
                <a:ea typeface="Calibri" pitchFamily="34" charset="0"/>
                <a:cs typeface="Calibri" pitchFamily="34" charset="0"/>
              </a:rPr>
              <a:t>0</a:t>
            </a:r>
          </a:p>
          <a:p>
            <a:pPr algn="ctr" rtl="0"/>
            <a:r>
              <a:rPr lang="en-US" sz="1200" kern="1200">
                <a:solidFill>
                  <a:schemeClr val="bg1"/>
                </a:solidFill>
                <a:ea typeface="Calibri" pitchFamily="34" charset="0"/>
                <a:cs typeface="Calibri" pitchFamily="34" charset="0"/>
              </a:rPr>
              <a:t>0</a:t>
            </a:r>
          </a:p>
        </p:txBody>
      </p:sp>
      <p:sp>
        <p:nvSpPr>
          <p:cNvPr id="14" name="Rectangle 13"/>
          <p:cNvSpPr/>
          <p:nvPr userDrawn="1"/>
        </p:nvSpPr>
        <p:spPr bwMode="auto">
          <a:xfrm>
            <a:off x="2096363" y="2717311"/>
            <a:ext cx="744191" cy="783772"/>
          </a:xfrm>
          <a:prstGeom prst="rect">
            <a:avLst/>
          </a:prstGeom>
          <a:solidFill>
            <a:schemeClr val="bg2"/>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chemeClr val="tx1"/>
                </a:solidFill>
                <a:ea typeface="Calibri" pitchFamily="34" charset="0"/>
                <a:cs typeface="Calibri" pitchFamily="34" charset="0"/>
              </a:rPr>
              <a:t>207</a:t>
            </a:r>
          </a:p>
          <a:p>
            <a:pPr algn="ctr" rtl="0"/>
            <a:r>
              <a:rPr lang="en-US" sz="1200">
                <a:solidFill>
                  <a:schemeClr val="tx1"/>
                </a:solidFill>
                <a:ea typeface="Calibri" pitchFamily="34" charset="0"/>
                <a:cs typeface="Calibri" pitchFamily="34" charset="0"/>
              </a:rPr>
              <a:t>216</a:t>
            </a:r>
          </a:p>
          <a:p>
            <a:pPr algn="ctr" rtl="0"/>
            <a:r>
              <a:rPr lang="en-US" sz="1200" kern="1200">
                <a:solidFill>
                  <a:schemeClr val="tx1"/>
                </a:solidFill>
                <a:ea typeface="Calibri" pitchFamily="34" charset="0"/>
                <a:cs typeface="Calibri" pitchFamily="34" charset="0"/>
              </a:rPr>
              <a:t>220</a:t>
            </a:r>
          </a:p>
        </p:txBody>
      </p:sp>
      <p:sp>
        <p:nvSpPr>
          <p:cNvPr id="15" name="Rectangle 14"/>
          <p:cNvSpPr/>
          <p:nvPr userDrawn="1"/>
        </p:nvSpPr>
        <p:spPr bwMode="auto">
          <a:xfrm>
            <a:off x="2995928" y="2717311"/>
            <a:ext cx="744191" cy="783772"/>
          </a:xfrm>
          <a:prstGeom prst="rect">
            <a:avLst/>
          </a:prstGeom>
          <a:solidFill>
            <a:schemeClr val="tx2"/>
          </a:solidFill>
          <a:ln w="3175">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chemeClr val="bg1"/>
                </a:solidFill>
                <a:ea typeface="Calibri" pitchFamily="34" charset="0"/>
                <a:cs typeface="Calibri" pitchFamily="34" charset="0"/>
              </a:rPr>
              <a:t>0</a:t>
            </a:r>
          </a:p>
          <a:p>
            <a:pPr algn="ctr" rtl="0"/>
            <a:r>
              <a:rPr lang="en-US" sz="1200">
                <a:solidFill>
                  <a:schemeClr val="bg1"/>
                </a:solidFill>
                <a:ea typeface="Calibri" pitchFamily="34" charset="0"/>
                <a:cs typeface="Calibri" pitchFamily="34" charset="0"/>
              </a:rPr>
              <a:t>0</a:t>
            </a:r>
          </a:p>
          <a:p>
            <a:pPr algn="ctr" rtl="0"/>
            <a:r>
              <a:rPr lang="en-US" sz="1200" kern="1200">
                <a:solidFill>
                  <a:schemeClr val="bg1"/>
                </a:solidFill>
                <a:ea typeface="Calibri" pitchFamily="34" charset="0"/>
                <a:cs typeface="Calibri" pitchFamily="34" charset="0"/>
              </a:rPr>
              <a:t>51</a:t>
            </a:r>
          </a:p>
        </p:txBody>
      </p:sp>
      <p:sp>
        <p:nvSpPr>
          <p:cNvPr id="16" name="Left Brace 15"/>
          <p:cNvSpPr/>
          <p:nvPr userDrawn="1"/>
        </p:nvSpPr>
        <p:spPr bwMode="auto">
          <a:xfrm rot="16200000">
            <a:off x="4473003" y="-554224"/>
            <a:ext cx="404752" cy="89242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7" name="TextBox 16"/>
          <p:cNvSpPr txBox="1"/>
          <p:nvPr userDrawn="1"/>
        </p:nvSpPr>
        <p:spPr bwMode="auto">
          <a:xfrm>
            <a:off x="3740100" y="4266220"/>
            <a:ext cx="1410433" cy="275460"/>
          </a:xfrm>
          <a:prstGeom prst="rect">
            <a:avLst/>
          </a:prstGeom>
        </p:spPr>
        <p:txBody>
          <a:bodyPr vert="horz" wrap="none" lIns="91440" tIns="45720" rIns="91440" bIns="45720" rtlCol="0">
            <a:spAutoFit/>
          </a:bodyPr>
          <a:lstStyle/>
          <a:p>
            <a:pPr marR="0" algn="l" defTabSz="914400" rtl="0" eaLnBrk="1" fontAlgn="auto" latinLnBrk="0" hangingPunct="1">
              <a:lnSpc>
                <a:spcPct val="85000"/>
              </a:lnSpc>
              <a:spcBef>
                <a:spcPts val="700"/>
              </a:spcBef>
              <a:spcAft>
                <a:spcPts val="0"/>
              </a:spcAft>
              <a:buSzPct val="80000"/>
              <a:tabLst/>
            </a:pPr>
            <a:r>
              <a:rPr lang="en-US" sz="1400">
                <a:latin typeface="Tahoma" pitchFamily="34" charset="0"/>
                <a:ea typeface="Tahoma" pitchFamily="34" charset="0"/>
                <a:cs typeface="Tahoma" pitchFamily="34" charset="0"/>
              </a:rPr>
              <a:t>In the template</a:t>
            </a:r>
            <a:endParaRPr kumimoji="0" lang="en-US" sz="1400" b="0" i="0" u="none" strike="noStrike" kern="1200" cap="none" spc="0" normalizeH="0" baseline="0" noProof="0">
              <a:ln>
                <a:noFill/>
              </a:ln>
              <a:solidFill>
                <a:schemeClr val="tx1"/>
              </a:solidFill>
              <a:effectLst/>
              <a:uLnTx/>
              <a:uFillTx/>
              <a:latin typeface="Tahoma" pitchFamily="34" charset="0"/>
              <a:ea typeface="Tahoma" pitchFamily="34" charset="0"/>
              <a:cs typeface="Tahoma" pitchFamily="34" charset="0"/>
            </a:endParaRPr>
          </a:p>
        </p:txBody>
      </p:sp>
      <p:sp>
        <p:nvSpPr>
          <p:cNvPr id="18" name="Left Brace 17"/>
          <p:cNvSpPr/>
          <p:nvPr userDrawn="1"/>
        </p:nvSpPr>
        <p:spPr bwMode="auto">
          <a:xfrm rot="16200000">
            <a:off x="10344287" y="2618367"/>
            <a:ext cx="404752" cy="257903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19" name="TextBox 18"/>
          <p:cNvSpPr txBox="1"/>
          <p:nvPr userDrawn="1"/>
        </p:nvSpPr>
        <p:spPr bwMode="auto">
          <a:xfrm>
            <a:off x="9353746" y="4266220"/>
            <a:ext cx="1789867" cy="275460"/>
          </a:xfrm>
          <a:prstGeom prst="rect">
            <a:avLst/>
          </a:prstGeom>
        </p:spPr>
        <p:txBody>
          <a:bodyPr vert="horz" wrap="none" lIns="91440" tIns="45720" rIns="91440" bIns="45720" rtlCol="0">
            <a:spAutoFit/>
          </a:bodyPr>
          <a:lstStyle/>
          <a:p>
            <a:pPr marR="0" algn="l" defTabSz="914400" rtl="0" eaLnBrk="1" fontAlgn="auto" latinLnBrk="0" hangingPunct="1">
              <a:lnSpc>
                <a:spcPct val="85000"/>
              </a:lnSpc>
              <a:spcBef>
                <a:spcPts val="700"/>
              </a:spcBef>
              <a:spcAft>
                <a:spcPts val="0"/>
              </a:spcAft>
              <a:buSzPct val="80000"/>
              <a:tabLst/>
            </a:pPr>
            <a:r>
              <a:rPr lang="en-US" sz="1400" noProof="0">
                <a:latin typeface="Tahoma" pitchFamily="34" charset="0"/>
                <a:ea typeface="Tahoma" pitchFamily="34" charset="0"/>
                <a:cs typeface="Tahoma" pitchFamily="34" charset="0"/>
              </a:rPr>
              <a:t>Extras when needed</a:t>
            </a:r>
            <a:endParaRPr kumimoji="0" lang="en-US" sz="1400" b="0" i="0" u="none" strike="noStrike" kern="1200" cap="none" spc="0" normalizeH="0" baseline="0" noProof="0">
              <a:ln>
                <a:noFill/>
              </a:ln>
              <a:solidFill>
                <a:schemeClr val="tx1"/>
              </a:solidFill>
              <a:effectLst/>
              <a:uLnTx/>
              <a:uFillTx/>
              <a:latin typeface="Tahoma" pitchFamily="34" charset="0"/>
              <a:ea typeface="Tahoma" pitchFamily="34" charset="0"/>
              <a:cs typeface="Tahoma" pitchFamily="34" charset="0"/>
            </a:endParaRPr>
          </a:p>
        </p:txBody>
      </p:sp>
      <p:sp>
        <p:nvSpPr>
          <p:cNvPr id="20" name="Text Placeholder 12"/>
          <p:cNvSpPr>
            <a:spLocks noGrp="1"/>
          </p:cNvSpPr>
          <p:nvPr>
            <p:ph type="body" sz="quarter" idx="15" hasCustomPrompt="1"/>
          </p:nvPr>
        </p:nvSpPr>
        <p:spPr bwMode="auto">
          <a:xfrm>
            <a:off x="629937" y="6114819"/>
            <a:ext cx="10972801" cy="228600"/>
          </a:xfrm>
          <a:prstGeom prst="rect">
            <a:avLst/>
          </a:prstGeom>
        </p:spPr>
        <p:txBody>
          <a:bodyPr lIns="0" rIns="0" bIns="0" anchor="b" anchorCtr="0">
            <a:noAutofit/>
          </a:bodyPr>
          <a:lstStyle>
            <a:lvl1pPr>
              <a:spcBef>
                <a:spcPts val="0"/>
              </a:spcBef>
              <a:buNone/>
              <a:defRPr sz="800" b="0" i="0" baseline="0">
                <a:latin typeface="Tahoma" pitchFamily="34" charset="0"/>
                <a:cs typeface="Tahoma" pitchFamily="34" charset="0"/>
              </a:defRPr>
            </a:lvl1pPr>
            <a:lvl2pPr>
              <a:buNone/>
              <a:defRPr/>
            </a:lvl2pPr>
          </a:lstStyle>
          <a:p>
            <a:pPr lvl="0"/>
            <a:r>
              <a:rPr lang="en-US"/>
              <a:t>Click to add sources, notes or footnotes</a:t>
            </a:r>
          </a:p>
        </p:txBody>
      </p:sp>
      <p:sp>
        <p:nvSpPr>
          <p:cNvPr id="21" name="Text Placeholder 12"/>
          <p:cNvSpPr>
            <a:spLocks noGrp="1"/>
          </p:cNvSpPr>
          <p:nvPr>
            <p:ph type="body" sz="quarter" idx="16" hasCustomPrompt="1"/>
          </p:nvPr>
        </p:nvSpPr>
        <p:spPr bwMode="auto">
          <a:xfrm>
            <a:off x="629921" y="6387987"/>
            <a:ext cx="4537212" cy="226605"/>
          </a:xfrm>
          <a:prstGeom prst="rect">
            <a:avLst/>
          </a:prstGeom>
        </p:spPr>
        <p:txBody>
          <a:bodyPr lIns="0" rIns="0" bIns="0" anchor="t" anchorCtr="0">
            <a:noAutofit/>
          </a:bodyPr>
          <a:lstStyle>
            <a:lvl1pPr>
              <a:spcBef>
                <a:spcPts val="0"/>
              </a:spcBef>
              <a:buNone/>
              <a:defRPr sz="800" b="0" i="0" baseline="0">
                <a:latin typeface="Tahoma" pitchFamily="34" charset="0"/>
                <a:cs typeface="Tahoma" pitchFamily="34" charset="0"/>
              </a:defRPr>
            </a:lvl1pPr>
            <a:lvl2pPr>
              <a:buNone/>
              <a:defRPr/>
            </a:lvl2pPr>
          </a:lstStyle>
          <a:p>
            <a:pPr lvl="0"/>
            <a:r>
              <a:rPr lang="en-US"/>
              <a:t>Click to add sources, notes or footnotes</a:t>
            </a:r>
          </a:p>
        </p:txBody>
      </p:sp>
      <p:sp>
        <p:nvSpPr>
          <p:cNvPr id="25" name="Rectangle 24"/>
          <p:cNvSpPr/>
          <p:nvPr userDrawn="1"/>
        </p:nvSpPr>
        <p:spPr bwMode="auto">
          <a:xfrm>
            <a:off x="934207" y="5237054"/>
            <a:ext cx="2544648" cy="380011"/>
          </a:xfrm>
          <a:prstGeom prst="rect">
            <a:avLst/>
          </a:prstGeom>
          <a:solidFill>
            <a:schemeClr val="accent5"/>
          </a:solidFill>
          <a:ln w="12700">
            <a:solidFill>
              <a:schemeClr val="accent3">
                <a:lumMod val="10000"/>
              </a:schemeClr>
            </a:solidFill>
            <a:headEnd/>
            <a:tailEn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rtl="0"/>
            <a:r>
              <a:rPr lang="en-US" sz="1200" kern="1200">
                <a:solidFill>
                  <a:srgbClr val="000000"/>
                </a:solidFill>
                <a:ea typeface="Calibri" pitchFamily="34" charset="0"/>
                <a:cs typeface="Calibri" pitchFamily="34" charset="0"/>
              </a:rPr>
              <a:t>Footer placeholders</a:t>
            </a:r>
          </a:p>
        </p:txBody>
      </p:sp>
      <p:cxnSp>
        <p:nvCxnSpPr>
          <p:cNvPr id="27" name="Straight Arrow Connector 26"/>
          <p:cNvCxnSpPr/>
          <p:nvPr userDrawn="1"/>
        </p:nvCxnSpPr>
        <p:spPr bwMode="auto">
          <a:xfrm flipH="1">
            <a:off x="1502730" y="5617029"/>
            <a:ext cx="369800" cy="4868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userDrawn="1"/>
        </p:nvCxnSpPr>
        <p:spPr bwMode="auto">
          <a:xfrm>
            <a:off x="2477692" y="5617029"/>
            <a:ext cx="720730" cy="76002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12931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brant Palet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Vibrant palette</a:t>
            </a:r>
          </a:p>
        </p:txBody>
      </p:sp>
      <p:pic>
        <p:nvPicPr>
          <p:cNvPr id="4099"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31900" y="2726707"/>
            <a:ext cx="11633200"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2645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bg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551" y="3248178"/>
            <a:ext cx="7155138" cy="669927"/>
          </a:xfrm>
          <a:noFill/>
        </p:spPr>
        <p:txBody>
          <a:bodyPr lIns="182880" tIns="146304" rIns="182880" bIns="146304">
            <a:noAutofit/>
          </a:bodyPr>
          <a:lstStyle>
            <a:lvl1pPr marL="0" indent="0">
              <a:spcBef>
                <a:spcPts val="0"/>
              </a:spcBef>
              <a:buNone/>
              <a:defRPr sz="2745" b="1" i="1" spc="0" baseline="0">
                <a:solidFill>
                  <a:schemeClr val="tx1"/>
                </a:solidFill>
                <a:latin typeface="+mj-lt"/>
              </a:defRPr>
            </a:lvl1pPr>
          </a:lstStyle>
          <a:p>
            <a:pPr lvl="0"/>
            <a:r>
              <a:rPr lang="en-US"/>
              <a:t>Project Phase</a:t>
            </a:r>
          </a:p>
        </p:txBody>
      </p:sp>
      <p:sp>
        <p:nvSpPr>
          <p:cNvPr id="9" name="Title 1"/>
          <p:cNvSpPr>
            <a:spLocks noGrp="1"/>
          </p:cNvSpPr>
          <p:nvPr>
            <p:ph type="title" hasCustomPrompt="1"/>
          </p:nvPr>
        </p:nvSpPr>
        <p:spPr>
          <a:xfrm>
            <a:off x="269304" y="2329780"/>
            <a:ext cx="7171336" cy="1104475"/>
          </a:xfrm>
          <a:noFill/>
        </p:spPr>
        <p:txBody>
          <a:bodyPr lIns="146304" tIns="146304" rIns="45720" bIns="146304" anchor="t" anchorCtr="0">
            <a:noAutofit/>
          </a:bodyPr>
          <a:lstStyle>
            <a:lvl1pPr>
              <a:defRPr sz="5882" spc="-98" baseline="0">
                <a:solidFill>
                  <a:schemeClr val="accent1"/>
                </a:solidFill>
              </a:defRPr>
            </a:lvl1pPr>
          </a:lstStyle>
          <a:p>
            <a:r>
              <a:rPr lang="en-US"/>
              <a:t>Presentation title</a:t>
            </a:r>
          </a:p>
        </p:txBody>
      </p:sp>
      <p:sp>
        <p:nvSpPr>
          <p:cNvPr id="7" name="Text Placeholder 4"/>
          <p:cNvSpPr>
            <a:spLocks noGrp="1"/>
          </p:cNvSpPr>
          <p:nvPr>
            <p:ph type="body" sz="quarter" idx="13" hasCustomPrompt="1"/>
          </p:nvPr>
        </p:nvSpPr>
        <p:spPr>
          <a:xfrm>
            <a:off x="269551" y="4501540"/>
            <a:ext cx="7155138" cy="669927"/>
          </a:xfrm>
          <a:noFill/>
        </p:spPr>
        <p:txBody>
          <a:bodyPr lIns="182880" tIns="146304" rIns="182880" bIns="146304">
            <a:noAutofit/>
          </a:bodyPr>
          <a:lstStyle>
            <a:lvl1pPr marL="0" indent="0">
              <a:spcBef>
                <a:spcPts val="0"/>
              </a:spcBef>
              <a:buNone/>
              <a:defRPr sz="2745" spc="0" baseline="0">
                <a:solidFill>
                  <a:schemeClr val="bg1">
                    <a:lumMod val="50000"/>
                  </a:schemeClr>
                </a:solidFill>
                <a:latin typeface="+mn-lt"/>
              </a:defRPr>
            </a:lvl1pPr>
          </a:lstStyle>
          <a:p>
            <a:pPr lvl="0"/>
            <a:r>
              <a:rPr lang="en-US"/>
              <a:t>Date </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244486" y="6040834"/>
            <a:ext cx="1613565" cy="346755"/>
          </a:xfrm>
          <a:prstGeom prst="rect">
            <a:avLst/>
          </a:prstGeom>
        </p:spPr>
      </p:pic>
    </p:spTree>
    <p:extLst>
      <p:ext uri="{BB962C8B-B14F-4D97-AF65-F5344CB8AC3E}">
        <p14:creationId xmlns:p14="http://schemas.microsoft.com/office/powerpoint/2010/main" val="2547677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2" pos="7546">
          <p15:clr>
            <a:srgbClr val="C35EA4"/>
          </p15:clr>
        </p15:guide>
        <p15:guide id="3" orient="horz" pos="302">
          <p15:clr>
            <a:srgbClr val="C35EA4"/>
          </p15:clr>
        </p15:guide>
        <p15:guide id="4" orient="horz" pos="4104">
          <p15:clr>
            <a:srgbClr val="C35EA4"/>
          </p15:clr>
        </p15:guide>
        <p15:guide id="5" pos="3917">
          <p15:clr>
            <a:srgbClr val="FBAE40"/>
          </p15:clr>
        </p15:guide>
        <p15:guide id="6" orient="horz" pos="220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6"/>
            <a:ext cx="11653523" cy="1796217"/>
          </a:xfrm>
          <a:noFill/>
        </p:spPr>
        <p:txBody>
          <a:bodyPr tIns="91440" bIns="91440" anchor="ctr" anchorCtr="0"/>
          <a:lstStyle>
            <a:lvl1pPr>
              <a:defRPr sz="5882"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7329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6795966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02760"/>
            <a:ext cx="11653523" cy="1880387"/>
          </a:xfrm>
        </p:spPr>
        <p:txBody>
          <a:bodyPr/>
          <a:lstStyle>
            <a:lvl1pPr marL="0" indent="0">
              <a:buNone/>
              <a:defRPr>
                <a:solidFill>
                  <a:schemeClr val="accent1"/>
                </a:solidFill>
              </a:defRPr>
            </a:lvl1pPr>
            <a:lvl2pPr marL="0" indent="0">
              <a:buFontTx/>
              <a:buNone/>
              <a:defRPr sz="1961"/>
            </a:lvl2pPr>
            <a:lvl3pPr marL="224097" indent="0">
              <a:buNone/>
              <a:defRPr sz="1961"/>
            </a:lvl3pPr>
            <a:lvl4pPr marL="448193" indent="0">
              <a:buNone/>
              <a:defRPr sz="1765"/>
            </a:lvl4pPr>
            <a:lvl5pPr marL="672290"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62464639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69241" y="1102759"/>
            <a:ext cx="11653523" cy="17475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23942448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02759"/>
            <a:ext cx="11653523" cy="2196879"/>
          </a:xfrm>
        </p:spPr>
        <p:txBody>
          <a:bodyPr>
            <a:spAutoFit/>
          </a:bodyPr>
          <a:lstStyle>
            <a:lvl1pPr marL="336145" indent="-336145">
              <a:buClr>
                <a:schemeClr val="accent1"/>
              </a:buClr>
              <a:defRPr lang="en-US" sz="3137" kern="1200" spc="0" baseline="0" dirty="0" smtClean="0">
                <a:solidFill>
                  <a:schemeClr val="accent1"/>
                </a:solidFill>
                <a:latin typeface="+mj-lt"/>
                <a:ea typeface="+mn-ea"/>
                <a:cs typeface="+mn-cs"/>
              </a:defRPr>
            </a:lvl1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Click to 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5472074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3548733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7">
                <a:solidFill>
                  <a:schemeClr val="accent1"/>
                </a:solidFill>
              </a:defRPr>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28839496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sz="1765"/>
            </a:lvl4pPr>
            <a:lvl5pPr marL="672290" indent="0">
              <a:buNone/>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266949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1822685"/>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6" y="1102759"/>
            <a:ext cx="5378548" cy="1822685"/>
          </a:xfrm>
        </p:spPr>
        <p:txBody>
          <a:bodyPr wrap="square">
            <a:spAutoFit/>
          </a:bodyPr>
          <a:lstStyle>
            <a:lvl1pPr marL="281677" indent="-281677">
              <a:spcBef>
                <a:spcPts val="1200"/>
              </a:spcBef>
              <a:buClr>
                <a:schemeClr val="tx1"/>
              </a:buClr>
              <a:buFont typeface="Arial" pitchFamily="34" charset="0"/>
              <a:buChar char="•"/>
              <a:defRPr sz="2745"/>
            </a:lvl1pPr>
            <a:lvl2pPr marL="520702" indent="-228601">
              <a:defRPr sz="1961"/>
            </a:lvl2pPr>
            <a:lvl3pPr marL="685803" indent="-165101">
              <a:tabLst/>
              <a:defRPr sz="1961"/>
            </a:lvl3pPr>
            <a:lvl4pPr marL="863603" indent="-177801">
              <a:defRPr sz="1765"/>
            </a:lvl4pPr>
            <a:lvl5pPr marL="1028704" indent="-165101">
              <a:tabLst/>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406631470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02759"/>
            <a:ext cx="5378548" cy="2196879"/>
          </a:xfrm>
        </p:spPr>
        <p:txBody>
          <a:bodyPr wrap="square">
            <a:spAutoFit/>
          </a:bodyPr>
          <a:lstStyle>
            <a:lvl1pPr marL="281677" indent="-281677">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702" indent="-228601">
              <a:defRPr sz="1961"/>
            </a:lvl2pPr>
            <a:lvl3pPr marL="685803" indent="-165101">
              <a:tabLst/>
              <a:defRPr sz="1961"/>
            </a:lvl3pPr>
            <a:lvl4pPr marL="863603" indent="-177801">
              <a:defRPr sz="1765"/>
            </a:lvl4pPr>
            <a:lvl5pPr marL="1028704" indent="-165101">
              <a:tabLst/>
              <a:defRPr sz="1765"/>
            </a:lvl5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Click to 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5" name="Text Placeholder 3"/>
          <p:cNvSpPr>
            <a:spLocks noGrp="1"/>
          </p:cNvSpPr>
          <p:nvPr>
            <p:ph type="body" sz="quarter" idx="11"/>
          </p:nvPr>
        </p:nvSpPr>
        <p:spPr>
          <a:xfrm>
            <a:off x="6544216" y="1102759"/>
            <a:ext cx="5378548" cy="2196879"/>
          </a:xfrm>
        </p:spPr>
        <p:txBody>
          <a:bodyPr wrap="square">
            <a:spAutoFit/>
          </a:bodyPr>
          <a:lstStyle>
            <a:lvl1pPr marL="281677" indent="-281677">
              <a:spcBef>
                <a:spcPts val="1200"/>
              </a:spcBef>
              <a:buClr>
                <a:schemeClr val="accent1"/>
              </a:buClr>
              <a:buFont typeface="Arial" pitchFamily="34" charset="0"/>
              <a:buChar char="•"/>
              <a:defRPr lang="en-US" sz="2745" kern="1200" spc="0" baseline="0" dirty="0" smtClean="0">
                <a:solidFill>
                  <a:schemeClr val="accent1"/>
                </a:solidFill>
                <a:latin typeface="+mj-lt"/>
                <a:ea typeface="+mn-ea"/>
                <a:cs typeface="+mn-cs"/>
              </a:defRPr>
            </a:lvl1pPr>
            <a:lvl2pPr marL="520702" indent="-228601">
              <a:defRPr sz="1961"/>
            </a:lvl2pPr>
            <a:lvl3pPr marL="685803" indent="-165101">
              <a:tabLst/>
              <a:defRPr sz="1961"/>
            </a:lvl3pPr>
            <a:lvl4pPr marL="863603" indent="-177801">
              <a:defRPr sz="1765"/>
            </a:lvl4pPr>
            <a:lvl5pPr marL="1028704" indent="-165101">
              <a:tabLst/>
              <a:defRPr sz="1765"/>
            </a:lvl5pPr>
          </a:lstStyle>
          <a:p>
            <a:pPr marL="281677" marR="0" lvl="0"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Click to edit Master text styles</a:t>
            </a:r>
          </a:p>
          <a:p>
            <a:pPr marL="281677" marR="0" lvl="1"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Second level</a:t>
            </a:r>
          </a:p>
          <a:p>
            <a:pPr marL="281677" marR="0" lvl="2"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Third level</a:t>
            </a:r>
          </a:p>
          <a:p>
            <a:pPr marL="281677" marR="0" lvl="3"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Fourth level</a:t>
            </a:r>
          </a:p>
          <a:p>
            <a:pPr marL="281677" marR="0" lvl="4" indent="-281677" algn="l" defTabSz="914367" rtl="0" eaLnBrk="1" fontAlgn="auto" latinLnBrk="0" hangingPunct="1">
              <a:lnSpc>
                <a:spcPct val="90000"/>
              </a:lnSpc>
              <a:spcBef>
                <a:spcPts val="1200"/>
              </a:spcBef>
              <a:spcAft>
                <a:spcPts val="0"/>
              </a:spcAft>
              <a:buClr>
                <a:schemeClr val="bg2"/>
              </a:buClr>
              <a:buSzPct val="90000"/>
              <a:buFont typeface="Arial" pitchFamily="34" charset="0"/>
              <a:buChar char="•"/>
              <a:tabLst/>
            </a:pPr>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29848327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153675531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48217554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03868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30830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02760"/>
            <a:ext cx="11653522" cy="176112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9"/>
          <p:cNvSpPr>
            <a:spLocks noGrp="1"/>
          </p:cNvSpPr>
          <p:nvPr>
            <p:ph type="sldNum" sz="quarter" idx="4"/>
          </p:nvPr>
        </p:nvSpPr>
        <p:spPr>
          <a:xfrm>
            <a:off x="10847363" y="6589034"/>
            <a:ext cx="1344637" cy="268966"/>
          </a:xfrm>
          <a:prstGeom prst="rect">
            <a:avLst/>
          </a:prstGeom>
        </p:spPr>
        <p:txBody>
          <a:bodyPr vert="horz" lIns="91440" tIns="45720" rIns="91440" bIns="45720" rtlCol="0" anchor="ctr"/>
          <a:lstStyle>
            <a:lvl1pPr algn="r">
              <a:defRPr sz="980">
                <a:solidFill>
                  <a:schemeClr val="tx1">
                    <a:tint val="75000"/>
                  </a:schemeClr>
                </a:solidFill>
              </a:defRPr>
            </a:lvl1pPr>
          </a:lstStyle>
          <a:p>
            <a:fld id="{C69A5621-A4E1-4322-9D22-14AC39B4BE7D}" type="slidenum">
              <a:rPr lang="en-US" smtClean="0"/>
              <a:pPr/>
              <a:t>‹#›</a:t>
            </a:fld>
            <a:endParaRPr lang="en-US"/>
          </a:p>
        </p:txBody>
      </p:sp>
    </p:spTree>
    <p:extLst>
      <p:ext uri="{BB962C8B-B14F-4D97-AF65-F5344CB8AC3E}">
        <p14:creationId xmlns:p14="http://schemas.microsoft.com/office/powerpoint/2010/main" val="308463121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CD71E4-E22B-49DB-83C5-1EF2513694D7}"/>
              </a:ext>
            </a:extLst>
          </p:cNvPr>
          <p:cNvSpPr>
            <a:spLocks noGrp="1"/>
          </p:cNvSpPr>
          <p:nvPr>
            <p:ph type="dt" sz="half" idx="10"/>
          </p:nvPr>
        </p:nvSpPr>
        <p:spPr/>
        <p:txBody>
          <a:bodyPr/>
          <a:lstStyle/>
          <a:p>
            <a:fld id="{F212AD48-1984-43C8-AD73-AD943F526667}" type="datetimeFigureOut">
              <a:rPr lang="en-US" smtClean="0"/>
              <a:t>6/5/2018</a:t>
            </a:fld>
            <a:endParaRPr lang="en-US"/>
          </a:p>
        </p:txBody>
      </p:sp>
      <p:sp>
        <p:nvSpPr>
          <p:cNvPr id="5" name="Footer Placeholder 4">
            <a:extLst>
              <a:ext uri="{FF2B5EF4-FFF2-40B4-BE49-F238E27FC236}">
                <a16:creationId xmlns:a16="http://schemas.microsoft.com/office/drawing/2014/main" id="{08830685-CF34-4E87-BF97-1A01DC9697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525CC8-DF2E-4C76-9CBE-5382D25F2CE5}"/>
              </a:ext>
            </a:extLst>
          </p:cNvPr>
          <p:cNvSpPr>
            <a:spLocks noGrp="1"/>
          </p:cNvSpPr>
          <p:nvPr>
            <p:ph type="sldNum" sz="quarter" idx="12"/>
          </p:nvPr>
        </p:nvSpPr>
        <p:spPr/>
        <p:txBody>
          <a:bodyPr/>
          <a:lstStyle/>
          <a:p>
            <a:fld id="{64A6C34B-29C5-4E9D-9EBE-3C41B79B7083}" type="slidenum">
              <a:rPr lang="en-US" smtClean="0"/>
              <a:t>‹#›</a:t>
            </a:fld>
            <a:endParaRPr lang="en-US"/>
          </a:p>
        </p:txBody>
      </p:sp>
      <p:sp>
        <p:nvSpPr>
          <p:cNvPr id="7" name="Title 1">
            <a:extLst>
              <a:ext uri="{FF2B5EF4-FFF2-40B4-BE49-F238E27FC236}">
                <a16:creationId xmlns:a16="http://schemas.microsoft.com/office/drawing/2014/main" id="{DE04CB31-6183-4801-BE40-13329AD1D10E}"/>
              </a:ext>
            </a:extLst>
          </p:cNvPr>
          <p:cNvSpPr>
            <a:spLocks noGrp="1"/>
          </p:cNvSpPr>
          <p:nvPr>
            <p:ph type="title" idx="4294967295" hasCustomPrompt="1"/>
          </p:nvPr>
        </p:nvSpPr>
        <p:spPr>
          <a:xfrm>
            <a:off x="579783" y="1"/>
            <a:ext cx="10515600" cy="927652"/>
          </a:xfrm>
        </p:spPr>
        <p:txBody>
          <a:bodyPr>
            <a:normAutofit/>
          </a:bodyPr>
          <a:lstStyle>
            <a:lvl1pPr>
              <a:defRPr/>
            </a:lvl1pPr>
          </a:lstStyle>
          <a:p>
            <a:r>
              <a:rPr lang="en-US" sz="3200"/>
              <a:t>Add text	</a:t>
            </a:r>
          </a:p>
        </p:txBody>
      </p:sp>
      <p:cxnSp>
        <p:nvCxnSpPr>
          <p:cNvPr id="9" name="Straight Connector 8">
            <a:extLst>
              <a:ext uri="{FF2B5EF4-FFF2-40B4-BE49-F238E27FC236}">
                <a16:creationId xmlns:a16="http://schemas.microsoft.com/office/drawing/2014/main" id="{6F42B464-BD1F-4ECE-9E61-FC82096BD4E8}"/>
              </a:ext>
            </a:extLst>
          </p:cNvPr>
          <p:cNvCxnSpPr>
            <a:cxnSpLocks/>
          </p:cNvCxnSpPr>
          <p:nvPr userDrawn="1"/>
        </p:nvCxnSpPr>
        <p:spPr>
          <a:xfrm>
            <a:off x="705679" y="741432"/>
            <a:ext cx="1022073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942131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4FD17-1333-4D3F-8B46-4EAAEAC91BCD}"/>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476107B9-4D34-4C1E-9383-A57B4161F919}"/>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097A49-44E0-4993-AC56-C7539D35B0E2}"/>
              </a:ext>
            </a:extLst>
          </p:cNvPr>
          <p:cNvSpPr>
            <a:spLocks noGrp="1"/>
          </p:cNvSpPr>
          <p:nvPr>
            <p:ph type="dt" sz="half" idx="10"/>
          </p:nvPr>
        </p:nvSpPr>
        <p:spPr/>
        <p:txBody>
          <a:bodyPr/>
          <a:lstStyle/>
          <a:p>
            <a:fld id="{CF902353-3620-4606-8765-E0DB47DDA6D6}" type="datetimeFigureOut">
              <a:rPr lang="en-US" smtClean="0"/>
              <a:t>6/5/2018</a:t>
            </a:fld>
            <a:endParaRPr lang="en-US"/>
          </a:p>
        </p:txBody>
      </p:sp>
      <p:sp>
        <p:nvSpPr>
          <p:cNvPr id="5" name="Footer Placeholder 4">
            <a:extLst>
              <a:ext uri="{FF2B5EF4-FFF2-40B4-BE49-F238E27FC236}">
                <a16:creationId xmlns:a16="http://schemas.microsoft.com/office/drawing/2014/main" id="{088D4766-30D3-47E8-BCDB-30496928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141FD-B723-4D2B-B3B6-331F47BE01A5}"/>
              </a:ext>
            </a:extLst>
          </p:cNvPr>
          <p:cNvSpPr>
            <a:spLocks noGrp="1"/>
          </p:cNvSpPr>
          <p:nvPr>
            <p:ph type="sldNum" sz="quarter" idx="12"/>
          </p:nvPr>
        </p:nvSpPr>
        <p:spPr/>
        <p:txBody>
          <a:bodyPr/>
          <a:lstStyle/>
          <a:p>
            <a:fld id="{92737921-6C5E-433E-937C-BD04695D1035}" type="slidenum">
              <a:rPr lang="en-US" smtClean="0"/>
              <a:t>‹#›</a:t>
            </a:fld>
            <a:endParaRPr lang="en-US"/>
          </a:p>
        </p:txBody>
      </p:sp>
    </p:spTree>
    <p:extLst>
      <p:ext uri="{BB962C8B-B14F-4D97-AF65-F5344CB8AC3E}">
        <p14:creationId xmlns:p14="http://schemas.microsoft.com/office/powerpoint/2010/main" val="1304369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29025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469067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2293853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029131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3321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8276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4964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121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9049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13299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92760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12076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73991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3568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7765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4009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7646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5736485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3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612696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77849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96743"/>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91130"/>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03765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8697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322448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12523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07409370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2156103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374015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534853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29680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6431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9432957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7961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52272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0538236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328365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37830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1656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560989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4035091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20832023"/>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127896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908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448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vmlDrawing" Target="../drawings/vmlDrawing1.v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image" Target="../media/image4.emf"/><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oleObject" Target="../embeddings/oleObject1.bin"/><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3.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image" Target="../media/image8.emf"/><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theme" Target="../theme/theme4.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image" Target="../media/image8.emf"/><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theme" Target="../theme/theme5.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6.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8.emf"/><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image" Target="../media/image1.png"/><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theme" Target="../theme/theme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2" Type="http://schemas.openxmlformats.org/officeDocument/2006/relationships/slideLayout" Target="../slideLayouts/slideLayout138.xml"/><Relationship Id="rId16" Type="http://schemas.openxmlformats.org/officeDocument/2006/relationships/theme" Target="../theme/theme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06101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735" r:id="rId3"/>
    <p:sldLayoutId id="2147483908" r:id="rId4"/>
    <p:sldLayoutId id="2147483695" r:id="rId5"/>
    <p:sldLayoutId id="2147483686" r:id="rId6"/>
    <p:sldLayoutId id="2147483687" r:id="rId7"/>
    <p:sldLayoutId id="2147483688" r:id="rId8"/>
    <p:sldLayoutId id="2147483689" r:id="rId9"/>
    <p:sldLayoutId id="2147483691" r:id="rId10"/>
    <p:sldLayoutId id="2147483692" r:id="rId11"/>
    <p:sldLayoutId id="2147483693" r:id="rId12"/>
    <p:sldLayoutId id="2147483694" r:id="rId13"/>
    <p:sldLayoutId id="2147483699" r:id="rId14"/>
    <p:sldLayoutId id="2147483700" r:id="rId15"/>
    <p:sldLayoutId id="2147483701" r:id="rId16"/>
    <p:sldLayoutId id="2147483702" r:id="rId17"/>
    <p:sldLayoutId id="2147483705" r:id="rId18"/>
    <p:sldLayoutId id="2147483706" r:id="rId19"/>
    <p:sldLayoutId id="2147483710" r:id="rId20"/>
    <p:sldLayoutId id="2147483711" r:id="rId21"/>
    <p:sldLayoutId id="2147483712" r:id="rId22"/>
    <p:sldLayoutId id="2147483909" r:id="rId23"/>
    <p:sldLayoutId id="2147483951" r:id="rId24"/>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2"/>
            </p:custDataLst>
            <p:extLst/>
          </p:nvPr>
        </p:nvGraphicFramePr>
        <p:xfrm>
          <a:off x="1606" y="1623"/>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23" imgW="270" imgH="270" progId="TCLayout.ActiveDocument.1">
                  <p:embed/>
                </p:oleObj>
              </mc:Choice>
              <mc:Fallback>
                <p:oleObj name="think-cell Slide" r:id="rId23" imgW="270" imgH="270" progId="TCLayout.ActiveDocument.1">
                  <p:embed/>
                  <p:pic>
                    <p:nvPicPr>
                      <p:cNvPr id="2" name="Object 1" hidden="1"/>
                      <p:cNvPicPr/>
                      <p:nvPr/>
                    </p:nvPicPr>
                    <p:blipFill>
                      <a:blip r:embed="rId24"/>
                      <a:stretch>
                        <a:fillRect/>
                      </a:stretch>
                    </p:blipFill>
                    <p:spPr>
                      <a:xfrm>
                        <a:off x="1606" y="1623"/>
                        <a:ext cx="1587" cy="1587"/>
                      </a:xfrm>
                      <a:prstGeom prst="rect">
                        <a:avLst/>
                      </a:prstGeom>
                    </p:spPr>
                  </p:pic>
                </p:oleObj>
              </mc:Fallback>
            </mc:AlternateContent>
          </a:graphicData>
        </a:graphic>
      </p:graphicFrame>
      <p:sp>
        <p:nvSpPr>
          <p:cNvPr id="16" name="Title Placeholder 15"/>
          <p:cNvSpPr>
            <a:spLocks noGrp="1"/>
          </p:cNvSpPr>
          <p:nvPr>
            <p:ph type="title"/>
          </p:nvPr>
        </p:nvSpPr>
        <p:spPr bwMode="auto">
          <a:xfrm>
            <a:off x="298468" y="230190"/>
            <a:ext cx="11588749" cy="379411"/>
          </a:xfrm>
          <a:prstGeom prst="rect">
            <a:avLst/>
          </a:prstGeom>
        </p:spPr>
        <p:txBody>
          <a:bodyPr vert="horz" lIns="91440" tIns="45720" rIns="91440" bIns="45720" rtlCol="0" anchor="b" anchorCtr="0">
            <a:noAutofit/>
          </a:bodyPr>
          <a:lstStyle/>
          <a:p>
            <a:r>
              <a:rPr lang="en-US"/>
              <a:t>Click to edit Master title style</a:t>
            </a:r>
          </a:p>
        </p:txBody>
      </p:sp>
      <p:sp>
        <p:nvSpPr>
          <p:cNvPr id="15" name="Text Placeholder 14"/>
          <p:cNvSpPr>
            <a:spLocks noGrp="1"/>
          </p:cNvSpPr>
          <p:nvPr>
            <p:ph type="body" idx="1"/>
          </p:nvPr>
        </p:nvSpPr>
        <p:spPr bwMode="auto">
          <a:xfrm>
            <a:off x="615968" y="914400"/>
            <a:ext cx="10972801" cy="509501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25" name="Rectangle 10"/>
          <p:cNvSpPr>
            <a:spLocks noChangeArrowheads="1"/>
          </p:cNvSpPr>
          <p:nvPr/>
        </p:nvSpPr>
        <p:spPr bwMode="auto">
          <a:xfrm>
            <a:off x="10972818" y="6499483"/>
            <a:ext cx="609600" cy="228600"/>
          </a:xfrm>
          <a:prstGeom prst="rect">
            <a:avLst/>
          </a:prstGeom>
          <a:noFill/>
          <a:ln w="9525">
            <a:noFill/>
            <a:miter lim="800000"/>
            <a:headEnd/>
            <a:tailEnd/>
          </a:ln>
          <a:effectLst/>
        </p:spPr>
        <p:txBody>
          <a:bodyPr lIns="96661" tIns="48331" rIns="96661" bIns="48331"/>
          <a:lstStyle/>
          <a:p>
            <a:pPr algn="r" defTabSz="966788">
              <a:defRPr/>
            </a:pPr>
            <a:fld id="{3C31FF03-A26C-4C6E-96FB-4D0314C94ACA}" type="slidenum">
              <a:rPr lang="en-US" sz="800" smtClean="0">
                <a:solidFill>
                  <a:srgbClr val="000000"/>
                </a:solidFill>
                <a:latin typeface="Segoe UI Light" panose="020B0502040204020203" pitchFamily="34" charset="0"/>
                <a:cs typeface="Segoe UI Light" panose="020B0502040204020203" pitchFamily="34" charset="0"/>
              </a:rPr>
              <a:pPr algn="r" defTabSz="966788">
                <a:defRPr/>
              </a:pPr>
              <a:t>‹#›</a:t>
            </a:fld>
            <a:endParaRPr lang="en-US" sz="800">
              <a:solidFill>
                <a:srgbClr val="000000"/>
              </a:solidFill>
              <a:latin typeface="Segoe UI Light" panose="020B0502040204020203" pitchFamily="34" charset="0"/>
              <a:cs typeface="Segoe UI Light" panose="020B0502040204020203" pitchFamily="34" charset="0"/>
            </a:endParaRPr>
          </a:p>
          <a:p>
            <a:pPr defTabSz="966788">
              <a:defRPr/>
            </a:pPr>
            <a:endParaRPr lang="en-US" sz="800">
              <a:solidFill>
                <a:srgbClr val="000000"/>
              </a:solidFill>
              <a:latin typeface="Segoe UI Light" panose="020B0502040204020203" pitchFamily="34" charset="0"/>
              <a:cs typeface="Segoe UI Light" panose="020B0502040204020203" pitchFamily="34" charset="0"/>
            </a:endParaRPr>
          </a:p>
          <a:p>
            <a:pPr defTabSz="966788">
              <a:defRPr/>
            </a:pPr>
            <a:r>
              <a:rPr lang="en-US" sz="800">
                <a:solidFill>
                  <a:srgbClr val="000000"/>
                </a:solidFill>
                <a:latin typeface="Segoe UI Light" panose="020B0502040204020203" pitchFamily="34" charset="0"/>
                <a:cs typeface="Segoe UI Light" panose="020B0502040204020203" pitchFamily="34" charset="0"/>
              </a:rPr>
              <a:t>                                                                                                                                                                                                                     </a:t>
            </a:r>
          </a:p>
        </p:txBody>
      </p:sp>
      <p:sp>
        <p:nvSpPr>
          <p:cNvPr id="26" name="Rectangle 10"/>
          <p:cNvSpPr>
            <a:spLocks noChangeArrowheads="1"/>
          </p:cNvSpPr>
          <p:nvPr/>
        </p:nvSpPr>
        <p:spPr bwMode="auto">
          <a:xfrm>
            <a:off x="9245600" y="6499483"/>
            <a:ext cx="1828800" cy="228600"/>
          </a:xfrm>
          <a:prstGeom prst="rect">
            <a:avLst/>
          </a:prstGeom>
          <a:noFill/>
          <a:ln w="9525">
            <a:noFill/>
            <a:miter lim="800000"/>
            <a:headEnd/>
            <a:tailEnd/>
          </a:ln>
          <a:effectLst/>
        </p:spPr>
        <p:txBody>
          <a:bodyPr lIns="96661" tIns="48331" rIns="96661" bIns="48331"/>
          <a:lstStyle/>
          <a:p>
            <a:pPr algn="r" defTabSz="966788">
              <a:defRPr/>
            </a:pPr>
            <a:r>
              <a:rPr lang="en-US" sz="800">
                <a:solidFill>
                  <a:srgbClr val="000000"/>
                </a:solidFill>
                <a:latin typeface="Segoe UI Light" panose="020B0502040204020203" pitchFamily="34" charset="0"/>
                <a:cs typeface="Segoe UI Light" panose="020B0502040204020203" pitchFamily="34" charset="0"/>
              </a:rPr>
              <a:t>Microsoft Confidential</a:t>
            </a:r>
          </a:p>
          <a:p>
            <a:pPr defTabSz="966788">
              <a:defRPr/>
            </a:pPr>
            <a:endParaRPr lang="en-US" sz="800">
              <a:solidFill>
                <a:srgbClr val="000000"/>
              </a:solidFill>
              <a:latin typeface="Segoe UI Light" panose="020B0502040204020203" pitchFamily="34" charset="0"/>
              <a:cs typeface="Segoe UI Light" panose="020B0502040204020203" pitchFamily="34" charset="0"/>
            </a:endParaRPr>
          </a:p>
          <a:p>
            <a:pPr defTabSz="966788">
              <a:defRPr/>
            </a:pPr>
            <a:r>
              <a:rPr lang="en-US" sz="800">
                <a:solidFill>
                  <a:srgbClr val="000000"/>
                </a:solidFill>
                <a:latin typeface="Segoe UI Light" panose="020B0502040204020203" pitchFamily="34" charset="0"/>
                <a:cs typeface="Segoe UI Light" panose="020B0502040204020203" pitchFamily="34" charset="0"/>
              </a:rPr>
              <a:t>                                                                                                                                                                                                                     </a:t>
            </a:r>
          </a:p>
        </p:txBody>
      </p:sp>
      <p:cxnSp>
        <p:nvCxnSpPr>
          <p:cNvPr id="29" name="Straight Connector 28"/>
          <p:cNvCxnSpPr>
            <a:cxnSpLocks/>
          </p:cNvCxnSpPr>
          <p:nvPr/>
        </p:nvCxnSpPr>
        <p:spPr bwMode="auto">
          <a:xfrm>
            <a:off x="1" y="6359689"/>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rot="10800000">
            <a:off x="18" y="685801"/>
            <a:ext cx="1219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14603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Lst>
  <p:hf sldNum="0" hdr="0" dt="0"/>
  <p:txStyles>
    <p:titleStyle>
      <a:lvl1pPr algn="l" defTabSz="966788" rtl="0" eaLnBrk="1" fontAlgn="base" hangingPunct="1">
        <a:spcBef>
          <a:spcPct val="0"/>
        </a:spcBef>
        <a:spcAft>
          <a:spcPct val="0"/>
        </a:spcAft>
        <a:defRPr sz="1800" b="1" baseline="0">
          <a:solidFill>
            <a:schemeClr val="tx1"/>
          </a:solidFill>
          <a:latin typeface="Segoe UI Light" panose="020B0502040204020203" pitchFamily="34" charset="0"/>
          <a:ea typeface="+mj-ea"/>
          <a:cs typeface="Segoe UI Light" panose="020B0502040204020203" pitchFamily="34" charset="0"/>
        </a:defRPr>
      </a:lvl1pPr>
      <a:lvl2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2pPr>
      <a:lvl3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3pPr>
      <a:lvl4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4pPr>
      <a:lvl5pPr algn="r" defTabSz="966788" rtl="0" eaLnBrk="1" fontAlgn="base" hangingPunct="1">
        <a:spcBef>
          <a:spcPct val="0"/>
        </a:spcBef>
        <a:spcAft>
          <a:spcPct val="0"/>
        </a:spcAft>
        <a:defRPr>
          <a:solidFill>
            <a:schemeClr val="tx2"/>
          </a:solidFill>
          <a:latin typeface="Verdana" pitchFamily="34" charset="0"/>
          <a:cs typeface="Times New Roman" pitchFamily="18" charset="0"/>
        </a:defRPr>
      </a:lvl5pPr>
      <a:lvl6pPr marL="4572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6pPr>
      <a:lvl7pPr marL="9144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7pPr>
      <a:lvl8pPr marL="13716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8pPr>
      <a:lvl9pPr marL="1828800" algn="r" defTabSz="966788" rtl="0" eaLnBrk="1" fontAlgn="base" hangingPunct="1">
        <a:spcBef>
          <a:spcPct val="0"/>
        </a:spcBef>
        <a:spcAft>
          <a:spcPct val="0"/>
        </a:spcAft>
        <a:defRPr>
          <a:solidFill>
            <a:schemeClr val="tx2"/>
          </a:solidFill>
          <a:latin typeface="Verdana" pitchFamily="34" charset="0"/>
          <a:cs typeface="Times New Roman" pitchFamily="18" charset="0"/>
        </a:defRPr>
      </a:lvl9pPr>
    </p:titleStyle>
    <p:bodyStyle>
      <a:lvl1pPr marL="0" indent="0" algn="l" defTabSz="966788" rtl="0" eaLnBrk="1" fontAlgn="base" hangingPunct="1">
        <a:lnSpc>
          <a:spcPct val="100000"/>
        </a:lnSpc>
        <a:spcBef>
          <a:spcPts val="1600"/>
        </a:spcBef>
        <a:spcAft>
          <a:spcPct val="0"/>
        </a:spcAft>
        <a:buClrTx/>
        <a:buFont typeface="Wingdings" pitchFamily="2" charset="2"/>
        <a:buNone/>
        <a:defRPr sz="1400" b="1">
          <a:solidFill>
            <a:schemeClr val="tx1"/>
          </a:solidFill>
          <a:latin typeface="Segoe UI Light" panose="020B0502040204020203" pitchFamily="34" charset="0"/>
          <a:ea typeface="+mn-ea"/>
          <a:cs typeface="Segoe UI Light" panose="020B0502040204020203" pitchFamily="34" charset="0"/>
        </a:defRPr>
      </a:lvl1pPr>
      <a:lvl2pPr marL="339725" indent="-227013" algn="l" defTabSz="966788" rtl="0" eaLnBrk="1" fontAlgn="base" hangingPunct="1">
        <a:lnSpc>
          <a:spcPct val="100000"/>
        </a:lnSpc>
        <a:spcBef>
          <a:spcPts val="700"/>
        </a:spcBef>
        <a:spcAft>
          <a:spcPct val="0"/>
        </a:spcAft>
        <a:buClrTx/>
        <a:buFont typeface="Wingdings" pitchFamily="2" charset="2"/>
        <a:buChar char="§"/>
        <a:defRPr sz="1400">
          <a:solidFill>
            <a:schemeClr val="tx1"/>
          </a:solidFill>
          <a:latin typeface="Segoe UI Light" panose="020B0502040204020203" pitchFamily="34" charset="0"/>
          <a:cs typeface="Segoe UI Light" panose="020B0502040204020203" pitchFamily="34" charset="0"/>
        </a:defRPr>
      </a:lvl2pPr>
      <a:lvl3pPr marL="574675" indent="-234950" algn="l" defTabSz="966788" rtl="0" eaLnBrk="1" fontAlgn="base" hangingPunct="1">
        <a:lnSpc>
          <a:spcPct val="100000"/>
        </a:lnSpc>
        <a:spcBef>
          <a:spcPts val="700"/>
        </a:spcBef>
        <a:spcAft>
          <a:spcPct val="0"/>
        </a:spcAft>
        <a:buClrTx/>
        <a:buFont typeface="Tahoma" pitchFamily="34" charset="0"/>
        <a:buChar char="−"/>
        <a:defRPr sz="1200">
          <a:solidFill>
            <a:schemeClr val="tx1"/>
          </a:solidFill>
          <a:latin typeface="Segoe UI Light" panose="020B0502040204020203" pitchFamily="34" charset="0"/>
          <a:cs typeface="Segoe UI Light" panose="020B0502040204020203" pitchFamily="34" charset="0"/>
        </a:defRPr>
      </a:lvl3pPr>
      <a:lvl4pPr marL="801688" indent="-227013" algn="l" defTabSz="914400" rtl="0" eaLnBrk="1" fontAlgn="base" hangingPunct="1">
        <a:lnSpc>
          <a:spcPct val="100000"/>
        </a:lnSpc>
        <a:spcBef>
          <a:spcPts val="700"/>
        </a:spcBef>
        <a:spcAft>
          <a:spcPct val="0"/>
        </a:spcAft>
        <a:buClrTx/>
        <a:buFont typeface="Arial" pitchFamily="34" charset="0"/>
        <a:buChar char="•"/>
        <a:defRPr sz="1200">
          <a:solidFill>
            <a:schemeClr val="tx1"/>
          </a:solidFill>
          <a:latin typeface="Segoe UI Light" panose="020B0502040204020203" pitchFamily="34" charset="0"/>
          <a:cs typeface="Segoe UI Light" panose="020B0502040204020203" pitchFamily="34" charset="0"/>
        </a:defRPr>
      </a:lvl4pPr>
      <a:lvl5pPr marL="1141413" indent="-227013" algn="l" defTabSz="966788" rtl="0" eaLnBrk="1" fontAlgn="base" hangingPunct="1">
        <a:lnSpc>
          <a:spcPct val="100000"/>
        </a:lnSpc>
        <a:spcBef>
          <a:spcPts val="700"/>
        </a:spcBef>
        <a:spcAft>
          <a:spcPct val="0"/>
        </a:spcAft>
        <a:buClrTx/>
        <a:buFont typeface="Courier New" pitchFamily="49" charset="0"/>
        <a:buChar char="o"/>
        <a:defRPr sz="1100">
          <a:solidFill>
            <a:schemeClr val="tx1"/>
          </a:solidFill>
          <a:latin typeface="Tahoma" pitchFamily="34" charset="0"/>
          <a:cs typeface="Tahoma" pitchFamily="34" charset="0"/>
        </a:defRPr>
      </a:lvl5pPr>
      <a:lvl6pPr marL="1737360" indent="-347472" algn="l" defTabSz="966788" rtl="0" eaLnBrk="1" fontAlgn="base" hangingPunct="1">
        <a:lnSpc>
          <a:spcPct val="100000"/>
        </a:lnSpc>
        <a:spcBef>
          <a:spcPts val="700"/>
        </a:spcBef>
        <a:spcAft>
          <a:spcPct val="0"/>
        </a:spcAft>
        <a:buFont typeface="Tahoma" pitchFamily="34" charset="0"/>
        <a:buChar char="»"/>
        <a:defRPr sz="1000">
          <a:solidFill>
            <a:schemeClr val="tx1"/>
          </a:solidFill>
          <a:latin typeface="+mn-lt"/>
          <a:cs typeface="+mn-cs"/>
        </a:defRPr>
      </a:lvl6pPr>
      <a:lvl7pPr marL="3089275" indent="-241300" algn="l" defTabSz="966788" rtl="0" eaLnBrk="1" fontAlgn="base" hangingPunct="1">
        <a:lnSpc>
          <a:spcPct val="75000"/>
        </a:lnSpc>
        <a:spcBef>
          <a:spcPct val="45000"/>
        </a:spcBef>
        <a:spcAft>
          <a:spcPct val="0"/>
        </a:spcAft>
        <a:buChar char="»"/>
        <a:defRPr sz="1400">
          <a:solidFill>
            <a:schemeClr val="tx1"/>
          </a:solidFill>
          <a:latin typeface="+mn-lt"/>
          <a:cs typeface="+mn-cs"/>
        </a:defRPr>
      </a:lvl7pPr>
      <a:lvl8pPr marL="3546475" indent="-241300" algn="l" defTabSz="966788" rtl="0" eaLnBrk="1" fontAlgn="base" hangingPunct="1">
        <a:lnSpc>
          <a:spcPct val="75000"/>
        </a:lnSpc>
        <a:spcBef>
          <a:spcPct val="45000"/>
        </a:spcBef>
        <a:spcAft>
          <a:spcPct val="0"/>
        </a:spcAft>
        <a:buChar char="»"/>
        <a:defRPr sz="1400">
          <a:solidFill>
            <a:schemeClr val="tx1"/>
          </a:solidFill>
          <a:latin typeface="+mn-lt"/>
          <a:cs typeface="+mn-cs"/>
        </a:defRPr>
      </a:lvl8pPr>
      <a:lvl9pPr marL="4003675" indent="-241300" algn="l" defTabSz="966788" rtl="0" eaLnBrk="1" fontAlgn="base" hangingPunct="1">
        <a:lnSpc>
          <a:spcPct val="75000"/>
        </a:lnSpc>
        <a:spcBef>
          <a:spcPct val="45000"/>
        </a:spcBef>
        <a:spcAft>
          <a:spcPct val="0"/>
        </a:spcAft>
        <a:buChar char="»"/>
        <a:defRPr sz="14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auto">
          <a:xfrm>
            <a:off x="0" y="6589034"/>
            <a:ext cx="12192000" cy="268966"/>
          </a:xfrm>
          <a:prstGeom prst="rect">
            <a:avLst/>
          </a:prstGeom>
          <a:solidFill>
            <a:srgbClr val="D2D2D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 name="Title Placeholder 1"/>
          <p:cNvSpPr>
            <a:spLocks noGrp="1"/>
          </p:cNvSpPr>
          <p:nvPr>
            <p:ph type="title"/>
          </p:nvPr>
        </p:nvSpPr>
        <p:spPr>
          <a:xfrm>
            <a:off x="268929" y="291107"/>
            <a:ext cx="11655840" cy="599221"/>
          </a:xfrm>
          <a:prstGeom prst="rect">
            <a:avLst/>
          </a:prstGeom>
        </p:spPr>
        <p:txBody>
          <a:bodyPr vert="horz" wrap="square" lIns="146304" tIns="91440" rIns="146304" bIns="91440" rtlCol="0" anchor="b">
            <a:noAutofit/>
          </a:bodyPr>
          <a:lstStyle/>
          <a:p>
            <a:r>
              <a:rPr lang="en-US"/>
              <a:t>Click to edit Master title style</a:t>
            </a:r>
          </a:p>
        </p:txBody>
      </p:sp>
      <p:sp>
        <p:nvSpPr>
          <p:cNvPr id="4" name="Text Placeholder 3"/>
          <p:cNvSpPr>
            <a:spLocks noGrp="1"/>
          </p:cNvSpPr>
          <p:nvPr>
            <p:ph type="body" idx="1"/>
          </p:nvPr>
        </p:nvSpPr>
        <p:spPr>
          <a:xfrm>
            <a:off x="269243" y="1105611"/>
            <a:ext cx="11653521" cy="177742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p:cNvSpPr>
            <a:spLocks noGrp="1"/>
          </p:cNvSpPr>
          <p:nvPr>
            <p:ph type="sldNum" sz="quarter" idx="4"/>
          </p:nvPr>
        </p:nvSpPr>
        <p:spPr>
          <a:xfrm>
            <a:off x="10399150" y="6589034"/>
            <a:ext cx="1792850" cy="268966"/>
          </a:xfrm>
          <a:prstGeom prst="rect">
            <a:avLst/>
          </a:prstGeom>
        </p:spPr>
        <p:txBody>
          <a:bodyPr vert="horz" lIns="91440" tIns="45720" rIns="91440" bIns="45720" rtlCol="0" anchor="ctr"/>
          <a:lstStyle>
            <a:lvl1pPr algn="r">
              <a:defRPr sz="980">
                <a:solidFill>
                  <a:schemeClr val="tx1">
                    <a:tint val="75000"/>
                  </a:schemeClr>
                </a:solidFill>
                <a:latin typeface="+mn-lt"/>
              </a:defRPr>
            </a:lvl1pPr>
          </a:lstStyle>
          <a:p>
            <a:fld id="{C69A5621-A4E1-4322-9D22-14AC39B4BE7D}" type="slidenum">
              <a:rPr lang="en-US" smtClean="0"/>
              <a:pPr/>
              <a:t>‹#›</a:t>
            </a:fld>
            <a:endParaRPr lang="en-US"/>
          </a:p>
        </p:txBody>
      </p:sp>
      <p:sp>
        <p:nvSpPr>
          <p:cNvPr id="8" name="Footer Placeholder 2"/>
          <p:cNvSpPr txBox="1">
            <a:spLocks/>
          </p:cNvSpPr>
          <p:nvPr/>
        </p:nvSpPr>
        <p:spPr>
          <a:xfrm>
            <a:off x="5352267" y="6589034"/>
            <a:ext cx="1487465" cy="268966"/>
          </a:xfrm>
          <a:prstGeom prst="rect">
            <a:avLst/>
          </a:prstGeom>
        </p:spPr>
        <p:txBody>
          <a:bodyPr lIns="89642" tIns="44821" rIns="89642" bIns="44821"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pPr algn="ctr"/>
            <a:r>
              <a:rPr lang="en-US" sz="980" kern="1200" baseline="0">
                <a:solidFill>
                  <a:schemeClr val="tx1">
                    <a:lumMod val="50000"/>
                    <a:lumOff val="50000"/>
                  </a:schemeClr>
                </a:solidFill>
                <a:latin typeface="+mn-lt"/>
                <a:ea typeface="Segoe UI" pitchFamily="34" charset="0"/>
                <a:cs typeface="Segoe UI" pitchFamily="34" charset="0"/>
              </a:rPr>
              <a:t>Microsoft</a:t>
            </a:r>
            <a:r>
              <a:rPr lang="en-US" sz="980">
                <a:latin typeface="+mn-lt"/>
                <a:ea typeface="Segoe UI" pitchFamily="34" charset="0"/>
                <a:cs typeface="Segoe UI" pitchFamily="34" charset="0"/>
              </a:rPr>
              <a:t> </a:t>
            </a:r>
            <a:r>
              <a:rPr lang="en-US" sz="980" kern="1200" baseline="0">
                <a:solidFill>
                  <a:schemeClr val="tx1">
                    <a:lumMod val="50000"/>
                    <a:lumOff val="50000"/>
                  </a:schemeClr>
                </a:solidFill>
                <a:latin typeface="+mn-lt"/>
                <a:ea typeface="Segoe UI" pitchFamily="34" charset="0"/>
                <a:cs typeface="Segoe UI" pitchFamily="34" charset="0"/>
              </a:rPr>
              <a:t>Confidential</a:t>
            </a:r>
          </a:p>
        </p:txBody>
      </p:sp>
      <p:cxnSp>
        <p:nvCxnSpPr>
          <p:cNvPr id="11" name="Straight Connector 10"/>
          <p:cNvCxnSpPr/>
          <p:nvPr/>
        </p:nvCxnSpPr>
        <p:spPr>
          <a:xfrm>
            <a:off x="268930" y="890327"/>
            <a:ext cx="116538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26972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ransition>
    <p:fade/>
  </p:transition>
  <p:hf hdr="0" ftr="0" dt="0"/>
  <p:txStyles>
    <p:titleStyle>
      <a:lvl1pPr algn="l" defTabSz="914367" rtl="0" eaLnBrk="1" latinLnBrk="0" hangingPunct="1">
        <a:lnSpc>
          <a:spcPct val="90000"/>
        </a:lnSpc>
        <a:spcBef>
          <a:spcPct val="0"/>
        </a:spcBef>
        <a:buNone/>
        <a:defRPr lang="en-US" sz="3529"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Arial" pitchFamily="34" charset="0"/>
        <a:buChar char="•"/>
        <a:tabLst/>
        <a:defRPr sz="3137" kern="1200" spc="0" baseline="0">
          <a:gradFill>
            <a:gsLst>
              <a:gs pos="1250">
                <a:schemeClr val="tx1"/>
              </a:gs>
              <a:gs pos="99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rgbClr val="404040"/>
              </a:gs>
              <a:gs pos="99000">
                <a:srgbClr val="404040"/>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rgbClr val="404040"/>
              </a:gs>
              <a:gs pos="99000">
                <a:srgbClr val="404040"/>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568" kern="1200" spc="0" baseline="0">
          <a:gradFill>
            <a:gsLst>
              <a:gs pos="1250">
                <a:srgbClr val="404040"/>
              </a:gs>
              <a:gs pos="99000">
                <a:srgbClr val="404040"/>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65895190"/>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9651642"/>
      </p:ext>
    </p:extLst>
  </p:cSld>
  <p:clrMap bg1="dk1" tx1="lt1" bg2="dk2" tx2="lt2" accent1="accent1" accent2="accent2" accent3="accent3" accent4="accent4" accent5="accent5" accent6="accent6" hlink="hlink" folHlink="folHlink"/>
  <p:sldLayoutIdLst>
    <p:sldLayoutId id="2147483868" r:id="rId1"/>
    <p:sldLayoutId id="2147483869" r:id="rId2"/>
    <p:sldLayoutId id="2147483870" r:id="rId3"/>
    <p:sldLayoutId id="2147483871" r:id="rId4"/>
    <p:sldLayoutId id="2147483872" r:id="rId5"/>
    <p:sldLayoutId id="2147483873" r:id="rId6"/>
    <p:sldLayoutId id="2147483874" r:id="rId7"/>
    <p:sldLayoutId id="2147483875" r:id="rId8"/>
    <p:sldLayoutId id="2147483876" r:id="rId9"/>
    <p:sldLayoutId id="2147483877" r:id="rId10"/>
    <p:sldLayoutId id="2147483878" r:id="rId11"/>
    <p:sldLayoutId id="2147483879" r:id="rId12"/>
    <p:sldLayoutId id="2147483880" r:id="rId13"/>
    <p:sldLayoutId id="2147483881" r:id="rId14"/>
    <p:sldLayoutId id="2147483882" r:id="rId15"/>
    <p:sldLayoutId id="2147483883" r:id="rId16"/>
    <p:sldLayoutId id="2147483884" r:id="rId17"/>
    <p:sldLayoutId id="214748388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12902667"/>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74286"/>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65770384"/>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 id="2147483930" r:id="rId19"/>
    <p:sldLayoutId id="2147483931" r:id="rId20"/>
    <p:sldLayoutId id="2147483932" r:id="rId21"/>
    <p:sldLayoutId id="2147483933" r:id="rId22"/>
    <p:sldLayoutId id="2147483934" r:id="rId23"/>
  </p:sldLayoutIdLst>
  <p:transition>
    <p:fade/>
  </p:transition>
  <p:txStyles>
    <p:title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25" y="-8232"/>
            <a:ext cx="941530" cy="5662634"/>
            <a:chOff x="12614198" y="-8396"/>
            <a:chExt cx="960410" cy="5775362"/>
          </a:xfrm>
        </p:grpSpPr>
        <p:grpSp>
          <p:nvGrpSpPr>
            <p:cNvPr id="37" name="Group 36"/>
            <p:cNvGrpSpPr/>
            <p:nvPr userDrawn="1"/>
          </p:nvGrpSpPr>
          <p:grpSpPr>
            <a:xfrm>
              <a:off x="12614198" y="-8396"/>
              <a:ext cx="960410" cy="5724185"/>
              <a:chOff x="12614198" y="-8396"/>
              <a:chExt cx="960410" cy="5724185"/>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1512508523"/>
      </p:ext>
    </p:extLst>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gb/azure/data-factory/tutorial-deploy-ssis-packages-azure"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datamigration.microsoft.com/" TargetMode="External"/><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hyperlink" Target="http://download.microsoft.com/download/A/1/D/A1D5C24B-284A-4F9C-B121-E6E5FDAB1B94/IDC-Azure-SQL-DB-Value-2015.pdf"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us/pricing/details/sql-database/managed/"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pricing/hybrid-benefit/#sql-ahb-calculator"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27.gif"/></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31.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hyperlink" Target="https://portal.azure.com/#create/Microsoft.SQLManagedInstance"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hyperlink" Target="https://aka.ms/sqldbclassessment"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azure.microsoft.com/en-us/services/database-migration/" TargetMode="External"/><Relationship Id="rId3" Type="http://schemas.openxmlformats.org/officeDocument/2006/relationships/hyperlink" Target="https://azure.microsoft.com/en-gb/blog/migrate-your-databases-to-a-fully-managed-service-with-azure-sql-database-managed-instance/" TargetMode="External"/><Relationship Id="rId7" Type="http://schemas.openxmlformats.org/officeDocument/2006/relationships/hyperlink" Target="https://azure.microsoft.com/en-us/pricing/hybrid-benefit/#sql-ahb-calculator"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docs.microsoft.com/en-us/azure/sql-database/sql-database-managed-instance" TargetMode="External"/><Relationship Id="rId11" Type="http://schemas.openxmlformats.org/officeDocument/2006/relationships/hyperlink" Target="http://aka.ms/adflab2" TargetMode="External"/><Relationship Id="rId5" Type="http://schemas.openxmlformats.org/officeDocument/2006/relationships/hyperlink" Target="https://azure.microsoft.com/en-us/services/sql-database/" TargetMode="External"/><Relationship Id="rId10" Type="http://schemas.openxmlformats.org/officeDocument/2006/relationships/hyperlink" Target="https://docs.microsoft.com/en-gb/azure/data-factory/tutorial-deploy-ssis-packages-azure" TargetMode="External"/><Relationship Id="rId4" Type="http://schemas.openxmlformats.org/officeDocument/2006/relationships/hyperlink" Target="https://microsoft.sharepoint.com/sites/infopedia/pages/layouts/kcdoc.aspx?k=G01KC-1-30540" TargetMode="External"/><Relationship Id="rId9" Type="http://schemas.openxmlformats.org/officeDocument/2006/relationships/hyperlink" Target="http://datamigration.microsoft.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portal.azure.com/#create/Microsoft.SQLManagedInstance"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5.png"/><Relationship Id="rId4" Type="http://schemas.microsoft.com/office/2007/relationships/hdphoto" Target="../media/hdphoto3.wdp"/></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8.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47D116-F4C0-4552-97BC-327DA7CE4D71}"/>
              </a:ext>
            </a:extLst>
          </p:cNvPr>
          <p:cNvSpPr>
            <a:spLocks noGrp="1"/>
          </p:cNvSpPr>
          <p:nvPr>
            <p:ph type="title"/>
          </p:nvPr>
        </p:nvSpPr>
        <p:spPr>
          <a:xfrm>
            <a:off x="269302" y="2084187"/>
            <a:ext cx="11074800" cy="1793090"/>
          </a:xfrm>
        </p:spPr>
        <p:txBody>
          <a:bodyPr/>
          <a:lstStyle/>
          <a:p>
            <a:r>
              <a:rPr lang="en-US" dirty="0"/>
              <a:t>Modernize in the Cloud with</a:t>
            </a:r>
            <a:br>
              <a:rPr lang="en-US" dirty="0"/>
            </a:br>
            <a:r>
              <a:rPr lang="en-US" dirty="0"/>
              <a:t>Azure SQL Database Managed Instance</a:t>
            </a:r>
          </a:p>
        </p:txBody>
      </p:sp>
    </p:spTree>
    <p:extLst>
      <p:ext uri="{BB962C8B-B14F-4D97-AF65-F5344CB8AC3E}">
        <p14:creationId xmlns:p14="http://schemas.microsoft.com/office/powerpoint/2010/main" val="21415719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p:txBody>
          <a:bodyPr/>
          <a:lstStyle/>
          <a:p>
            <a:r>
              <a:rPr lang="en-US"/>
              <a:t>Save time with familiar SQL Server tools and resources</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269240" y="1957511"/>
            <a:ext cx="4720857" cy="4405189"/>
          </a:xfrm>
        </p:spPr>
        <p:txBody>
          <a:bodyPr>
            <a:normAutofit/>
          </a:bodyPr>
          <a:lstStyle/>
          <a:p>
            <a:pPr marL="0" indent="0" defTabSz="914400">
              <a:spcBef>
                <a:spcPts val="1000"/>
              </a:spcBef>
              <a:buNone/>
            </a:pPr>
            <a:r>
              <a:rPr lang="en-US" dirty="0">
                <a:latin typeface="Segoe UI Semilight" panose="020B0402040204020203" pitchFamily="34" charset="0"/>
                <a:cs typeface="Segoe UI Semilight" panose="020B0402040204020203" pitchFamily="34" charset="0"/>
              </a:rPr>
              <a:t>Eliminate app changes with full SQL Server programming surface</a:t>
            </a:r>
          </a:p>
          <a:p>
            <a:pPr marL="0" indent="0" defTabSz="914400">
              <a:spcBef>
                <a:spcPts val="1000"/>
              </a:spcBef>
              <a:buNone/>
            </a:pPr>
            <a:r>
              <a:rPr lang="en-US" dirty="0"/>
              <a:t>Use familiar SQL Server features in SQL Database Managed Instance</a:t>
            </a:r>
          </a:p>
          <a:p>
            <a:pPr marL="236546" lvl="1" indent="0" defTabSz="914400">
              <a:spcBef>
                <a:spcPts val="1000"/>
              </a:spcBef>
              <a:buNone/>
            </a:pPr>
            <a:r>
              <a:rPr lang="en-US" sz="1200" dirty="0">
                <a:solidFill>
                  <a:schemeClr val="bg1"/>
                </a:solidFill>
                <a:latin typeface="Segoe UI Semilight" panose="020B0402040204020203" pitchFamily="34" charset="0"/>
                <a:cs typeface="Segoe UI Semilight" panose="020B0402040204020203" pitchFamily="34" charset="0"/>
              </a:rPr>
              <a:t>Native backup and restore</a:t>
            </a:r>
          </a:p>
          <a:p>
            <a:pPr marL="236546" lvl="1" indent="0" defTabSz="914400">
              <a:spcBef>
                <a:spcPts val="1000"/>
              </a:spcBef>
              <a:buNone/>
            </a:pPr>
            <a:r>
              <a:rPr lang="en-US" sz="1200" dirty="0">
                <a:solidFill>
                  <a:schemeClr val="bg1"/>
                </a:solidFill>
                <a:latin typeface="Segoe UI Semilight" panose="020B0402040204020203" pitchFamily="34" charset="0"/>
                <a:cs typeface="Segoe UI Semilight" panose="020B0402040204020203" pitchFamily="34" charset="0"/>
              </a:rPr>
              <a:t>Cross-database queries and transactions</a:t>
            </a:r>
          </a:p>
          <a:p>
            <a:pPr marL="236546" lvl="1" indent="0" defTabSz="914400">
              <a:spcBef>
                <a:spcPts val="1000"/>
              </a:spcBef>
              <a:buNone/>
            </a:pPr>
            <a:r>
              <a:rPr lang="en-US" sz="1200" dirty="0">
                <a:solidFill>
                  <a:schemeClr val="bg1"/>
                </a:solidFill>
                <a:latin typeface="Segoe UI Semilight" panose="020B0402040204020203" pitchFamily="34" charset="0"/>
                <a:cs typeface="Segoe UI Semilight" panose="020B0402040204020203" pitchFamily="34" charset="0"/>
              </a:rPr>
              <a:t>Broad security features including Transparent Data Encryption, SQL Audit, Always Encrypted and Dynamic Data Masking</a:t>
            </a:r>
          </a:p>
          <a:p>
            <a:pPr marL="236546" lvl="1" indent="0" defTabSz="914400">
              <a:spcBef>
                <a:spcPts val="1000"/>
              </a:spcBef>
              <a:buNone/>
            </a:pPr>
            <a:r>
              <a:rPr lang="en-US" sz="1200" dirty="0">
                <a:solidFill>
                  <a:schemeClr val="bg1"/>
                </a:solidFill>
                <a:latin typeface="Segoe UI Semilight" panose="020B0402040204020203" pitchFamily="34" charset="0"/>
                <a:cs typeface="Segoe UI Semilight" panose="020B0402040204020203" pitchFamily="34" charset="0"/>
              </a:rPr>
              <a:t>SQL Agent, </a:t>
            </a:r>
            <a:r>
              <a:rPr lang="en-US" sz="1200" dirty="0" err="1">
                <a:solidFill>
                  <a:schemeClr val="bg1"/>
                </a:solidFill>
                <a:latin typeface="Segoe UI Semilight" panose="020B0402040204020203" pitchFamily="34" charset="0"/>
                <a:cs typeface="Segoe UI Semilight" panose="020B0402040204020203" pitchFamily="34" charset="0"/>
              </a:rPr>
              <a:t>DBMail</a:t>
            </a:r>
            <a:r>
              <a:rPr lang="en-US" sz="1200" dirty="0">
                <a:solidFill>
                  <a:schemeClr val="bg1"/>
                </a:solidFill>
                <a:latin typeface="Segoe UI Semilight" panose="020B0402040204020203" pitchFamily="34" charset="0"/>
                <a:cs typeface="Segoe UI Semilight" panose="020B0402040204020203" pitchFamily="34" charset="0"/>
              </a:rPr>
              <a:t>, and Alerts for workload orchestration improved awareness</a:t>
            </a:r>
          </a:p>
          <a:p>
            <a:pPr marL="236546" lvl="1" indent="0" defTabSz="914400">
              <a:spcBef>
                <a:spcPts val="1000"/>
              </a:spcBef>
              <a:buNone/>
            </a:pPr>
            <a:r>
              <a:rPr lang="en-US" sz="1200" dirty="0">
                <a:solidFill>
                  <a:schemeClr val="bg1"/>
                </a:solidFill>
                <a:latin typeface="Segoe UI Semilight" panose="020B0402040204020203" pitchFamily="34" charset="0"/>
                <a:cs typeface="Segoe UI Semilight" panose="020B0402040204020203" pitchFamily="34" charset="0"/>
              </a:rPr>
              <a:t>Scenario enablers including Change Data Capture, Service Broker, Transactional Replication, and CLR</a:t>
            </a:r>
          </a:p>
          <a:p>
            <a:pPr marL="236546" lvl="1" indent="0" defTabSz="914400">
              <a:spcBef>
                <a:spcPts val="1000"/>
              </a:spcBef>
              <a:buNone/>
            </a:pPr>
            <a:r>
              <a:rPr lang="en-US" sz="1200" dirty="0">
                <a:solidFill>
                  <a:schemeClr val="bg1"/>
                </a:solidFill>
                <a:latin typeface="Segoe UI Semilight" panose="020B0402040204020203" pitchFamily="34" charset="0"/>
                <a:cs typeface="Segoe UI Semilight" panose="020B0402040204020203" pitchFamily="34" charset="0"/>
              </a:rPr>
              <a:t>DMVs, </a:t>
            </a:r>
            <a:r>
              <a:rPr lang="en-US" sz="1200" dirty="0" err="1">
                <a:solidFill>
                  <a:schemeClr val="bg1"/>
                </a:solidFill>
                <a:latin typeface="Segoe UI Semilight" panose="020B0402040204020203" pitchFamily="34" charset="0"/>
                <a:cs typeface="Segoe UI Semilight" panose="020B0402040204020203" pitchFamily="34" charset="0"/>
              </a:rPr>
              <a:t>XEvents</a:t>
            </a:r>
            <a:r>
              <a:rPr lang="en-US" sz="1200" dirty="0">
                <a:solidFill>
                  <a:schemeClr val="bg1"/>
                </a:solidFill>
                <a:latin typeface="Segoe UI Semilight" panose="020B0402040204020203" pitchFamily="34" charset="0"/>
                <a:cs typeface="Segoe UI Semilight" panose="020B0402040204020203" pitchFamily="34" charset="0"/>
              </a:rPr>
              <a:t>, and Query Store for troubleshooting</a:t>
            </a:r>
          </a:p>
        </p:txBody>
      </p:sp>
      <p:grpSp>
        <p:nvGrpSpPr>
          <p:cNvPr id="22" name="Group 21">
            <a:extLst>
              <a:ext uri="{FF2B5EF4-FFF2-40B4-BE49-F238E27FC236}">
                <a16:creationId xmlns:a16="http://schemas.microsoft.com/office/drawing/2014/main" id="{D0DC5274-0BF1-40DE-AF00-D21CC2C996A5}"/>
              </a:ext>
            </a:extLst>
          </p:cNvPr>
          <p:cNvGrpSpPr/>
          <p:nvPr/>
        </p:nvGrpSpPr>
        <p:grpSpPr>
          <a:xfrm>
            <a:off x="6184384" y="5035483"/>
            <a:ext cx="1301555" cy="1029059"/>
            <a:chOff x="967154" y="1481462"/>
            <a:chExt cx="5331069" cy="4214950"/>
          </a:xfrm>
        </p:grpSpPr>
        <p:cxnSp>
          <p:nvCxnSpPr>
            <p:cNvPr id="24" name="Straight Connector 23">
              <a:extLst>
                <a:ext uri="{FF2B5EF4-FFF2-40B4-BE49-F238E27FC236}">
                  <a16:creationId xmlns:a16="http://schemas.microsoft.com/office/drawing/2014/main" id="{BF254AFA-5CE0-4B07-A16B-A7FE0FDA4FE4}"/>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4D6F3D7-ADE9-4BB7-8FD2-9E1BE592E442}"/>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F9108128-30BE-4B60-B032-08CB53F189F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8B75E04A-0659-4402-8773-BB93B8718908}"/>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Freeform 5">
            <a:extLst>
              <a:ext uri="{FF2B5EF4-FFF2-40B4-BE49-F238E27FC236}">
                <a16:creationId xmlns:a16="http://schemas.microsoft.com/office/drawing/2014/main" id="{DF34F125-37CE-4063-A23F-AD83B3F14635}"/>
              </a:ext>
            </a:extLst>
          </p:cNvPr>
          <p:cNvSpPr>
            <a:spLocks noEditPoints="1"/>
          </p:cNvSpPr>
          <p:nvPr/>
        </p:nvSpPr>
        <p:spPr bwMode="auto">
          <a:xfrm>
            <a:off x="8226579" y="3440942"/>
            <a:ext cx="775232" cy="8661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 name="DeveloperTools_EC7A">
            <a:extLst>
              <a:ext uri="{FF2B5EF4-FFF2-40B4-BE49-F238E27FC236}">
                <a16:creationId xmlns:a16="http://schemas.microsoft.com/office/drawing/2014/main" id="{4B625436-4283-418E-8633-F1B1D0C0FDED}"/>
              </a:ext>
            </a:extLst>
          </p:cNvPr>
          <p:cNvSpPr>
            <a:spLocks noChangeAspect="1" noEditPoints="1"/>
          </p:cNvSpPr>
          <p:nvPr/>
        </p:nvSpPr>
        <p:spPr bwMode="auto">
          <a:xfrm>
            <a:off x="6440450" y="5441673"/>
            <a:ext cx="325756" cy="51327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6" name="Group 5">
            <a:extLst>
              <a:ext uri="{FF2B5EF4-FFF2-40B4-BE49-F238E27FC236}">
                <a16:creationId xmlns:a16="http://schemas.microsoft.com/office/drawing/2014/main" id="{CCBCB225-67E0-444C-BE50-2FA797619E8A}"/>
              </a:ext>
            </a:extLst>
          </p:cNvPr>
          <p:cNvGrpSpPr/>
          <p:nvPr/>
        </p:nvGrpSpPr>
        <p:grpSpPr>
          <a:xfrm>
            <a:off x="9742452" y="1957511"/>
            <a:ext cx="1192256" cy="755066"/>
            <a:chOff x="8977266" y="1467764"/>
            <a:chExt cx="609420" cy="385951"/>
          </a:xfrm>
        </p:grpSpPr>
        <p:sp>
          <p:nvSpPr>
            <p:cNvPr id="32" name="DeveloperTools_EC7A">
              <a:extLst>
                <a:ext uri="{FF2B5EF4-FFF2-40B4-BE49-F238E27FC236}">
                  <a16:creationId xmlns:a16="http://schemas.microsoft.com/office/drawing/2014/main" id="{88096002-FF39-4CBF-9BA2-B1C50C64257D}"/>
                </a:ext>
              </a:extLst>
            </p:cNvPr>
            <p:cNvSpPr>
              <a:spLocks noChangeAspect="1" noEditPoints="1"/>
            </p:cNvSpPr>
            <p:nvPr/>
          </p:nvSpPr>
          <p:spPr bwMode="auto">
            <a:xfrm>
              <a:off x="9235985" y="1544599"/>
              <a:ext cx="165643" cy="260998"/>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 name="Freeform 146">
              <a:extLst>
                <a:ext uri="{FF2B5EF4-FFF2-40B4-BE49-F238E27FC236}">
                  <a16:creationId xmlns:a16="http://schemas.microsoft.com/office/drawing/2014/main" id="{BC9FE570-065D-4CB9-98B9-0EB9C3B1F7F8}"/>
                </a:ext>
              </a:extLst>
            </p:cNvPr>
            <p:cNvSpPr>
              <a:spLocks noChangeAspect="1"/>
            </p:cNvSpPr>
            <p:nvPr/>
          </p:nvSpPr>
          <p:spPr bwMode="auto">
            <a:xfrm>
              <a:off x="8977266" y="1467764"/>
              <a:ext cx="609420" cy="3859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F6BC0EDD-D3A3-4668-A4B6-2BA1FA5AEB42}"/>
              </a:ext>
            </a:extLst>
          </p:cNvPr>
          <p:cNvSpPr txBox="1"/>
          <p:nvPr/>
        </p:nvSpPr>
        <p:spPr>
          <a:xfrm>
            <a:off x="5500914" y="351745"/>
            <a:ext cx="6691086" cy="400110"/>
          </a:xfrm>
          <a:prstGeom prst="rect">
            <a:avLst/>
          </a:prstGeom>
          <a:noFill/>
        </p:spPr>
        <p:txBody>
          <a:bodyPr wrap="square" rtlCol="0">
            <a:spAutoFit/>
          </a:bodyPr>
          <a:lstStyle/>
          <a:p>
            <a:r>
              <a:rPr lang="en-US" sz="2000" b="1" kern="0" spc="100" dirty="0">
                <a:latin typeface="Segoe UI Semibold" charset="0"/>
                <a:cs typeface="Segoe UI Semibold" charset="0"/>
              </a:rPr>
              <a:t>Full compatibility with SQL Server 2005+</a:t>
            </a:r>
          </a:p>
        </p:txBody>
      </p:sp>
      <p:cxnSp>
        <p:nvCxnSpPr>
          <p:cNvPr id="35" name="Connector: Elbow 34">
            <a:extLst>
              <a:ext uri="{FF2B5EF4-FFF2-40B4-BE49-F238E27FC236}">
                <a16:creationId xmlns:a16="http://schemas.microsoft.com/office/drawing/2014/main" id="{3BBAB0AC-05A4-432D-A67A-3D882DECF9D3}"/>
              </a:ext>
            </a:extLst>
          </p:cNvPr>
          <p:cNvCxnSpPr>
            <a:cxnSpLocks/>
          </p:cNvCxnSpPr>
          <p:nvPr/>
        </p:nvCxnSpPr>
        <p:spPr>
          <a:xfrm rot="5400000">
            <a:off x="7560644" y="4530819"/>
            <a:ext cx="1076624" cy="1030479"/>
          </a:xfrm>
          <a:prstGeom prst="bentConnector3">
            <a:avLst>
              <a:gd name="adj1" fmla="val 9988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0A813A97-2615-4C0D-AECF-104F68BADB96}"/>
              </a:ext>
            </a:extLst>
          </p:cNvPr>
          <p:cNvCxnSpPr>
            <a:cxnSpLocks/>
          </p:cNvCxnSpPr>
          <p:nvPr/>
        </p:nvCxnSpPr>
        <p:spPr>
          <a:xfrm flipV="1">
            <a:off x="8646886" y="2363135"/>
            <a:ext cx="939800" cy="877179"/>
          </a:xfrm>
          <a:prstGeom prst="bentConnector3">
            <a:avLst>
              <a:gd name="adj1" fmla="val -57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1E1E9DFE-00ED-436B-8911-E128A5FEE51C}"/>
              </a:ext>
            </a:extLst>
          </p:cNvPr>
          <p:cNvGrpSpPr/>
          <p:nvPr/>
        </p:nvGrpSpPr>
        <p:grpSpPr>
          <a:xfrm>
            <a:off x="224790" y="6088624"/>
            <a:ext cx="446268" cy="55347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Tree>
    <p:extLst>
      <p:ext uri="{BB962C8B-B14F-4D97-AF65-F5344CB8AC3E}">
        <p14:creationId xmlns:p14="http://schemas.microsoft.com/office/powerpoint/2010/main" val="9899634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269240" y="289511"/>
            <a:ext cx="5040179" cy="1046440"/>
          </a:xfrm>
        </p:spPr>
        <p:txBody>
          <a:bodyPr/>
          <a:lstStyle/>
          <a:p>
            <a:r>
              <a:rPr lang="en-US"/>
              <a:t>Dedicated resources through customer isolation</a:t>
            </a:r>
          </a:p>
        </p:txBody>
      </p:sp>
      <p:sp>
        <p:nvSpPr>
          <p:cNvPr id="3" name="Content Placeholder 2">
            <a:extLst>
              <a:ext uri="{FF2B5EF4-FFF2-40B4-BE49-F238E27FC236}">
                <a16:creationId xmlns:a16="http://schemas.microsoft.com/office/drawing/2014/main" id="{21D0BCE4-FF1B-42C6-A34C-B9B896E24AC9}"/>
              </a:ext>
            </a:extLst>
          </p:cNvPr>
          <p:cNvSpPr>
            <a:spLocks noGrp="1"/>
          </p:cNvSpPr>
          <p:nvPr>
            <p:ph idx="10"/>
          </p:nvPr>
        </p:nvSpPr>
        <p:spPr/>
        <p:txBody>
          <a:bodyPr/>
          <a:lstStyle/>
          <a:p>
            <a:pPr marL="0" indent="0">
              <a:buNone/>
            </a:pPr>
            <a:r>
              <a:rPr lang="en-US" dirty="0"/>
              <a:t>Enable full isolation from other tenants without resource sharing </a:t>
            </a:r>
          </a:p>
          <a:p>
            <a:pPr marL="0" indent="0">
              <a:buNone/>
            </a:pPr>
            <a:r>
              <a:rPr lang="en-US" dirty="0"/>
              <a:t>Promote secure communication over private IP addresses with native VNET integration</a:t>
            </a:r>
          </a:p>
          <a:p>
            <a:pPr marL="0" indent="0">
              <a:buNone/>
            </a:pPr>
            <a:r>
              <a:rPr lang="en-US" dirty="0"/>
              <a:t>Enable your on-premise identities on cloud instances, through integration with Azure Active Directory and AD Connect</a:t>
            </a:r>
          </a:p>
        </p:txBody>
      </p:sp>
      <p:sp>
        <p:nvSpPr>
          <p:cNvPr id="5" name="TextBox 4">
            <a:extLst>
              <a:ext uri="{FF2B5EF4-FFF2-40B4-BE49-F238E27FC236}">
                <a16:creationId xmlns:a16="http://schemas.microsoft.com/office/drawing/2014/main" id="{2888E3CE-963D-4D38-AA66-B5210BFB167B}"/>
              </a:ext>
            </a:extLst>
          </p:cNvPr>
          <p:cNvSpPr txBox="1"/>
          <p:nvPr/>
        </p:nvSpPr>
        <p:spPr>
          <a:xfrm>
            <a:off x="5500913" y="351745"/>
            <a:ext cx="656085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100" normalizeH="0" baseline="0" noProof="0">
                <a:ln>
                  <a:noFill/>
                </a:ln>
                <a:solidFill>
                  <a:srgbClr val="000000"/>
                </a:solidFill>
                <a:effectLst/>
                <a:uLnTx/>
                <a:uFillTx/>
                <a:latin typeface="Segoe UI Semibold" charset="0"/>
                <a:ea typeface="+mn-ea"/>
                <a:cs typeface="Segoe UI Semibold" charset="0"/>
              </a:rPr>
              <a:t>VNET support in SQL Database Managed Instance</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1075048" y="1764765"/>
            <a:ext cx="440032" cy="440032"/>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393227" y="2460762"/>
            <a:ext cx="500475" cy="541403"/>
            <a:chOff x="4064268" y="5053939"/>
            <a:chExt cx="1474485" cy="1595066"/>
          </a:xfrm>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6188887" y="2460762"/>
            <a:ext cx="500475" cy="541403"/>
            <a:chOff x="4064268" y="5053939"/>
            <a:chExt cx="1474485" cy="1595066"/>
          </a:xfrm>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6188887" y="3512775"/>
            <a:ext cx="500475" cy="541403"/>
            <a:chOff x="4064268" y="5053939"/>
            <a:chExt cx="1474485" cy="1595066"/>
          </a:xfrm>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441397" y="5303655"/>
            <a:ext cx="290584" cy="381759"/>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867190" y="5181944"/>
            <a:ext cx="482581" cy="50347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666265" y="5216566"/>
            <a:ext cx="574350" cy="574350"/>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869438" y="3075377"/>
            <a:ext cx="1139374" cy="2308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7033773" y="3075377"/>
            <a:ext cx="1219382" cy="2308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833154" y="4081602"/>
            <a:ext cx="1211942" cy="2308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768772" y="2338777"/>
            <a:ext cx="2544271" cy="203925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608853" y="2173737"/>
            <a:ext cx="2874748" cy="2373665"/>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785462" y="1627468"/>
            <a:ext cx="1019204" cy="1019204"/>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err="1">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953879" y="2674476"/>
            <a:ext cx="688310" cy="2308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VNet2</a:t>
            </a:r>
            <a:endParaRPr kumimoji="0" lang="en-US" sz="10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endParaRP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582746" y="1629250"/>
            <a:ext cx="3202715" cy="794001"/>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377092" y="1629267"/>
            <a:ext cx="4408369" cy="794003"/>
          </a:xfrm>
          <a:prstGeom prst="bentConnector2">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642535" y="2693495"/>
            <a:ext cx="714350" cy="1052013"/>
          </a:xfrm>
          <a:prstGeom prst="bentConnector3">
            <a:avLst>
              <a:gd name="adj1" fmla="val 42889"/>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598213" y="4669055"/>
            <a:ext cx="2885388" cy="3693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313043" y="2338777"/>
            <a:ext cx="2472418" cy="0"/>
          </a:xfrm>
          <a:prstGeom prst="straightConnector1">
            <a:avLst/>
          </a:prstGeom>
          <a:noFill/>
          <a:ln w="9525">
            <a:solidFill>
              <a:schemeClr val="accent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9089050" y="2107945"/>
            <a:ext cx="1070950" cy="2308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r>
              <a:rPr kumimoji="0" lang="en-US" sz="10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-to-</a:t>
            </a:r>
            <a:r>
              <a:rPr kumimoji="0" lang="en-US" sz="1000" b="1" i="0" u="none" strike="noStrike" kern="0" cap="none" spc="0" normalizeH="0" baseline="0" noProof="0" err="1">
                <a:ln>
                  <a:solidFill>
                    <a:srgbClr val="FFFFFF">
                      <a:alpha val="0"/>
                    </a:srgbClr>
                  </a:solidFill>
                </a:ln>
                <a:solidFill>
                  <a:srgbClr val="0078D7"/>
                </a:solidFill>
                <a:effectLst/>
                <a:uLnTx/>
                <a:uFillTx/>
                <a:latin typeface="Segoe UI Semibold" charset="0"/>
                <a:ea typeface="+mn-ea"/>
                <a:cs typeface="Segoe UI Semibold" charset="0"/>
              </a:rPr>
              <a:t>VNet</a:t>
            </a:r>
            <a:endParaRPr kumimoji="0" lang="en-US" sz="1000" b="0" i="0" u="none" strike="noStrike" kern="0" cap="none" spc="0" normalizeH="0" baseline="0" noProof="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822273" y="2271221"/>
            <a:ext cx="962238" cy="3693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663863" y="2926989"/>
            <a:ext cx="2523070" cy="2056084"/>
          </a:xfrm>
          <a:prstGeom prst="bentConnector3">
            <a:avLst>
              <a:gd name="adj1" fmla="val 100048"/>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332720" y="5503740"/>
            <a:ext cx="415109" cy="0"/>
          </a:xfrm>
          <a:prstGeom prst="straightConnector1">
            <a:avLst/>
          </a:prstGeom>
          <a:ln w="9525">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822273" y="5799756"/>
            <a:ext cx="962238" cy="2308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400412" y="5807631"/>
            <a:ext cx="1106054" cy="3693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518407" y="2968813"/>
            <a:ext cx="1251398"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000" b="0" i="0" u="none" strike="noStrike" kern="0" cap="none" spc="0" normalizeH="0" baseline="0" noProof="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511158" y="3829266"/>
            <a:ext cx="1367710"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a:off x="8313043" y="4013932"/>
            <a:ext cx="198115" cy="0"/>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483601" y="3151309"/>
            <a:ext cx="34806"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4" name="Group 53">
            <a:extLst>
              <a:ext uri="{FF2B5EF4-FFF2-40B4-BE49-F238E27FC236}">
                <a16:creationId xmlns:a16="http://schemas.microsoft.com/office/drawing/2014/main" id="{F9C3E4CD-10EA-4FBF-982E-86EDB745E9CC}"/>
              </a:ext>
            </a:extLst>
          </p:cNvPr>
          <p:cNvGrpSpPr/>
          <p:nvPr/>
        </p:nvGrpSpPr>
        <p:grpSpPr>
          <a:xfrm>
            <a:off x="224790" y="6088624"/>
            <a:ext cx="446268" cy="553476"/>
            <a:chOff x="-89366" y="1982903"/>
            <a:chExt cx="986802" cy="1223863"/>
          </a:xfrm>
        </p:grpSpPr>
        <p:sp>
          <p:nvSpPr>
            <p:cNvPr id="55" name="Freeform 5">
              <a:extLst>
                <a:ext uri="{FF2B5EF4-FFF2-40B4-BE49-F238E27FC236}">
                  <a16:creationId xmlns:a16="http://schemas.microsoft.com/office/drawing/2014/main" id="{F825DDFC-D531-4464-9844-BE510A0F972C}"/>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6">
              <a:extLst>
                <a:ext uri="{FF2B5EF4-FFF2-40B4-BE49-F238E27FC236}">
                  <a16:creationId xmlns:a16="http://schemas.microsoft.com/office/drawing/2014/main" id="{D5974B6A-AC42-4843-8766-52D187D9DE5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7">
              <a:extLst>
                <a:ext uri="{FF2B5EF4-FFF2-40B4-BE49-F238E27FC236}">
                  <a16:creationId xmlns:a16="http://schemas.microsoft.com/office/drawing/2014/main" id="{385DFCFB-30AE-4CDC-8681-049CC5B418AF}"/>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8">
              <a:extLst>
                <a:ext uri="{FF2B5EF4-FFF2-40B4-BE49-F238E27FC236}">
                  <a16:creationId xmlns:a16="http://schemas.microsoft.com/office/drawing/2014/main" id="{E128A4F2-4730-40C5-B412-F1AB3D3DC967}"/>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Oval 10">
              <a:extLst>
                <a:ext uri="{FF2B5EF4-FFF2-40B4-BE49-F238E27FC236}">
                  <a16:creationId xmlns:a16="http://schemas.microsoft.com/office/drawing/2014/main" id="{198FFD93-5DE4-4767-9E15-C735EC9F98D6}"/>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DD8A1160-30AE-45F4-9756-E4340B9D3A87}"/>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E2B438D8-A0F3-40BD-B8F5-A0F562020522}"/>
              </a:ext>
            </a:extLst>
          </p:cNvPr>
          <p:cNvSpPr txBox="1"/>
          <p:nvPr/>
        </p:nvSpPr>
        <p:spPr>
          <a:xfrm>
            <a:off x="7387721" y="4060978"/>
            <a:ext cx="688310" cy="2308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VNet1</a:t>
            </a:r>
          </a:p>
        </p:txBody>
      </p:sp>
    </p:spTree>
    <p:extLst>
      <p:ext uri="{BB962C8B-B14F-4D97-AF65-F5344CB8AC3E}">
        <p14:creationId xmlns:p14="http://schemas.microsoft.com/office/powerpoint/2010/main" val="10267458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5D4D-6F86-4E99-A60B-64CD45448545}"/>
              </a:ext>
            </a:extLst>
          </p:cNvPr>
          <p:cNvSpPr>
            <a:spLocks noGrp="1"/>
          </p:cNvSpPr>
          <p:nvPr>
            <p:ph type="title"/>
          </p:nvPr>
        </p:nvSpPr>
        <p:spPr>
          <a:xfrm>
            <a:off x="269240" y="289511"/>
            <a:ext cx="4916077" cy="1046440"/>
          </a:xfrm>
        </p:spPr>
        <p:txBody>
          <a:bodyPr/>
          <a:lstStyle/>
          <a:p>
            <a:r>
              <a:rPr lang="en-US" dirty="0"/>
              <a:t>Lift your </a:t>
            </a:r>
            <a:r>
              <a:rPr lang="en-US" dirty="0" err="1"/>
              <a:t>sql</a:t>
            </a:r>
            <a:r>
              <a:rPr lang="en-US" dirty="0"/>
              <a:t> server integration services (SSIS) packages to azure</a:t>
            </a:r>
          </a:p>
        </p:txBody>
      </p:sp>
      <p:sp>
        <p:nvSpPr>
          <p:cNvPr id="5" name="Text Placeholder 4">
            <a:extLst>
              <a:ext uri="{FF2B5EF4-FFF2-40B4-BE49-F238E27FC236}">
                <a16:creationId xmlns:a16="http://schemas.microsoft.com/office/drawing/2014/main" id="{576F1C75-7527-4783-99DD-7840DA0BF5F8}"/>
              </a:ext>
            </a:extLst>
          </p:cNvPr>
          <p:cNvSpPr>
            <a:spLocks noGrp="1"/>
          </p:cNvSpPr>
          <p:nvPr>
            <p:ph type="body" sz="quarter" idx="10"/>
          </p:nvPr>
        </p:nvSpPr>
        <p:spPr>
          <a:xfrm>
            <a:off x="269240" y="2314245"/>
            <a:ext cx="4733874" cy="4048455"/>
          </a:xfrm>
        </p:spPr>
        <p:txBody>
          <a:bodyPr vert="horz" wrap="square" lIns="146304" tIns="91440" rIns="146304" bIns="91440" rtlCol="0" anchor="t">
            <a:normAutofit/>
          </a:bodyPr>
          <a:lstStyle/>
          <a:p>
            <a:pPr marL="0" indent="0" defTabSz="914400">
              <a:lnSpc>
                <a:spcPct val="80000"/>
              </a:lnSpc>
              <a:spcBef>
                <a:spcPts val="1000"/>
              </a:spcBef>
              <a:buNone/>
            </a:pPr>
            <a:r>
              <a:rPr lang="en-US" dirty="0"/>
              <a:t>Easily execute and schedule your SQL Server Integration Services (SSIS) packages in managed execution environment for SSIS in Azure Data Factory</a:t>
            </a:r>
            <a:r>
              <a:rPr lang="en-US" dirty="0">
                <a:solidFill>
                  <a:srgbClr val="FFFFFF"/>
                </a:solidFill>
              </a:rPr>
              <a:t> (ADF)</a:t>
            </a:r>
            <a:endParaRPr lang="en-US" dirty="0">
              <a:solidFill>
                <a:srgbClr val="000000"/>
              </a:solidFill>
            </a:endParaRPr>
          </a:p>
          <a:p>
            <a:pPr marL="0" indent="0" defTabSz="914400">
              <a:lnSpc>
                <a:spcPct val="80000"/>
              </a:lnSpc>
              <a:spcBef>
                <a:spcPts val="1000"/>
              </a:spcBef>
              <a:buNone/>
            </a:pPr>
            <a:r>
              <a:rPr lang="en-US" dirty="0"/>
              <a:t>Gain high availability, scalability and lower TCO by lifting your SSIS packages to Azure</a:t>
            </a:r>
          </a:p>
          <a:p>
            <a:pPr marL="0" indent="0" defTabSz="914400">
              <a:lnSpc>
                <a:spcPct val="80000"/>
              </a:lnSpc>
              <a:spcBef>
                <a:spcPts val="1000"/>
              </a:spcBef>
              <a:buNone/>
            </a:pPr>
            <a:r>
              <a:rPr lang="en-US" dirty="0"/>
              <a:t>Continue to build, monitor and manage packages with existing tools like SQL Server Management Studio (SSMS) &amp; SQL</a:t>
            </a:r>
            <a:r>
              <a:rPr lang="en-US" dirty="0">
                <a:solidFill>
                  <a:srgbClr val="FFFFFF"/>
                </a:solidFill>
              </a:rPr>
              <a:t> Server Data Tools (SSDT)</a:t>
            </a:r>
          </a:p>
          <a:p>
            <a:pPr marL="0" indent="0" defTabSz="914400">
              <a:lnSpc>
                <a:spcPct val="80000"/>
              </a:lnSpc>
              <a:spcBef>
                <a:spcPts val="1000"/>
              </a:spcBef>
              <a:buNone/>
            </a:pPr>
            <a:r>
              <a:rPr lang="en-US" sz="1800" b="1" dirty="0">
                <a:hlinkClick r:id="rId3"/>
              </a:rPr>
              <a:t>Learn more</a:t>
            </a:r>
            <a:endParaRPr lang="en-US" sz="1800" b="1" dirty="0"/>
          </a:p>
          <a:p>
            <a:pPr marL="0" indent="0" defTabSz="914400">
              <a:lnSpc>
                <a:spcPct val="80000"/>
              </a:lnSpc>
              <a:spcBef>
                <a:spcPts val="1000"/>
              </a:spcBef>
              <a:buNone/>
            </a:pPr>
            <a:endParaRPr lang="en-US" dirty="0">
              <a:solidFill>
                <a:srgbClr val="FFFFFF"/>
              </a:solidFill>
            </a:endParaRPr>
          </a:p>
          <a:p>
            <a:pPr marL="0" indent="0" defTabSz="914400">
              <a:lnSpc>
                <a:spcPct val="80000"/>
              </a:lnSpc>
              <a:spcBef>
                <a:spcPts val="1000"/>
              </a:spcBef>
              <a:buNone/>
            </a:pPr>
            <a:endParaRPr lang="en-US" dirty="0">
              <a:solidFill>
                <a:schemeClr val="tx1"/>
              </a:solidFill>
            </a:endParaRPr>
          </a:p>
        </p:txBody>
      </p:sp>
      <p:grpSp>
        <p:nvGrpSpPr>
          <p:cNvPr id="17" name="Group 16">
            <a:extLst>
              <a:ext uri="{FF2B5EF4-FFF2-40B4-BE49-F238E27FC236}">
                <a16:creationId xmlns:a16="http://schemas.microsoft.com/office/drawing/2014/main" id="{1E1E9DFE-00ED-436B-8911-E128A5FEE51C}"/>
              </a:ext>
            </a:extLst>
          </p:cNvPr>
          <p:cNvGrpSpPr/>
          <p:nvPr/>
        </p:nvGrpSpPr>
        <p:grpSpPr>
          <a:xfrm>
            <a:off x="224790" y="6088624"/>
            <a:ext cx="446268" cy="553476"/>
            <a:chOff x="-89366" y="1982903"/>
            <a:chExt cx="986802" cy="1223863"/>
          </a:xfrm>
        </p:grpSpPr>
        <p:sp>
          <p:nvSpPr>
            <p:cNvPr id="18" name="Freeform 5">
              <a:extLst>
                <a:ext uri="{FF2B5EF4-FFF2-40B4-BE49-F238E27FC236}">
                  <a16:creationId xmlns:a16="http://schemas.microsoft.com/office/drawing/2014/main" id="{FB86E5D2-2644-4A6C-9DD2-672674FC8A0E}"/>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42C7C1C2-5523-483E-9B9E-2BAD915DDB2D}"/>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7">
              <a:extLst>
                <a:ext uri="{FF2B5EF4-FFF2-40B4-BE49-F238E27FC236}">
                  <a16:creationId xmlns:a16="http://schemas.microsoft.com/office/drawing/2014/main" id="{204E5091-F492-4FD9-A3FB-13F8590E3389}"/>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8">
              <a:extLst>
                <a:ext uri="{FF2B5EF4-FFF2-40B4-BE49-F238E27FC236}">
                  <a16:creationId xmlns:a16="http://schemas.microsoft.com/office/drawing/2014/main" id="{2F73E1C1-8170-4D74-B35B-CCE6D06BFA35}"/>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Oval 10">
              <a:extLst>
                <a:ext uri="{FF2B5EF4-FFF2-40B4-BE49-F238E27FC236}">
                  <a16:creationId xmlns:a16="http://schemas.microsoft.com/office/drawing/2014/main" id="{2FB36F25-05BF-47C6-AFDC-1D70A55E1BA8}"/>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FC95D83E-4100-4EBB-9D24-346A2181331F}"/>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sp>
        <p:nvSpPr>
          <p:cNvPr id="31" name="Rectangle 30">
            <a:extLst>
              <a:ext uri="{FF2B5EF4-FFF2-40B4-BE49-F238E27FC236}">
                <a16:creationId xmlns:a16="http://schemas.microsoft.com/office/drawing/2014/main" id="{3C01DE2D-CC74-4DBF-AF0D-7F8152677CFA}"/>
              </a:ext>
            </a:extLst>
          </p:cNvPr>
          <p:cNvSpPr/>
          <p:nvPr/>
        </p:nvSpPr>
        <p:spPr>
          <a:xfrm>
            <a:off x="7747191" y="964902"/>
            <a:ext cx="2267107" cy="276999"/>
          </a:xfrm>
          <a:prstGeom prst="rect">
            <a:avLst/>
          </a:prstGeom>
          <a:noFill/>
          <a:ln w="10795" cap="flat" cmpd="sng" algn="ctr">
            <a:noFill/>
            <a:prstDash val="solid"/>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50" normalizeH="0" baseline="0" noProof="0" dirty="0">
                <a:ln>
                  <a:noFill/>
                </a:ln>
                <a:solidFill>
                  <a:srgbClr val="0078D7"/>
                </a:solidFill>
                <a:effectLst/>
                <a:uLnTx/>
                <a:uFillTx/>
                <a:latin typeface="Segoe UI Semibold" charset="0"/>
                <a:ea typeface="+mn-ea"/>
                <a:cs typeface="Segoe UI Semibold" charset="0"/>
              </a:rPr>
              <a:t>Azure Data Factory</a:t>
            </a:r>
          </a:p>
        </p:txBody>
      </p:sp>
      <p:sp>
        <p:nvSpPr>
          <p:cNvPr id="34" name="Rectangle 33">
            <a:extLst>
              <a:ext uri="{FF2B5EF4-FFF2-40B4-BE49-F238E27FC236}">
                <a16:creationId xmlns:a16="http://schemas.microsoft.com/office/drawing/2014/main" id="{E626B8B3-4745-4814-AB20-D789CF03CDE1}"/>
              </a:ext>
            </a:extLst>
          </p:cNvPr>
          <p:cNvSpPr/>
          <p:nvPr/>
        </p:nvSpPr>
        <p:spPr>
          <a:xfrm>
            <a:off x="7622356" y="1337606"/>
            <a:ext cx="2516776" cy="1600200"/>
          </a:xfrm>
          <a:prstGeom prst="rect">
            <a:avLst/>
          </a:prstGeom>
          <a:noFill/>
          <a:ln w="12700" cap="flat" cmpd="sng" algn="ctr">
            <a:solidFill>
              <a:srgbClr val="0078D7">
                <a:alpha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endParaRPr kumimoji="0" lang="en-US" sz="1000" b="1" i="0" u="none" strike="noStrike" kern="0" cap="none" spc="49" normalizeH="0" baseline="0" noProof="0" dirty="0">
              <a:ln>
                <a:noFill/>
              </a:ln>
              <a:solidFill>
                <a:srgbClr val="505050"/>
              </a:solidFill>
              <a:effectLst/>
              <a:uLnTx/>
              <a:uFillTx/>
              <a:latin typeface="Segoe UI Semibold" charset="0"/>
              <a:ea typeface="+mn-ea"/>
              <a:cs typeface="Segoe UI Semibold" charset="0"/>
            </a:endParaRPr>
          </a:p>
        </p:txBody>
      </p:sp>
      <p:cxnSp>
        <p:nvCxnSpPr>
          <p:cNvPr id="37" name="Straight Arrow Connector 36">
            <a:extLst>
              <a:ext uri="{FF2B5EF4-FFF2-40B4-BE49-F238E27FC236}">
                <a16:creationId xmlns:a16="http://schemas.microsoft.com/office/drawing/2014/main" id="{63820879-59C0-47BE-8E70-9291A4477D6E}"/>
              </a:ext>
            </a:extLst>
          </p:cNvPr>
          <p:cNvCxnSpPr>
            <a:cxnSpLocks/>
          </p:cNvCxnSpPr>
          <p:nvPr/>
        </p:nvCxnSpPr>
        <p:spPr>
          <a:xfrm>
            <a:off x="6642171" y="5211895"/>
            <a:ext cx="1371600" cy="0"/>
          </a:xfrm>
          <a:prstGeom prst="straightConnector1">
            <a:avLst/>
          </a:prstGeom>
          <a:noFill/>
          <a:ln w="12700" cap="flat" cmpd="sng" algn="ctr">
            <a:solidFill>
              <a:srgbClr val="0078D7"/>
            </a:solidFill>
            <a:prstDash val="solid"/>
            <a:headEnd type="none"/>
            <a:tailEnd type="triangle" w="med" len="sm"/>
          </a:ln>
          <a:effectLst/>
        </p:spPr>
      </p:cxnSp>
      <p:sp>
        <p:nvSpPr>
          <p:cNvPr id="38" name="Rectangle 37">
            <a:extLst>
              <a:ext uri="{FF2B5EF4-FFF2-40B4-BE49-F238E27FC236}">
                <a16:creationId xmlns:a16="http://schemas.microsoft.com/office/drawing/2014/main" id="{00F27E59-67F4-4F78-A732-1706A9DE0E37}"/>
              </a:ext>
            </a:extLst>
          </p:cNvPr>
          <p:cNvSpPr/>
          <p:nvPr/>
        </p:nvSpPr>
        <p:spPr>
          <a:xfrm>
            <a:off x="8177647" y="2388633"/>
            <a:ext cx="1406194" cy="276999"/>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SSIS ETL</a:t>
            </a:r>
          </a:p>
        </p:txBody>
      </p:sp>
      <p:cxnSp>
        <p:nvCxnSpPr>
          <p:cNvPr id="39" name="Straight Arrow Connector 38">
            <a:extLst>
              <a:ext uri="{FF2B5EF4-FFF2-40B4-BE49-F238E27FC236}">
                <a16:creationId xmlns:a16="http://schemas.microsoft.com/office/drawing/2014/main" id="{34194BF2-6FB9-48E9-9975-613A9F3E931F}"/>
              </a:ext>
            </a:extLst>
          </p:cNvPr>
          <p:cNvCxnSpPr>
            <a:cxnSpLocks/>
            <a:endCxn id="41" idx="2"/>
          </p:cNvCxnSpPr>
          <p:nvPr/>
        </p:nvCxnSpPr>
        <p:spPr>
          <a:xfrm flipV="1">
            <a:off x="11257534" y="2914931"/>
            <a:ext cx="0" cy="1771070"/>
          </a:xfrm>
          <a:prstGeom prst="straightConnector1">
            <a:avLst/>
          </a:prstGeom>
          <a:noFill/>
          <a:ln w="12700" cap="flat" cmpd="sng" algn="ctr">
            <a:solidFill>
              <a:srgbClr val="0078D7"/>
            </a:solidFill>
            <a:prstDash val="dash"/>
            <a:headEnd type="none"/>
            <a:tailEnd type="triangle" w="med" len="sm"/>
          </a:ln>
          <a:effectLst/>
        </p:spPr>
      </p:cxnSp>
      <p:sp>
        <p:nvSpPr>
          <p:cNvPr id="40" name="Rectangle 39">
            <a:extLst>
              <a:ext uri="{FF2B5EF4-FFF2-40B4-BE49-F238E27FC236}">
                <a16:creationId xmlns:a16="http://schemas.microsoft.com/office/drawing/2014/main" id="{3F0A3566-388B-4DF9-B33E-86E12227642A}"/>
              </a:ext>
            </a:extLst>
          </p:cNvPr>
          <p:cNvSpPr/>
          <p:nvPr/>
        </p:nvSpPr>
        <p:spPr>
          <a:xfrm>
            <a:off x="5415090" y="5243910"/>
            <a:ext cx="1406194" cy="276999"/>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Data sources</a:t>
            </a:r>
          </a:p>
        </p:txBody>
      </p:sp>
      <p:sp>
        <p:nvSpPr>
          <p:cNvPr id="41" name="Rectangle 40">
            <a:extLst>
              <a:ext uri="{FF2B5EF4-FFF2-40B4-BE49-F238E27FC236}">
                <a16:creationId xmlns:a16="http://schemas.microsoft.com/office/drawing/2014/main" id="{2401B681-C853-4DF5-9585-D8D93D6DAEFF}"/>
              </a:ext>
            </a:extLst>
          </p:cNvPr>
          <p:cNvSpPr/>
          <p:nvPr/>
        </p:nvSpPr>
        <p:spPr>
          <a:xfrm>
            <a:off x="10323068" y="2388633"/>
            <a:ext cx="1868932" cy="526298"/>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SQL Database</a:t>
            </a:r>
          </a:p>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Managed Instance</a:t>
            </a:r>
          </a:p>
        </p:txBody>
      </p:sp>
      <p:sp>
        <p:nvSpPr>
          <p:cNvPr id="42" name="Rectangle 41">
            <a:extLst>
              <a:ext uri="{FF2B5EF4-FFF2-40B4-BE49-F238E27FC236}">
                <a16:creationId xmlns:a16="http://schemas.microsoft.com/office/drawing/2014/main" id="{6F4AFD9C-88CC-4D36-B222-0EEC705519B9}"/>
              </a:ext>
            </a:extLst>
          </p:cNvPr>
          <p:cNvSpPr/>
          <p:nvPr/>
        </p:nvSpPr>
        <p:spPr>
          <a:xfrm>
            <a:off x="10553446" y="5382410"/>
            <a:ext cx="1408176" cy="276999"/>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SQL Server</a:t>
            </a:r>
          </a:p>
        </p:txBody>
      </p:sp>
      <p:grpSp>
        <p:nvGrpSpPr>
          <p:cNvPr id="43" name="Group 42">
            <a:extLst>
              <a:ext uri="{FF2B5EF4-FFF2-40B4-BE49-F238E27FC236}">
                <a16:creationId xmlns:a16="http://schemas.microsoft.com/office/drawing/2014/main" id="{67079C7A-C609-4313-9B68-41BCF37446D2}"/>
              </a:ext>
            </a:extLst>
          </p:cNvPr>
          <p:cNvGrpSpPr/>
          <p:nvPr/>
        </p:nvGrpSpPr>
        <p:grpSpPr>
          <a:xfrm>
            <a:off x="8604303" y="1913615"/>
            <a:ext cx="615272" cy="405688"/>
            <a:chOff x="8482114" y="3862204"/>
            <a:chExt cx="615272" cy="405688"/>
          </a:xfrm>
        </p:grpSpPr>
        <p:grpSp>
          <p:nvGrpSpPr>
            <p:cNvPr id="44" name="Group 43">
              <a:extLst>
                <a:ext uri="{FF2B5EF4-FFF2-40B4-BE49-F238E27FC236}">
                  <a16:creationId xmlns:a16="http://schemas.microsoft.com/office/drawing/2014/main" id="{FCD560CC-5B05-4B44-9CF3-1014A4337BD2}"/>
                </a:ext>
              </a:extLst>
            </p:cNvPr>
            <p:cNvGrpSpPr/>
            <p:nvPr/>
          </p:nvGrpSpPr>
          <p:grpSpPr>
            <a:xfrm>
              <a:off x="8796730" y="4107134"/>
              <a:ext cx="300656" cy="160758"/>
              <a:chOff x="8796730" y="4107134"/>
              <a:chExt cx="300656" cy="160758"/>
            </a:xfrm>
          </p:grpSpPr>
          <p:sp>
            <p:nvSpPr>
              <p:cNvPr id="46" name="Freeform: Shape 45">
                <a:extLst>
                  <a:ext uri="{FF2B5EF4-FFF2-40B4-BE49-F238E27FC236}">
                    <a16:creationId xmlns:a16="http://schemas.microsoft.com/office/drawing/2014/main" id="{F55805BA-7CA7-455B-B829-EA16C8DBA470}"/>
                  </a:ext>
                </a:extLst>
              </p:cNvPr>
              <p:cNvSpPr/>
              <p:nvPr/>
            </p:nvSpPr>
            <p:spPr bwMode="auto">
              <a:xfrm>
                <a:off x="8796730" y="4107134"/>
                <a:ext cx="179995" cy="160758"/>
              </a:xfrm>
              <a:custGeom>
                <a:avLst/>
                <a:gdLst>
                  <a:gd name="connsiteX0" fmla="*/ 481954 w 829011"/>
                  <a:gd name="connsiteY0" fmla="*/ 0 h 740411"/>
                  <a:gd name="connsiteX1" fmla="*/ 550812 w 829011"/>
                  <a:gd name="connsiteY1" fmla="*/ 0 h 740411"/>
                  <a:gd name="connsiteX2" fmla="*/ 550811 w 829011"/>
                  <a:gd name="connsiteY2" fmla="*/ 381904 h 740411"/>
                  <a:gd name="connsiteX3" fmla="*/ 829011 w 829011"/>
                  <a:gd name="connsiteY3" fmla="*/ 381904 h 740411"/>
                  <a:gd name="connsiteX4" fmla="*/ 829011 w 829011"/>
                  <a:gd name="connsiteY4" fmla="*/ 740411 h 740411"/>
                  <a:gd name="connsiteX5" fmla="*/ 481954 w 829011"/>
                  <a:gd name="connsiteY5" fmla="*/ 740411 h 740411"/>
                  <a:gd name="connsiteX6" fmla="*/ 310572 w 829011"/>
                  <a:gd name="connsiteY6" fmla="*/ 626811 h 740411"/>
                  <a:gd name="connsiteX7" fmla="*/ 296106 w 829011"/>
                  <a:gd name="connsiteY7" fmla="*/ 555161 h 740411"/>
                  <a:gd name="connsiteX8" fmla="*/ 0 w 829011"/>
                  <a:gd name="connsiteY8" fmla="*/ 555161 h 740411"/>
                  <a:gd name="connsiteX9" fmla="*/ 0 w 829011"/>
                  <a:gd name="connsiteY9" fmla="*/ 207763 h 740411"/>
                  <a:gd name="connsiteX10" fmla="*/ 295955 w 829011"/>
                  <a:gd name="connsiteY10" fmla="*/ 207763 h 740411"/>
                  <a:gd name="connsiteX11" fmla="*/ 295955 w 829011"/>
                  <a:gd name="connsiteY11" fmla="*/ 185999 h 740411"/>
                  <a:gd name="connsiteX12" fmla="*/ 481954 w 829011"/>
                  <a:gd name="connsiteY12" fmla="*/ 0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9011" h="740411">
                    <a:moveTo>
                      <a:pt x="481954" y="0"/>
                    </a:moveTo>
                    <a:lnTo>
                      <a:pt x="550812" y="0"/>
                    </a:lnTo>
                    <a:lnTo>
                      <a:pt x="550811" y="381904"/>
                    </a:lnTo>
                    <a:lnTo>
                      <a:pt x="829011" y="381904"/>
                    </a:lnTo>
                    <a:lnTo>
                      <a:pt x="829011" y="740411"/>
                    </a:lnTo>
                    <a:lnTo>
                      <a:pt x="481954" y="740411"/>
                    </a:lnTo>
                    <a:cubicBezTo>
                      <a:pt x="404911" y="740411"/>
                      <a:pt x="338808" y="693569"/>
                      <a:pt x="310572" y="626811"/>
                    </a:cubicBezTo>
                    <a:lnTo>
                      <a:pt x="296106" y="555161"/>
                    </a:lnTo>
                    <a:lnTo>
                      <a:pt x="0" y="555161"/>
                    </a:lnTo>
                    <a:lnTo>
                      <a:pt x="0" y="207763"/>
                    </a:lnTo>
                    <a:lnTo>
                      <a:pt x="295955" y="207763"/>
                    </a:lnTo>
                    <a:lnTo>
                      <a:pt x="295955" y="185999"/>
                    </a:lnTo>
                    <a:cubicBezTo>
                      <a:pt x="295955" y="83275"/>
                      <a:pt x="379230" y="0"/>
                      <a:pt x="481954" y="0"/>
                    </a:cubicBezTo>
                    <a:close/>
                  </a:path>
                </a:pathLst>
              </a:custGeom>
              <a:noFill/>
              <a:ln w="12700" cap="rnd">
                <a:solidFill>
                  <a:schemeClr val="accent1"/>
                </a:solid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7" name="Freeform: Shape 46">
                <a:extLst>
                  <a:ext uri="{FF2B5EF4-FFF2-40B4-BE49-F238E27FC236}">
                    <a16:creationId xmlns:a16="http://schemas.microsoft.com/office/drawing/2014/main" id="{ACFBF9C2-C1C7-45F0-978C-6BB4FA3B80EB}"/>
                  </a:ext>
                </a:extLst>
              </p:cNvPr>
              <p:cNvSpPr/>
              <p:nvPr/>
            </p:nvSpPr>
            <p:spPr bwMode="auto">
              <a:xfrm>
                <a:off x="8917391" y="4107134"/>
                <a:ext cx="179995" cy="160758"/>
              </a:xfrm>
              <a:custGeom>
                <a:avLst/>
                <a:gdLst>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278199 w 829011"/>
                  <a:gd name="connsiteY10" fmla="*/ 285351 h 740411"/>
                  <a:gd name="connsiteX11" fmla="*/ 0 w 829011"/>
                  <a:gd name="connsiteY11" fmla="*/ 285351 h 740411"/>
                  <a:gd name="connsiteX12" fmla="*/ 0 w 829011"/>
                  <a:gd name="connsiteY12" fmla="*/ 0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0 w 829011"/>
                  <a:gd name="connsiteY10" fmla="*/ 285351 h 740411"/>
                  <a:gd name="connsiteX11" fmla="*/ 0 w 829011"/>
                  <a:gd name="connsiteY11" fmla="*/ 0 h 740411"/>
                  <a:gd name="connsiteX0" fmla="*/ 0 w 829011"/>
                  <a:gd name="connsiteY0" fmla="*/ 285351 h 740411"/>
                  <a:gd name="connsiteX1" fmla="*/ 0 w 829011"/>
                  <a:gd name="connsiteY1" fmla="*/ 0 h 740411"/>
                  <a:gd name="connsiteX2" fmla="*/ 347056 w 829011"/>
                  <a:gd name="connsiteY2" fmla="*/ 0 h 740411"/>
                  <a:gd name="connsiteX3" fmla="*/ 533055 w 829011"/>
                  <a:gd name="connsiteY3" fmla="*/ 185999 h 740411"/>
                  <a:gd name="connsiteX4" fmla="*/ 533055 w 829011"/>
                  <a:gd name="connsiteY4" fmla="*/ 207763 h 740411"/>
                  <a:gd name="connsiteX5" fmla="*/ 829011 w 829011"/>
                  <a:gd name="connsiteY5" fmla="*/ 207763 h 740411"/>
                  <a:gd name="connsiteX6" fmla="*/ 829011 w 829011"/>
                  <a:gd name="connsiteY6" fmla="*/ 555161 h 740411"/>
                  <a:gd name="connsiteX7" fmla="*/ 532904 w 829011"/>
                  <a:gd name="connsiteY7" fmla="*/ 555161 h 740411"/>
                  <a:gd name="connsiteX8" fmla="*/ 518438 w 829011"/>
                  <a:gd name="connsiteY8" fmla="*/ 626811 h 740411"/>
                  <a:gd name="connsiteX9" fmla="*/ 347056 w 829011"/>
                  <a:gd name="connsiteY9" fmla="*/ 740411 h 740411"/>
                  <a:gd name="connsiteX10" fmla="*/ 278199 w 829011"/>
                  <a:gd name="connsiteY10" fmla="*/ 740411 h 740411"/>
                  <a:gd name="connsiteX11" fmla="*/ 421149 w 829011"/>
                  <a:gd name="connsiteY11"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 name="connsiteX10" fmla="*/ 421149 w 829011"/>
                  <a:gd name="connsiteY10" fmla="*/ 706501 h 740411"/>
                  <a:gd name="connsiteX0" fmla="*/ 0 w 829011"/>
                  <a:gd name="connsiteY0" fmla="*/ 0 h 740411"/>
                  <a:gd name="connsiteX1" fmla="*/ 347056 w 829011"/>
                  <a:gd name="connsiteY1" fmla="*/ 0 h 740411"/>
                  <a:gd name="connsiteX2" fmla="*/ 533055 w 829011"/>
                  <a:gd name="connsiteY2" fmla="*/ 185999 h 740411"/>
                  <a:gd name="connsiteX3" fmla="*/ 533055 w 829011"/>
                  <a:gd name="connsiteY3" fmla="*/ 207763 h 740411"/>
                  <a:gd name="connsiteX4" fmla="*/ 829011 w 829011"/>
                  <a:gd name="connsiteY4" fmla="*/ 207763 h 740411"/>
                  <a:gd name="connsiteX5" fmla="*/ 829011 w 829011"/>
                  <a:gd name="connsiteY5" fmla="*/ 555161 h 740411"/>
                  <a:gd name="connsiteX6" fmla="*/ 532904 w 829011"/>
                  <a:gd name="connsiteY6" fmla="*/ 555161 h 740411"/>
                  <a:gd name="connsiteX7" fmla="*/ 518438 w 829011"/>
                  <a:gd name="connsiteY7" fmla="*/ 626811 h 740411"/>
                  <a:gd name="connsiteX8" fmla="*/ 347056 w 829011"/>
                  <a:gd name="connsiteY8" fmla="*/ 740411 h 740411"/>
                  <a:gd name="connsiteX9" fmla="*/ 278199 w 829011"/>
                  <a:gd name="connsiteY9" fmla="*/ 740411 h 740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9011" h="740411">
                    <a:moveTo>
                      <a:pt x="0" y="0"/>
                    </a:moveTo>
                    <a:lnTo>
                      <a:pt x="347056" y="0"/>
                    </a:lnTo>
                    <a:cubicBezTo>
                      <a:pt x="449780" y="0"/>
                      <a:pt x="533055" y="83275"/>
                      <a:pt x="533055" y="185999"/>
                    </a:cubicBezTo>
                    <a:lnTo>
                      <a:pt x="533055" y="207763"/>
                    </a:lnTo>
                    <a:lnTo>
                      <a:pt x="829011" y="207763"/>
                    </a:lnTo>
                    <a:lnTo>
                      <a:pt x="829011" y="555161"/>
                    </a:lnTo>
                    <a:lnTo>
                      <a:pt x="532904" y="555161"/>
                    </a:lnTo>
                    <a:lnTo>
                      <a:pt x="518438" y="626811"/>
                    </a:lnTo>
                    <a:cubicBezTo>
                      <a:pt x="490202" y="693569"/>
                      <a:pt x="424099" y="740411"/>
                      <a:pt x="347056" y="740411"/>
                    </a:cubicBezTo>
                    <a:lnTo>
                      <a:pt x="278199" y="740411"/>
                    </a:lnTo>
                  </a:path>
                </a:pathLst>
              </a:custGeom>
              <a:noFill/>
              <a:ln w="12700" cap="rnd">
                <a:solidFill>
                  <a:schemeClr val="accent1"/>
                </a:solid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Freeform: Shape 44">
              <a:extLst>
                <a:ext uri="{FF2B5EF4-FFF2-40B4-BE49-F238E27FC236}">
                  <a16:creationId xmlns:a16="http://schemas.microsoft.com/office/drawing/2014/main" id="{B0A9E359-5580-4A41-85E1-264CA1B6FF34}"/>
                </a:ext>
              </a:extLst>
            </p:cNvPr>
            <p:cNvSpPr/>
            <p:nvPr/>
          </p:nvSpPr>
          <p:spPr bwMode="auto">
            <a:xfrm>
              <a:off x="8482114" y="3862204"/>
              <a:ext cx="535080" cy="353571"/>
            </a:xfrm>
            <a:custGeom>
              <a:avLst/>
              <a:gdLst>
                <a:gd name="connsiteX0" fmla="*/ 1446378 w 2586496"/>
                <a:gd name="connsiteY0" fmla="*/ 916 h 1685771"/>
                <a:gd name="connsiteX1" fmla="*/ 1594728 w 2586496"/>
                <a:gd name="connsiteY1" fmla="*/ 8720 h 1685771"/>
                <a:gd name="connsiteX2" fmla="*/ 2282132 w 2586496"/>
                <a:gd name="connsiteY2" fmla="*/ 881735 h 1685771"/>
                <a:gd name="connsiteX3" fmla="*/ 2584440 w 2586496"/>
                <a:gd name="connsiteY3" fmla="*/ 1052304 h 1685771"/>
                <a:gd name="connsiteX4" fmla="*/ 2586496 w 2586496"/>
                <a:gd name="connsiteY4" fmla="*/ 1055763 h 1685771"/>
                <a:gd name="connsiteX5" fmla="*/ 1321501 w 2586496"/>
                <a:gd name="connsiteY5" fmla="*/ 1055763 h 1685771"/>
                <a:gd name="connsiteX6" fmla="*/ 1321501 w 2586496"/>
                <a:gd name="connsiteY6" fmla="*/ 1685771 h 1685771"/>
                <a:gd name="connsiteX7" fmla="*/ 577327 w 2586496"/>
                <a:gd name="connsiteY7" fmla="*/ 1685771 h 1685771"/>
                <a:gd name="connsiteX8" fmla="*/ 126 w 2586496"/>
                <a:gd name="connsiteY8" fmla="*/ 1097315 h 1685771"/>
                <a:gd name="connsiteX9" fmla="*/ 740511 w 2586496"/>
                <a:gd name="connsiteY9" fmla="*/ 535645 h 1685771"/>
                <a:gd name="connsiteX10" fmla="*/ 1446378 w 2586496"/>
                <a:gd name="connsiteY10" fmla="*/ 916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10" fmla="*/ 1412941 w 2586496"/>
                <a:gd name="connsiteY10" fmla="*/ 1147203 h 1685771"/>
                <a:gd name="connsiteX0" fmla="*/ 1321501 w 2586496"/>
                <a:gd name="connsiteY0" fmla="*/ 1055763 h 1685771"/>
                <a:gd name="connsiteX1" fmla="*/ 1321501 w 2586496"/>
                <a:gd name="connsiteY1" fmla="*/ 1685771 h 1685771"/>
                <a:gd name="connsiteX2" fmla="*/ 577327 w 2586496"/>
                <a:gd name="connsiteY2" fmla="*/ 1685771 h 1685771"/>
                <a:gd name="connsiteX3" fmla="*/ 126 w 2586496"/>
                <a:gd name="connsiteY3" fmla="*/ 1097315 h 1685771"/>
                <a:gd name="connsiteX4" fmla="*/ 740511 w 2586496"/>
                <a:gd name="connsiteY4" fmla="*/ 535645 h 1685771"/>
                <a:gd name="connsiteX5" fmla="*/ 1446378 w 2586496"/>
                <a:gd name="connsiteY5" fmla="*/ 916 h 1685771"/>
                <a:gd name="connsiteX6" fmla="*/ 1594728 w 2586496"/>
                <a:gd name="connsiteY6" fmla="*/ 8720 h 1685771"/>
                <a:gd name="connsiteX7" fmla="*/ 2282132 w 2586496"/>
                <a:gd name="connsiteY7" fmla="*/ 881735 h 1685771"/>
                <a:gd name="connsiteX8" fmla="*/ 2584440 w 2586496"/>
                <a:gd name="connsiteY8" fmla="*/ 1052304 h 1685771"/>
                <a:gd name="connsiteX9" fmla="*/ 2586496 w 2586496"/>
                <a:gd name="connsiteY9" fmla="*/ 1055763 h 1685771"/>
                <a:gd name="connsiteX0" fmla="*/ 1321501 w 2586496"/>
                <a:gd name="connsiteY0" fmla="*/ 1685771 h 1685771"/>
                <a:gd name="connsiteX1" fmla="*/ 577327 w 2586496"/>
                <a:gd name="connsiteY1" fmla="*/ 1685771 h 1685771"/>
                <a:gd name="connsiteX2" fmla="*/ 126 w 2586496"/>
                <a:gd name="connsiteY2" fmla="*/ 1097315 h 1685771"/>
                <a:gd name="connsiteX3" fmla="*/ 740511 w 2586496"/>
                <a:gd name="connsiteY3" fmla="*/ 535645 h 1685771"/>
                <a:gd name="connsiteX4" fmla="*/ 1446378 w 2586496"/>
                <a:gd name="connsiteY4" fmla="*/ 916 h 1685771"/>
                <a:gd name="connsiteX5" fmla="*/ 1594728 w 2586496"/>
                <a:gd name="connsiteY5" fmla="*/ 8720 h 1685771"/>
                <a:gd name="connsiteX6" fmla="*/ 2282132 w 2586496"/>
                <a:gd name="connsiteY6" fmla="*/ 881735 h 1685771"/>
                <a:gd name="connsiteX7" fmla="*/ 2584440 w 2586496"/>
                <a:gd name="connsiteY7" fmla="*/ 1052304 h 1685771"/>
                <a:gd name="connsiteX8" fmla="*/ 2586496 w 2586496"/>
                <a:gd name="connsiteY8" fmla="*/ 1055763 h 16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86496" h="1685771">
                  <a:moveTo>
                    <a:pt x="1321501" y="1685771"/>
                  </a:moveTo>
                  <a:lnTo>
                    <a:pt x="577327" y="1685771"/>
                  </a:lnTo>
                  <a:cubicBezTo>
                    <a:pt x="233733" y="1683717"/>
                    <a:pt x="6872" y="1376876"/>
                    <a:pt x="126" y="1097315"/>
                  </a:cubicBezTo>
                  <a:cubicBezTo>
                    <a:pt x="-6619" y="817755"/>
                    <a:pt x="255961" y="381613"/>
                    <a:pt x="740511" y="535645"/>
                  </a:cubicBezTo>
                  <a:cubicBezTo>
                    <a:pt x="812538" y="271480"/>
                    <a:pt x="1105803" y="18010"/>
                    <a:pt x="1446378" y="916"/>
                  </a:cubicBezTo>
                  <a:cubicBezTo>
                    <a:pt x="1495032" y="-1526"/>
                    <a:pt x="1544651" y="856"/>
                    <a:pt x="1594728" y="8720"/>
                  </a:cubicBezTo>
                  <a:cubicBezTo>
                    <a:pt x="2011816" y="74217"/>
                    <a:pt x="2340476" y="471196"/>
                    <a:pt x="2282132" y="881735"/>
                  </a:cubicBezTo>
                  <a:cubicBezTo>
                    <a:pt x="2432326" y="902881"/>
                    <a:pt x="2527123" y="972658"/>
                    <a:pt x="2584440" y="1052304"/>
                  </a:cubicBezTo>
                  <a:lnTo>
                    <a:pt x="2586496" y="1055763"/>
                  </a:lnTo>
                </a:path>
              </a:pathLst>
            </a:custGeom>
            <a:noFill/>
            <a:ln w="12700" cap="flat">
              <a:solidFill>
                <a:schemeClr val="accent1"/>
              </a:solidFill>
              <a:miter lim="800000"/>
              <a:headEnd/>
              <a:tailEnd/>
            </a:ln>
            <a:effectLst/>
            <a:ex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8" name="Cylinder 47">
            <a:extLst>
              <a:ext uri="{FF2B5EF4-FFF2-40B4-BE49-F238E27FC236}">
                <a16:creationId xmlns:a16="http://schemas.microsoft.com/office/drawing/2014/main" id="{59AB3CE7-D9F1-4438-BDAA-5A0910F2DF4B}"/>
              </a:ext>
            </a:extLst>
          </p:cNvPr>
          <p:cNvSpPr/>
          <p:nvPr/>
        </p:nvSpPr>
        <p:spPr bwMode="auto">
          <a:xfrm>
            <a:off x="11066613" y="4846424"/>
            <a:ext cx="381843" cy="501651"/>
          </a:xfrm>
          <a:prstGeom prst="can">
            <a:avLst>
              <a:gd name="adj" fmla="val 39530"/>
            </a:avLst>
          </a:prstGeom>
          <a:noFill/>
          <a:ln w="12700" cap="flat" cmpd="sng" algn="ctr">
            <a:solidFill>
              <a:schemeClr val="accent1"/>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sp>
        <p:nvSpPr>
          <p:cNvPr id="54" name="Rectangle 53">
            <a:extLst>
              <a:ext uri="{FF2B5EF4-FFF2-40B4-BE49-F238E27FC236}">
                <a16:creationId xmlns:a16="http://schemas.microsoft.com/office/drawing/2014/main" id="{CC1C37D2-48EE-4289-8E8A-6CB8CC2C1400}"/>
              </a:ext>
            </a:extLst>
          </p:cNvPr>
          <p:cNvSpPr/>
          <p:nvPr/>
        </p:nvSpPr>
        <p:spPr>
          <a:xfrm>
            <a:off x="5420148" y="2388633"/>
            <a:ext cx="1406194" cy="276999"/>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Data sources</a:t>
            </a:r>
          </a:p>
        </p:txBody>
      </p:sp>
      <p:grpSp>
        <p:nvGrpSpPr>
          <p:cNvPr id="10" name="Group 9">
            <a:extLst>
              <a:ext uri="{FF2B5EF4-FFF2-40B4-BE49-F238E27FC236}">
                <a16:creationId xmlns:a16="http://schemas.microsoft.com/office/drawing/2014/main" id="{80D0210C-A16D-4E4A-9BD8-9C4D74CF0421}"/>
              </a:ext>
            </a:extLst>
          </p:cNvPr>
          <p:cNvGrpSpPr/>
          <p:nvPr/>
        </p:nvGrpSpPr>
        <p:grpSpPr>
          <a:xfrm>
            <a:off x="5837411" y="1774536"/>
            <a:ext cx="680394" cy="551944"/>
            <a:chOff x="5796058" y="1784206"/>
            <a:chExt cx="680394" cy="551944"/>
          </a:xfrm>
        </p:grpSpPr>
        <p:sp>
          <p:nvSpPr>
            <p:cNvPr id="56" name="Cylinder 55">
              <a:extLst>
                <a:ext uri="{FF2B5EF4-FFF2-40B4-BE49-F238E27FC236}">
                  <a16:creationId xmlns:a16="http://schemas.microsoft.com/office/drawing/2014/main" id="{237C8A5E-EE95-4362-9619-3D186DD29420}"/>
                </a:ext>
              </a:extLst>
            </p:cNvPr>
            <p:cNvSpPr/>
            <p:nvPr/>
          </p:nvSpPr>
          <p:spPr bwMode="auto">
            <a:xfrm>
              <a:off x="5796058" y="1888876"/>
              <a:ext cx="340452" cy="447274"/>
            </a:xfrm>
            <a:prstGeom prst="can">
              <a:avLst>
                <a:gd name="adj" fmla="val 39530"/>
              </a:avLst>
            </a:prstGeom>
            <a:noFill/>
            <a:ln w="12700" cap="flat" cmpd="sng" algn="ctr">
              <a:solidFill>
                <a:schemeClr val="accent1"/>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nvGrpSpPr>
            <p:cNvPr id="8" name="Group 7">
              <a:extLst>
                <a:ext uri="{FF2B5EF4-FFF2-40B4-BE49-F238E27FC236}">
                  <a16:creationId xmlns:a16="http://schemas.microsoft.com/office/drawing/2014/main" id="{7C265D07-CB58-4D94-A3FE-21571066B11F}"/>
                </a:ext>
              </a:extLst>
            </p:cNvPr>
            <p:cNvGrpSpPr/>
            <p:nvPr/>
          </p:nvGrpSpPr>
          <p:grpSpPr>
            <a:xfrm>
              <a:off x="6136001" y="1784206"/>
              <a:ext cx="340451" cy="432515"/>
              <a:chOff x="5983067" y="1784206"/>
              <a:chExt cx="340451" cy="432515"/>
            </a:xfrm>
          </p:grpSpPr>
          <p:sp>
            <p:nvSpPr>
              <p:cNvPr id="58" name="Rectangle 3">
                <a:extLst>
                  <a:ext uri="{FF2B5EF4-FFF2-40B4-BE49-F238E27FC236}">
                    <a16:creationId xmlns:a16="http://schemas.microsoft.com/office/drawing/2014/main" id="{0130E8B4-0C37-4D1C-8742-2A49AFE30AA6}"/>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Freeform 149">
                <a:extLst>
                  <a:ext uri="{FF2B5EF4-FFF2-40B4-BE49-F238E27FC236}">
                    <a16:creationId xmlns:a16="http://schemas.microsoft.com/office/drawing/2014/main" id="{869E8A57-C06A-46B4-93D2-E06CE7192321}"/>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accent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60" name="Group 59">
            <a:extLst>
              <a:ext uri="{FF2B5EF4-FFF2-40B4-BE49-F238E27FC236}">
                <a16:creationId xmlns:a16="http://schemas.microsoft.com/office/drawing/2014/main" id="{A3A14721-A2AB-4B54-B16E-927C429E43AE}"/>
              </a:ext>
            </a:extLst>
          </p:cNvPr>
          <p:cNvGrpSpPr/>
          <p:nvPr/>
        </p:nvGrpSpPr>
        <p:grpSpPr>
          <a:xfrm>
            <a:off x="11011841" y="1837804"/>
            <a:ext cx="491391" cy="505199"/>
            <a:chOff x="2776302" y="4657642"/>
            <a:chExt cx="1550488" cy="1594059"/>
          </a:xfrm>
          <a:noFill/>
        </p:grpSpPr>
        <p:sp>
          <p:nvSpPr>
            <p:cNvPr id="61" name="Cylinder 60">
              <a:extLst>
                <a:ext uri="{FF2B5EF4-FFF2-40B4-BE49-F238E27FC236}">
                  <a16:creationId xmlns:a16="http://schemas.microsoft.com/office/drawing/2014/main" id="{908F7084-D6C3-4AD3-8978-C8F18AEF845D}"/>
                </a:ext>
              </a:extLst>
            </p:cNvPr>
            <p:cNvSpPr/>
            <p:nvPr/>
          </p:nvSpPr>
          <p:spPr bwMode="auto">
            <a:xfrm>
              <a:off x="2776302" y="4657642"/>
              <a:ext cx="1043832" cy="1371349"/>
            </a:xfrm>
            <a:prstGeom prst="can">
              <a:avLst>
                <a:gd name="adj" fmla="val 39530"/>
              </a:avLst>
            </a:prstGeom>
            <a:grpFill/>
            <a:ln w="12700" cap="flat" cmpd="sng" algn="ctr">
              <a:solidFill>
                <a:schemeClr val="accent1"/>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panose="020B0502040204020203" pitchFamily="34" charset="0"/>
                  <a:ea typeface="Segoe UI" panose="020B0502040204020203" pitchFamily="34" charset="0"/>
                  <a:cs typeface="Segoe UI" panose="020B0502040204020203" pitchFamily="34" charset="0"/>
                </a:rPr>
                <a:t>SQL</a:t>
              </a:r>
            </a:p>
          </p:txBody>
        </p:sp>
        <p:sp>
          <p:nvSpPr>
            <p:cNvPr id="62" name="Freeform 146">
              <a:extLst>
                <a:ext uri="{FF2B5EF4-FFF2-40B4-BE49-F238E27FC236}">
                  <a16:creationId xmlns:a16="http://schemas.microsoft.com/office/drawing/2014/main" id="{0FD9A8D0-C7E4-49A6-AE5E-7385E64E6768}"/>
                </a:ext>
              </a:extLst>
            </p:cNvPr>
            <p:cNvSpPr>
              <a:spLocks noChangeAspect="1"/>
            </p:cNvSpPr>
            <p:nvPr/>
          </p:nvSpPr>
          <p:spPr bwMode="white">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cap="flat" cmpd="sng" algn="ctr">
              <a:solidFill>
                <a:schemeClr val="accent1"/>
              </a:solidFill>
              <a:prstDash val="solid"/>
              <a:miter lim="800000"/>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cxnSp>
        <p:nvCxnSpPr>
          <p:cNvPr id="63" name="Straight Arrow Connector 62">
            <a:extLst>
              <a:ext uri="{FF2B5EF4-FFF2-40B4-BE49-F238E27FC236}">
                <a16:creationId xmlns:a16="http://schemas.microsoft.com/office/drawing/2014/main" id="{A45719AC-77DD-462B-84BD-9ABDF5BD601D}"/>
              </a:ext>
            </a:extLst>
          </p:cNvPr>
          <p:cNvCxnSpPr>
            <a:cxnSpLocks/>
          </p:cNvCxnSpPr>
          <p:nvPr/>
        </p:nvCxnSpPr>
        <p:spPr>
          <a:xfrm flipV="1">
            <a:off x="9453332" y="5207256"/>
            <a:ext cx="1371600" cy="2319"/>
          </a:xfrm>
          <a:prstGeom prst="straightConnector1">
            <a:avLst/>
          </a:prstGeom>
          <a:noFill/>
          <a:ln w="12700" cap="flat" cmpd="sng" algn="ctr">
            <a:solidFill>
              <a:srgbClr val="0078D7"/>
            </a:solidFill>
            <a:prstDash val="solid"/>
            <a:headEnd type="none"/>
            <a:tailEnd type="triangle" w="med" len="sm"/>
          </a:ln>
          <a:effectLst/>
        </p:spPr>
      </p:cxnSp>
      <p:sp>
        <p:nvSpPr>
          <p:cNvPr id="64" name="Rectangle 63">
            <a:extLst>
              <a:ext uri="{FF2B5EF4-FFF2-40B4-BE49-F238E27FC236}">
                <a16:creationId xmlns:a16="http://schemas.microsoft.com/office/drawing/2014/main" id="{2566EB68-1A4B-45F9-ACF1-7B33F746B79C}"/>
              </a:ext>
            </a:extLst>
          </p:cNvPr>
          <p:cNvSpPr/>
          <p:nvPr/>
        </p:nvSpPr>
        <p:spPr>
          <a:xfrm>
            <a:off x="8430805" y="5071076"/>
            <a:ext cx="899878" cy="276999"/>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SSIS ETL</a:t>
            </a:r>
          </a:p>
        </p:txBody>
      </p:sp>
      <p:cxnSp>
        <p:nvCxnSpPr>
          <p:cNvPr id="65" name="Straight Arrow Connector 64">
            <a:extLst>
              <a:ext uri="{FF2B5EF4-FFF2-40B4-BE49-F238E27FC236}">
                <a16:creationId xmlns:a16="http://schemas.microsoft.com/office/drawing/2014/main" id="{FB3F6396-3B5F-4429-A705-604927E7C540}"/>
              </a:ext>
            </a:extLst>
          </p:cNvPr>
          <p:cNvCxnSpPr>
            <a:cxnSpLocks/>
            <a:endCxn id="34" idx="2"/>
          </p:cNvCxnSpPr>
          <p:nvPr/>
        </p:nvCxnSpPr>
        <p:spPr>
          <a:xfrm flipV="1">
            <a:off x="8880744" y="2937806"/>
            <a:ext cx="0" cy="2052994"/>
          </a:xfrm>
          <a:prstGeom prst="straightConnector1">
            <a:avLst/>
          </a:prstGeom>
          <a:noFill/>
          <a:ln w="12700" cap="flat" cmpd="sng" algn="ctr">
            <a:solidFill>
              <a:srgbClr val="0078D7"/>
            </a:solidFill>
            <a:prstDash val="dash"/>
            <a:headEnd type="none"/>
            <a:tailEnd type="triangle" w="med" len="sm"/>
          </a:ln>
          <a:effectLst/>
        </p:spPr>
      </p:cxnSp>
      <p:sp>
        <p:nvSpPr>
          <p:cNvPr id="66" name="Rectangle 65">
            <a:extLst>
              <a:ext uri="{FF2B5EF4-FFF2-40B4-BE49-F238E27FC236}">
                <a16:creationId xmlns:a16="http://schemas.microsoft.com/office/drawing/2014/main" id="{0FDFEA4D-2CA2-45CE-8FB3-EB03BAB4712D}"/>
              </a:ext>
            </a:extLst>
          </p:cNvPr>
          <p:cNvSpPr/>
          <p:nvPr/>
        </p:nvSpPr>
        <p:spPr>
          <a:xfrm>
            <a:off x="7883614" y="1413201"/>
            <a:ext cx="1994260" cy="276999"/>
          </a:xfrm>
          <a:prstGeom prst="rect">
            <a:avLst/>
          </a:prstGeom>
          <a:noFill/>
          <a:ln w="12700" cap="flat" cmpd="sng" algn="ctr">
            <a:noFill/>
            <a:prstDash val="solid"/>
            <a:miter lim="800000"/>
          </a:ln>
          <a:effectLst/>
        </p:spPr>
        <p:txBody>
          <a:bodyPr wrap="square"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lang="en-US" sz="1200" kern="0" dirty="0">
                <a:solidFill>
                  <a:srgbClr val="0078D7"/>
                </a:solidFill>
                <a:latin typeface="Segoe UI Semibold" panose="020B0702040204020203" pitchFamily="34" charset="0"/>
                <a:cs typeface="Segoe UI Semibold" panose="020B0702040204020203" pitchFamily="34" charset="0"/>
              </a:rPr>
              <a:t>SSIS Integration Runtime</a:t>
            </a:r>
          </a:p>
        </p:txBody>
      </p:sp>
      <p:cxnSp>
        <p:nvCxnSpPr>
          <p:cNvPr id="67" name="Straight Arrow Connector 66">
            <a:extLst>
              <a:ext uri="{FF2B5EF4-FFF2-40B4-BE49-F238E27FC236}">
                <a16:creationId xmlns:a16="http://schemas.microsoft.com/office/drawing/2014/main" id="{123B93BB-0FCE-4758-9732-62E5666F5394}"/>
              </a:ext>
            </a:extLst>
          </p:cNvPr>
          <p:cNvCxnSpPr>
            <a:cxnSpLocks/>
            <a:endCxn id="34" idx="1"/>
          </p:cNvCxnSpPr>
          <p:nvPr/>
        </p:nvCxnSpPr>
        <p:spPr>
          <a:xfrm flipV="1">
            <a:off x="6638466" y="2137706"/>
            <a:ext cx="983890" cy="20839"/>
          </a:xfrm>
          <a:prstGeom prst="straightConnector1">
            <a:avLst/>
          </a:prstGeom>
          <a:noFill/>
          <a:ln w="12700" cap="flat" cmpd="sng" algn="ctr">
            <a:solidFill>
              <a:srgbClr val="0078D7"/>
            </a:solidFill>
            <a:prstDash val="solid"/>
            <a:headEnd type="none"/>
            <a:tailEnd type="triangle" w="med" len="sm"/>
          </a:ln>
          <a:effectLst/>
        </p:spPr>
      </p:cxnSp>
      <p:cxnSp>
        <p:nvCxnSpPr>
          <p:cNvPr id="68" name="Straight Arrow Connector 67">
            <a:extLst>
              <a:ext uri="{FF2B5EF4-FFF2-40B4-BE49-F238E27FC236}">
                <a16:creationId xmlns:a16="http://schemas.microsoft.com/office/drawing/2014/main" id="{5DF2F5F1-ED4D-47B5-AEEB-0190D06B4CA1}"/>
              </a:ext>
            </a:extLst>
          </p:cNvPr>
          <p:cNvCxnSpPr>
            <a:cxnSpLocks/>
            <a:stCxn id="34" idx="3"/>
          </p:cNvCxnSpPr>
          <p:nvPr/>
        </p:nvCxnSpPr>
        <p:spPr>
          <a:xfrm flipV="1">
            <a:off x="10139132" y="2124772"/>
            <a:ext cx="685800" cy="12934"/>
          </a:xfrm>
          <a:prstGeom prst="straightConnector1">
            <a:avLst/>
          </a:prstGeom>
          <a:noFill/>
          <a:ln w="12700" cap="flat" cmpd="sng" algn="ctr">
            <a:solidFill>
              <a:srgbClr val="0078D7"/>
            </a:solidFill>
            <a:prstDash val="solid"/>
            <a:headEnd type="none"/>
            <a:tailEnd type="triangle" w="med" len="sm"/>
          </a:ln>
          <a:effectLst/>
        </p:spPr>
      </p:cxnSp>
      <p:sp>
        <p:nvSpPr>
          <p:cNvPr id="69" name="Rectangle 68">
            <a:extLst>
              <a:ext uri="{FF2B5EF4-FFF2-40B4-BE49-F238E27FC236}">
                <a16:creationId xmlns:a16="http://schemas.microsoft.com/office/drawing/2014/main" id="{7F1DAB13-345B-4161-A6F0-EC884281EA0E}"/>
              </a:ext>
            </a:extLst>
          </p:cNvPr>
          <p:cNvSpPr/>
          <p:nvPr/>
        </p:nvSpPr>
        <p:spPr>
          <a:xfrm>
            <a:off x="7006637" y="3864341"/>
            <a:ext cx="740554" cy="276999"/>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VNET</a:t>
            </a:r>
          </a:p>
        </p:txBody>
      </p:sp>
      <p:cxnSp>
        <p:nvCxnSpPr>
          <p:cNvPr id="70" name="Connector: Elbow 69">
            <a:extLst>
              <a:ext uri="{FF2B5EF4-FFF2-40B4-BE49-F238E27FC236}">
                <a16:creationId xmlns:a16="http://schemas.microsoft.com/office/drawing/2014/main" id="{02B05CB5-D93B-4896-9F81-B1521DB34AD6}"/>
              </a:ext>
            </a:extLst>
          </p:cNvPr>
          <p:cNvCxnSpPr>
            <a:cxnSpLocks/>
          </p:cNvCxnSpPr>
          <p:nvPr/>
        </p:nvCxnSpPr>
        <p:spPr>
          <a:xfrm flipV="1">
            <a:off x="6638466" y="4176149"/>
            <a:ext cx="805022" cy="723938"/>
          </a:xfrm>
          <a:prstGeom prst="bentConnector2">
            <a:avLst/>
          </a:prstGeom>
          <a:noFill/>
          <a:ln w="12700" cap="flat" cmpd="sng" algn="ctr">
            <a:solidFill>
              <a:schemeClr val="accent1"/>
            </a:solidFill>
            <a:prstDash val="dash"/>
            <a:headEnd type="none"/>
            <a:tailEnd type="triangle" w="med" len="sm"/>
          </a:ln>
          <a:effectLst/>
        </p:spPr>
      </p:cxnSp>
      <p:cxnSp>
        <p:nvCxnSpPr>
          <p:cNvPr id="71" name="Connector: Elbow 70">
            <a:extLst>
              <a:ext uri="{FF2B5EF4-FFF2-40B4-BE49-F238E27FC236}">
                <a16:creationId xmlns:a16="http://schemas.microsoft.com/office/drawing/2014/main" id="{C6A22E45-6267-4F3D-BD2A-C0D8549692D8}"/>
              </a:ext>
            </a:extLst>
          </p:cNvPr>
          <p:cNvCxnSpPr>
            <a:cxnSpLocks/>
          </p:cNvCxnSpPr>
          <p:nvPr/>
        </p:nvCxnSpPr>
        <p:spPr>
          <a:xfrm flipV="1">
            <a:off x="7694581" y="2943165"/>
            <a:ext cx="1016753" cy="688036"/>
          </a:xfrm>
          <a:prstGeom prst="bentConnector3">
            <a:avLst>
              <a:gd name="adj1" fmla="val 100090"/>
            </a:avLst>
          </a:prstGeom>
          <a:noFill/>
          <a:ln w="12700" cap="flat" cmpd="sng" algn="ctr">
            <a:solidFill>
              <a:srgbClr val="0078D7"/>
            </a:solidFill>
            <a:prstDash val="dash"/>
            <a:headEnd type="none"/>
            <a:tailEnd type="triangle" w="med" len="sm"/>
          </a:ln>
          <a:effectLst/>
        </p:spPr>
      </p:cxnSp>
      <p:grpSp>
        <p:nvGrpSpPr>
          <p:cNvPr id="72" name="Group 71">
            <a:extLst>
              <a:ext uri="{FF2B5EF4-FFF2-40B4-BE49-F238E27FC236}">
                <a16:creationId xmlns:a16="http://schemas.microsoft.com/office/drawing/2014/main" id="{CA37D494-BBC4-4237-9427-5242FC73FFC5}"/>
              </a:ext>
            </a:extLst>
          </p:cNvPr>
          <p:cNvGrpSpPr/>
          <p:nvPr/>
        </p:nvGrpSpPr>
        <p:grpSpPr>
          <a:xfrm>
            <a:off x="7179967" y="3368215"/>
            <a:ext cx="548330" cy="465526"/>
            <a:chOff x="4066524" y="650870"/>
            <a:chExt cx="3359027" cy="2851775"/>
          </a:xfrm>
          <a:noFill/>
        </p:grpSpPr>
        <p:sp useBgFill="1">
          <p:nvSpPr>
            <p:cNvPr id="73" name="Freeform: Shape 72">
              <a:extLst>
                <a:ext uri="{FF2B5EF4-FFF2-40B4-BE49-F238E27FC236}">
                  <a16:creationId xmlns:a16="http://schemas.microsoft.com/office/drawing/2014/main" id="{FCE504C4-6BC9-4D67-93C0-32B56851A45E}"/>
                </a:ext>
              </a:extLst>
            </p:cNvPr>
            <p:cNvSpPr>
              <a:spLocks noChangeArrowheads="1"/>
            </p:cNvSpPr>
            <p:nvPr/>
          </p:nvSpPr>
          <p:spPr bwMode="white">
            <a:xfrm>
              <a:off x="5540336" y="650870"/>
              <a:ext cx="1885215" cy="1339084"/>
            </a:xfrm>
            <a:custGeom>
              <a:avLst/>
              <a:gdLst>
                <a:gd name="connsiteX0" fmla="*/ 571952 w 1885215"/>
                <a:gd name="connsiteY0" fmla="*/ 0 h 1339084"/>
                <a:gd name="connsiteX1" fmla="*/ 1098206 w 1885215"/>
                <a:gd name="connsiteY1" fmla="*/ 333580 h 1339084"/>
                <a:gd name="connsiteX2" fmla="*/ 1349480 w 1885215"/>
                <a:gd name="connsiteY2" fmla="*/ 266864 h 1339084"/>
                <a:gd name="connsiteX3" fmla="*/ 1885215 w 1885215"/>
                <a:gd name="connsiteY3" fmla="*/ 805357 h 1339084"/>
                <a:gd name="connsiteX4" fmla="*/ 1349480 w 1885215"/>
                <a:gd name="connsiteY4" fmla="*/ 1339084 h 1339084"/>
                <a:gd name="connsiteX5" fmla="*/ 1203464 w 1885215"/>
                <a:gd name="connsiteY5" fmla="*/ 1339084 h 1339084"/>
                <a:gd name="connsiteX6" fmla="*/ 1070013 w 1885215"/>
                <a:gd name="connsiteY6" fmla="*/ 1339084 h 1339084"/>
                <a:gd name="connsiteX7" fmla="*/ 1070013 w 1885215"/>
                <a:gd name="connsiteY7" fmla="*/ 508723 h 1339084"/>
                <a:gd name="connsiteX8" fmla="*/ 0 w 1885215"/>
                <a:gd name="connsiteY8" fmla="*/ 508723 h 1339084"/>
                <a:gd name="connsiteX9" fmla="*/ 9845 w 1885215"/>
                <a:gd name="connsiteY9" fmla="*/ 441472 h 1339084"/>
                <a:gd name="connsiteX10" fmla="*/ 571952 w 1885215"/>
                <a:gd name="connsiteY10" fmla="*/ 0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10" fmla="*/ 1161453 w 1885215"/>
                <a:gd name="connsiteY10" fmla="*/ 600163 h 1339084"/>
                <a:gd name="connsiteX0" fmla="*/ 1070013 w 1885215"/>
                <a:gd name="connsiteY0" fmla="*/ 508723 h 1339084"/>
                <a:gd name="connsiteX1" fmla="*/ 0 w 1885215"/>
                <a:gd name="connsiteY1" fmla="*/ 508723 h 1339084"/>
                <a:gd name="connsiteX2" fmla="*/ 9845 w 1885215"/>
                <a:gd name="connsiteY2" fmla="*/ 441472 h 1339084"/>
                <a:gd name="connsiteX3" fmla="*/ 571952 w 1885215"/>
                <a:gd name="connsiteY3" fmla="*/ 0 h 1339084"/>
                <a:gd name="connsiteX4" fmla="*/ 1098206 w 1885215"/>
                <a:gd name="connsiteY4" fmla="*/ 333580 h 1339084"/>
                <a:gd name="connsiteX5" fmla="*/ 1349480 w 1885215"/>
                <a:gd name="connsiteY5" fmla="*/ 266864 h 1339084"/>
                <a:gd name="connsiteX6" fmla="*/ 1885215 w 1885215"/>
                <a:gd name="connsiteY6" fmla="*/ 805357 h 1339084"/>
                <a:gd name="connsiteX7" fmla="*/ 1349480 w 1885215"/>
                <a:gd name="connsiteY7" fmla="*/ 1339084 h 1339084"/>
                <a:gd name="connsiteX8" fmla="*/ 1203464 w 1885215"/>
                <a:gd name="connsiteY8" fmla="*/ 1339084 h 1339084"/>
                <a:gd name="connsiteX9" fmla="*/ 1070013 w 1885215"/>
                <a:gd name="connsiteY9" fmla="*/ 1339084 h 1339084"/>
                <a:gd name="connsiteX0" fmla="*/ 0 w 1885215"/>
                <a:gd name="connsiteY0" fmla="*/ 508723 h 1339084"/>
                <a:gd name="connsiteX1" fmla="*/ 9845 w 1885215"/>
                <a:gd name="connsiteY1" fmla="*/ 441472 h 1339084"/>
                <a:gd name="connsiteX2" fmla="*/ 571952 w 1885215"/>
                <a:gd name="connsiteY2" fmla="*/ 0 h 1339084"/>
                <a:gd name="connsiteX3" fmla="*/ 1098206 w 1885215"/>
                <a:gd name="connsiteY3" fmla="*/ 333580 h 1339084"/>
                <a:gd name="connsiteX4" fmla="*/ 1349480 w 1885215"/>
                <a:gd name="connsiteY4" fmla="*/ 266864 h 1339084"/>
                <a:gd name="connsiteX5" fmla="*/ 1885215 w 1885215"/>
                <a:gd name="connsiteY5" fmla="*/ 805357 h 1339084"/>
                <a:gd name="connsiteX6" fmla="*/ 1349480 w 1885215"/>
                <a:gd name="connsiteY6" fmla="*/ 1339084 h 1339084"/>
                <a:gd name="connsiteX7" fmla="*/ 1203464 w 1885215"/>
                <a:gd name="connsiteY7" fmla="*/ 1339084 h 1339084"/>
                <a:gd name="connsiteX8" fmla="*/ 1070013 w 1885215"/>
                <a:gd name="connsiteY8" fmla="*/ 1339084 h 133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5215" h="1339084">
                  <a:moveTo>
                    <a:pt x="0" y="508723"/>
                  </a:moveTo>
                  <a:lnTo>
                    <a:pt x="9845" y="441472"/>
                  </a:lnTo>
                  <a:cubicBezTo>
                    <a:pt x="72590" y="189723"/>
                    <a:pt x="302307" y="0"/>
                    <a:pt x="571952" y="0"/>
                  </a:cubicBezTo>
                  <a:cubicBezTo>
                    <a:pt x="799521" y="0"/>
                    <a:pt x="1003385" y="133432"/>
                    <a:pt x="1098206" y="333580"/>
                  </a:cubicBezTo>
                  <a:cubicBezTo>
                    <a:pt x="1174062" y="290691"/>
                    <a:pt x="1259400" y="266864"/>
                    <a:pt x="1349480" y="266864"/>
                  </a:cubicBezTo>
                  <a:cubicBezTo>
                    <a:pt x="1643423" y="266864"/>
                    <a:pt x="1885215" y="509900"/>
                    <a:pt x="1885215" y="805357"/>
                  </a:cubicBezTo>
                  <a:cubicBezTo>
                    <a:pt x="1885215" y="1096047"/>
                    <a:pt x="1643423" y="1339084"/>
                    <a:pt x="1349480" y="1339084"/>
                  </a:cubicBezTo>
                  <a:lnTo>
                    <a:pt x="1203464" y="1339084"/>
                  </a:lnTo>
                  <a:lnTo>
                    <a:pt x="1070013" y="1339084"/>
                  </a:lnTo>
                </a:path>
              </a:pathLst>
            </a:custGeom>
            <a:grpFill/>
            <a:ln w="12700">
              <a:solidFill>
                <a:schemeClr val="accent1"/>
              </a:solidFill>
              <a:miter lim="800000"/>
              <a:headEnd/>
              <a:tailEnd/>
            </a:ln>
            <a:extLst/>
          </p:spPr>
          <p:txBody>
            <a:bodyPr rot="0" vert="horz" wrap="square" lIns="91440" tIns="45720" rIns="91440" bIns="45720" anchor="ctr" anchorCtr="0" upright="1">
              <a:noAutofit/>
            </a:bodyPr>
            <a:lstStyle/>
            <a:p>
              <a:endParaRPr lang="en-US"/>
            </a:p>
          </p:txBody>
        </p:sp>
        <p:grpSp>
          <p:nvGrpSpPr>
            <p:cNvPr id="74" name="Group 73">
              <a:extLst>
                <a:ext uri="{FF2B5EF4-FFF2-40B4-BE49-F238E27FC236}">
                  <a16:creationId xmlns:a16="http://schemas.microsoft.com/office/drawing/2014/main" id="{9B30110F-D8FB-4253-A73F-DF8EAC1C3141}"/>
                </a:ext>
              </a:extLst>
            </p:cNvPr>
            <p:cNvGrpSpPr>
              <a:grpSpLocks/>
            </p:cNvGrpSpPr>
            <p:nvPr/>
          </p:nvGrpSpPr>
          <p:grpSpPr bwMode="auto">
            <a:xfrm>
              <a:off x="4066524" y="1495091"/>
              <a:ext cx="2401955" cy="2007554"/>
              <a:chOff x="0" y="4505"/>
              <a:chExt cx="53310" cy="42150"/>
            </a:xfrm>
            <a:grpFill/>
          </p:grpSpPr>
          <p:cxnSp>
            <p:nvCxnSpPr>
              <p:cNvPr id="75" name="Straight Connector 74">
                <a:extLst>
                  <a:ext uri="{FF2B5EF4-FFF2-40B4-BE49-F238E27FC236}">
                    <a16:creationId xmlns:a16="http://schemas.microsoft.com/office/drawing/2014/main" id="{F3CA752C-6E34-4D19-8D1A-82F624F4BCDC}"/>
                  </a:ext>
                </a:extLst>
              </p:cNvPr>
              <p:cNvCxnSpPr>
                <a:cxnSpLocks/>
              </p:cNvCxnSpPr>
              <p:nvPr/>
            </p:nvCxnSpPr>
            <p:spPr bwMode="auto">
              <a:xfrm>
                <a:off x="0" y="46655"/>
                <a:ext cx="53310" cy="0"/>
              </a:xfrm>
              <a:prstGeom prst="line">
                <a:avLst/>
              </a:prstGeom>
              <a:grpFill/>
              <a:ln w="12700">
                <a:solidFill>
                  <a:schemeClr val="accent1"/>
                </a:solidFill>
                <a:miter lim="800000"/>
                <a:headEnd/>
                <a:tailEnd/>
              </a:ln>
              <a:extLst/>
            </p:spPr>
          </p:cxnSp>
          <p:sp>
            <p:nvSpPr>
              <p:cNvPr id="76" name="Rectangle 75">
                <a:extLst>
                  <a:ext uri="{FF2B5EF4-FFF2-40B4-BE49-F238E27FC236}">
                    <a16:creationId xmlns:a16="http://schemas.microsoft.com/office/drawing/2014/main" id="{CC9CCFFD-142B-4D45-8E68-6996F26ED034}"/>
                  </a:ext>
                </a:extLst>
              </p:cNvPr>
              <p:cNvSpPr>
                <a:spLocks noChangeArrowheads="1"/>
              </p:cNvSpPr>
              <p:nvPr/>
            </p:nvSpPr>
            <p:spPr bwMode="auto">
              <a:xfrm>
                <a:off x="3194" y="16653"/>
                <a:ext cx="27930" cy="30002"/>
              </a:xfrm>
              <a:prstGeom prst="rect">
                <a:avLst/>
              </a:prstGeom>
              <a:grpFill/>
              <a:ln w="12700">
                <a:solidFill>
                  <a:schemeClr val="accent1"/>
                </a:solidFill>
                <a:miter lim="800000"/>
                <a:headEnd/>
                <a:tailEnd/>
              </a:ln>
              <a:extLst/>
            </p:spPr>
            <p:txBody>
              <a:bodyPr rot="0" vert="horz" wrap="square" lIns="182880" tIns="146304" rIns="182880" bIns="146304" anchor="t" anchorCtr="0" upright="1">
                <a:noAutofit/>
              </a:bodyPr>
              <a:lstStyle/>
              <a:p>
                <a:endParaRPr lang="en-US"/>
              </a:p>
            </p:txBody>
          </p:sp>
          <p:sp>
            <p:nvSpPr>
              <p:cNvPr id="77" name="Rectangle 76">
                <a:extLst>
                  <a:ext uri="{FF2B5EF4-FFF2-40B4-BE49-F238E27FC236}">
                    <a16:creationId xmlns:a16="http://schemas.microsoft.com/office/drawing/2014/main" id="{EFC9C26C-EB8C-4CC1-B4F9-DDD13A26CEA2}"/>
                  </a:ext>
                </a:extLst>
              </p:cNvPr>
              <p:cNvSpPr>
                <a:spLocks noChangeArrowheads="1"/>
              </p:cNvSpPr>
              <p:nvPr/>
            </p:nvSpPr>
            <p:spPr bwMode="auto">
              <a:xfrm>
                <a:off x="12587" y="36700"/>
                <a:ext cx="9144" cy="9955"/>
              </a:xfrm>
              <a:prstGeom prst="rect">
                <a:avLst/>
              </a:prstGeom>
              <a:grpFill/>
              <a:ln w="12700">
                <a:solidFill>
                  <a:schemeClr val="accent1"/>
                </a:solidFill>
                <a:miter lim="800000"/>
                <a:headEnd/>
                <a:tailEnd/>
              </a:ln>
              <a:extLst/>
            </p:spPr>
            <p:txBody>
              <a:bodyPr rot="0" vert="horz" wrap="square" lIns="182880" tIns="146304" rIns="182880" bIns="146304" anchor="t" anchorCtr="0" upright="1">
                <a:noAutofit/>
              </a:bodyPr>
              <a:lstStyle/>
              <a:p>
                <a:endParaRPr lang="en-US"/>
              </a:p>
            </p:txBody>
          </p:sp>
          <p:sp>
            <p:nvSpPr>
              <p:cNvPr id="78" name="Freeform: Shape 77">
                <a:extLst>
                  <a:ext uri="{FF2B5EF4-FFF2-40B4-BE49-F238E27FC236}">
                    <a16:creationId xmlns:a16="http://schemas.microsoft.com/office/drawing/2014/main" id="{8FB4411D-92BB-4F16-A057-585FC4342524}"/>
                  </a:ext>
                </a:extLst>
              </p:cNvPr>
              <p:cNvSpPr>
                <a:spLocks/>
              </p:cNvSpPr>
              <p:nvPr/>
            </p:nvSpPr>
            <p:spPr bwMode="auto">
              <a:xfrm>
                <a:off x="23339" y="4505"/>
                <a:ext cx="26667" cy="42149"/>
              </a:xfrm>
              <a:custGeom>
                <a:avLst/>
                <a:gdLst>
                  <a:gd name="T0" fmla="*/ 0 w 2662937"/>
                  <a:gd name="T1" fmla="*/ 896983 h 4214948"/>
                  <a:gd name="T2" fmla="*/ 0 w 2662937"/>
                  <a:gd name="T3" fmla="*/ 0 h 4214948"/>
                  <a:gd name="T4" fmla="*/ 2666747 w 2662937"/>
                  <a:gd name="T5" fmla="*/ 0 h 4214948"/>
                  <a:gd name="T6" fmla="*/ 2666747 w 2662937"/>
                  <a:gd name="T7" fmla="*/ 4214948 h 4214948"/>
                  <a:gd name="T8" fmla="*/ 0 w 2662937"/>
                  <a:gd name="T9" fmla="*/ 4214948 h 42149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62937" h="4214948">
                    <a:moveTo>
                      <a:pt x="0" y="896983"/>
                    </a:moveTo>
                    <a:lnTo>
                      <a:pt x="0" y="0"/>
                    </a:lnTo>
                    <a:lnTo>
                      <a:pt x="2662937" y="0"/>
                    </a:lnTo>
                    <a:lnTo>
                      <a:pt x="2662937" y="4214948"/>
                    </a:lnTo>
                    <a:lnTo>
                      <a:pt x="0" y="4214948"/>
                    </a:lnTo>
                  </a:path>
                </a:pathLst>
              </a:custGeom>
              <a:grpFill/>
              <a:ln w="12700">
                <a:solidFill>
                  <a:schemeClr val="accent1"/>
                </a:solidFill>
                <a:miter lim="800000"/>
                <a:headEnd/>
                <a:tailEnd/>
              </a:ln>
              <a:extLst/>
            </p:spPr>
            <p:txBody>
              <a:bodyPr rot="0" vert="horz" wrap="square" lIns="91440" tIns="45720" rIns="91440" bIns="45720" anchor="t" anchorCtr="0" upright="1">
                <a:noAutofit/>
              </a:bodyPr>
              <a:lstStyle/>
              <a:p>
                <a:endParaRPr lang="en-US"/>
              </a:p>
            </p:txBody>
          </p:sp>
          <p:sp>
            <p:nvSpPr>
              <p:cNvPr id="79" name="Freeform: Shape 78">
                <a:extLst>
                  <a:ext uri="{FF2B5EF4-FFF2-40B4-BE49-F238E27FC236}">
                    <a16:creationId xmlns:a16="http://schemas.microsoft.com/office/drawing/2014/main" id="{290E1E8F-5BDA-4BF2-A2ED-BE15BF29DD92}"/>
                  </a:ext>
                </a:extLst>
              </p:cNvPr>
              <p:cNvSpPr>
                <a:spLocks/>
              </p:cNvSpPr>
              <p:nvPr/>
            </p:nvSpPr>
            <p:spPr bwMode="auto">
              <a:xfrm>
                <a:off x="34606" y="36700"/>
                <a:ext cx="6477" cy="9955"/>
              </a:xfrm>
              <a:custGeom>
                <a:avLst/>
                <a:gdLst>
                  <a:gd name="T0" fmla="*/ 0 w 647700"/>
                  <a:gd name="T1" fmla="*/ 0 h 1831521"/>
                  <a:gd name="T2" fmla="*/ 647700 w 647700"/>
                  <a:gd name="T3" fmla="*/ 0 h 1831521"/>
                  <a:gd name="T4" fmla="*/ 647700 w 647700"/>
                  <a:gd name="T5" fmla="*/ 995456 h 1831521"/>
                  <a:gd name="T6" fmla="*/ 0 60000 65536"/>
                  <a:gd name="T7" fmla="*/ 0 60000 65536"/>
                  <a:gd name="T8" fmla="*/ 0 60000 65536"/>
                </a:gdLst>
                <a:ahLst/>
                <a:cxnLst>
                  <a:cxn ang="T6">
                    <a:pos x="T0" y="T1"/>
                  </a:cxn>
                  <a:cxn ang="T7">
                    <a:pos x="T2" y="T3"/>
                  </a:cxn>
                  <a:cxn ang="T8">
                    <a:pos x="T4" y="T5"/>
                  </a:cxn>
                </a:cxnLst>
                <a:rect l="0" t="0" r="r" b="b"/>
                <a:pathLst>
                  <a:path w="647700" h="1831521">
                    <a:moveTo>
                      <a:pt x="0" y="0"/>
                    </a:moveTo>
                    <a:lnTo>
                      <a:pt x="647700" y="0"/>
                    </a:lnTo>
                    <a:lnTo>
                      <a:pt x="647700" y="1831521"/>
                    </a:lnTo>
                  </a:path>
                </a:pathLst>
              </a:custGeom>
              <a:grpFill/>
              <a:ln w="12700">
                <a:solidFill>
                  <a:schemeClr val="accent1"/>
                </a:solidFill>
                <a:miter lim="800000"/>
                <a:headEnd/>
                <a:tailEnd/>
              </a:ln>
              <a:extLst/>
            </p:spPr>
            <p:txBody>
              <a:bodyPr rot="0" vert="horz" wrap="square" lIns="91440" tIns="45720" rIns="91440" bIns="45720" anchor="t" anchorCtr="0" upright="1">
                <a:noAutofit/>
              </a:bodyPr>
              <a:lstStyle/>
              <a:p>
                <a:endParaRPr lang="en-US"/>
              </a:p>
            </p:txBody>
          </p:sp>
        </p:grpSp>
      </p:grpSp>
      <p:cxnSp>
        <p:nvCxnSpPr>
          <p:cNvPr id="4" name="Straight Connector 3">
            <a:extLst>
              <a:ext uri="{FF2B5EF4-FFF2-40B4-BE49-F238E27FC236}">
                <a16:creationId xmlns:a16="http://schemas.microsoft.com/office/drawing/2014/main" id="{098824CC-FF46-42D9-BCE2-72A02E355872}"/>
              </a:ext>
            </a:extLst>
          </p:cNvPr>
          <p:cNvCxnSpPr/>
          <p:nvPr/>
        </p:nvCxnSpPr>
        <p:spPr>
          <a:xfrm>
            <a:off x="5593785" y="3631201"/>
            <a:ext cx="1416791" cy="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0803D741-D03D-46B5-9AE4-3738BCC259E5}"/>
              </a:ext>
            </a:extLst>
          </p:cNvPr>
          <p:cNvGrpSpPr/>
          <p:nvPr/>
        </p:nvGrpSpPr>
        <p:grpSpPr>
          <a:xfrm>
            <a:off x="5777990" y="4675959"/>
            <a:ext cx="680394" cy="551944"/>
            <a:chOff x="5796058" y="1784206"/>
            <a:chExt cx="680394" cy="551944"/>
          </a:xfrm>
        </p:grpSpPr>
        <p:sp>
          <p:nvSpPr>
            <p:cNvPr id="81" name="Cylinder 80">
              <a:extLst>
                <a:ext uri="{FF2B5EF4-FFF2-40B4-BE49-F238E27FC236}">
                  <a16:creationId xmlns:a16="http://schemas.microsoft.com/office/drawing/2014/main" id="{BB346C08-EF39-47EB-A816-9D598047F1A8}"/>
                </a:ext>
              </a:extLst>
            </p:cNvPr>
            <p:cNvSpPr/>
            <p:nvPr/>
          </p:nvSpPr>
          <p:spPr bwMode="auto">
            <a:xfrm>
              <a:off x="5796058" y="1888876"/>
              <a:ext cx="340452" cy="447274"/>
            </a:xfrm>
            <a:prstGeom prst="can">
              <a:avLst>
                <a:gd name="adj" fmla="val 39530"/>
              </a:avLst>
            </a:prstGeom>
            <a:noFill/>
            <a:ln w="12700" cap="flat" cmpd="sng" algn="ctr">
              <a:solidFill>
                <a:schemeClr val="accent1"/>
              </a:solidFill>
              <a:prstDash val="solid"/>
              <a:headEnd type="none" w="med" len="med"/>
              <a:tailEnd type="none" w="med" len="med"/>
            </a:ln>
            <a:effectLst/>
          </p:spPr>
          <p:txBody>
            <a:bodyPr rot="0" spcFirstLastPara="0" vert="horz" wrap="square" lIns="0" tIns="146304" rIns="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nvGrpSpPr>
            <p:cNvPr id="82" name="Group 81">
              <a:extLst>
                <a:ext uri="{FF2B5EF4-FFF2-40B4-BE49-F238E27FC236}">
                  <a16:creationId xmlns:a16="http://schemas.microsoft.com/office/drawing/2014/main" id="{21B210AD-D37D-4BBA-87B6-41060FAB9C81}"/>
                </a:ext>
              </a:extLst>
            </p:cNvPr>
            <p:cNvGrpSpPr/>
            <p:nvPr/>
          </p:nvGrpSpPr>
          <p:grpSpPr>
            <a:xfrm>
              <a:off x="6136001" y="1784206"/>
              <a:ext cx="340451" cy="432515"/>
              <a:chOff x="5983067" y="1784206"/>
              <a:chExt cx="340451" cy="432515"/>
            </a:xfrm>
          </p:grpSpPr>
          <p:sp>
            <p:nvSpPr>
              <p:cNvPr id="83" name="Rectangle 3">
                <a:extLst>
                  <a:ext uri="{FF2B5EF4-FFF2-40B4-BE49-F238E27FC236}">
                    <a16:creationId xmlns:a16="http://schemas.microsoft.com/office/drawing/2014/main" id="{1152044E-0CB3-4F84-9751-786835FD9859}"/>
                  </a:ext>
                </a:extLst>
              </p:cNvPr>
              <p:cNvSpPr/>
              <p:nvPr/>
            </p:nvSpPr>
            <p:spPr bwMode="auto">
              <a:xfrm>
                <a:off x="5983067" y="1784206"/>
                <a:ext cx="267509" cy="432515"/>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cap="flat" cmpd="sng" algn="ctr">
                <a:solidFill>
                  <a:schemeClr val="accent1"/>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Freeform 149">
                <a:extLst>
                  <a:ext uri="{FF2B5EF4-FFF2-40B4-BE49-F238E27FC236}">
                    <a16:creationId xmlns:a16="http://schemas.microsoft.com/office/drawing/2014/main" id="{5B495254-D8F6-42F7-80CE-43169D9EDCC3}"/>
                  </a:ext>
                </a:extLst>
              </p:cNvPr>
              <p:cNvSpPr/>
              <p:nvPr/>
            </p:nvSpPr>
            <p:spPr bwMode="auto">
              <a:xfrm>
                <a:off x="5988977" y="1784206"/>
                <a:ext cx="334541" cy="372775"/>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cap="flat" cmpd="sng" algn="ctr">
                <a:solidFill>
                  <a:schemeClr val="accent1"/>
                </a:solidFill>
                <a:prstDash val="solid"/>
                <a:miter lim="800000"/>
                <a:headEnd type="none" w="med" len="med"/>
                <a:tailEnd type="none" w="med" len="med"/>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
        <p:nvSpPr>
          <p:cNvPr id="85" name="Rectangle 84">
            <a:extLst>
              <a:ext uri="{FF2B5EF4-FFF2-40B4-BE49-F238E27FC236}">
                <a16:creationId xmlns:a16="http://schemas.microsoft.com/office/drawing/2014/main" id="{60AFE529-F6BE-496B-9369-C455C8B69371}"/>
              </a:ext>
            </a:extLst>
          </p:cNvPr>
          <p:cNvSpPr/>
          <p:nvPr/>
        </p:nvSpPr>
        <p:spPr>
          <a:xfrm>
            <a:off x="5415091" y="3368215"/>
            <a:ext cx="1406194" cy="276999"/>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lang="en-US" sz="1200" kern="0">
                <a:solidFill>
                  <a:srgbClr val="0078D7"/>
                </a:solidFill>
                <a:latin typeface="Segoe UI Semibold" panose="020B0702040204020203" pitchFamily="34" charset="0"/>
                <a:cs typeface="Segoe UI Semibold" panose="020B0702040204020203" pitchFamily="34" charset="0"/>
              </a:rPr>
              <a:t>Cloud</a:t>
            </a:r>
            <a:endPar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86" name="Rectangle 85">
            <a:extLst>
              <a:ext uri="{FF2B5EF4-FFF2-40B4-BE49-F238E27FC236}">
                <a16:creationId xmlns:a16="http://schemas.microsoft.com/office/drawing/2014/main" id="{C77E6D3E-B2A5-41BE-B7CD-03609542F6D2}"/>
              </a:ext>
            </a:extLst>
          </p:cNvPr>
          <p:cNvSpPr/>
          <p:nvPr/>
        </p:nvSpPr>
        <p:spPr>
          <a:xfrm>
            <a:off x="5405409" y="3600443"/>
            <a:ext cx="1406525" cy="276999"/>
          </a:xfrm>
          <a:prstGeom prst="rect">
            <a:avLst/>
          </a:prstGeom>
          <a:noFill/>
          <a:ln w="9525" cap="flat" cmpd="sng" algn="ctr">
            <a:noFill/>
            <a:prstDash val="solid"/>
            <a:headEnd type="none" w="med" len="med"/>
            <a:tailEnd type="none" w="med" len="med"/>
          </a:ln>
          <a:effectLst/>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710457" rtl="0" eaLnBrk="1" fontAlgn="auto" latinLnBrk="0" hangingPunct="1">
              <a:lnSpc>
                <a:spcPct val="100000"/>
              </a:lnSpc>
              <a:spcBef>
                <a:spcPct val="0"/>
              </a:spcBef>
              <a:spcAft>
                <a:spcPct val="35000"/>
              </a:spcAft>
              <a:buClrTx/>
              <a:buSzTx/>
              <a:buFontTx/>
              <a:buNone/>
              <a:tabLst/>
              <a:defRPr/>
            </a:pPr>
            <a:r>
              <a:rPr lang="en-US" sz="1200" kern="0">
                <a:solidFill>
                  <a:srgbClr val="0078D7"/>
                </a:solidFill>
                <a:latin typeface="Segoe UI Semibold" panose="020B0702040204020203" pitchFamily="34" charset="0"/>
                <a:cs typeface="Segoe UI Semibold" panose="020B0702040204020203" pitchFamily="34" charset="0"/>
              </a:rPr>
              <a:t>On-premises</a:t>
            </a:r>
            <a:endParaRPr kumimoji="0" lang="en-US" sz="12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p:txBody>
      </p:sp>
      <p:sp>
        <p:nvSpPr>
          <p:cNvPr id="87" name="TextBox 86">
            <a:extLst>
              <a:ext uri="{FF2B5EF4-FFF2-40B4-BE49-F238E27FC236}">
                <a16:creationId xmlns:a16="http://schemas.microsoft.com/office/drawing/2014/main" id="{EBA0E7DD-B137-4FEC-8AA4-35A01DF6130B}"/>
              </a:ext>
            </a:extLst>
          </p:cNvPr>
          <p:cNvSpPr txBox="1"/>
          <p:nvPr/>
        </p:nvSpPr>
        <p:spPr>
          <a:xfrm>
            <a:off x="5385108" y="6298458"/>
            <a:ext cx="2419986" cy="258532"/>
          </a:xfrm>
          <a:prstGeom prst="rect">
            <a:avLst/>
          </a:prstGeom>
          <a:noFill/>
        </p:spPr>
        <p:txBody>
          <a:bodyPr wrap="square" lIns="91440" tIns="45720" rIns="91440" bIns="45720" rtlCol="0">
            <a:spAutoFit/>
          </a:bodyPr>
          <a:lstStyle/>
          <a:p>
            <a:pPr algn="l">
              <a:lnSpc>
                <a:spcPct val="90000"/>
              </a:lnSpc>
              <a:spcAft>
                <a:spcPts val="600"/>
              </a:spcAft>
            </a:pPr>
            <a:r>
              <a:rPr lang="en-US" sz="1200" i="1" dirty="0">
                <a:gradFill>
                  <a:gsLst>
                    <a:gs pos="2917">
                      <a:schemeClr val="tx1"/>
                    </a:gs>
                    <a:gs pos="30000">
                      <a:schemeClr val="tx1"/>
                    </a:gs>
                  </a:gsLst>
                  <a:lin ang="5400000" scaled="0"/>
                </a:gradFill>
              </a:rPr>
              <a:t>Available Q2 CY 2018</a:t>
            </a:r>
          </a:p>
        </p:txBody>
      </p:sp>
    </p:spTree>
    <p:extLst>
      <p:ext uri="{BB962C8B-B14F-4D97-AF65-F5344CB8AC3E}">
        <p14:creationId xmlns:p14="http://schemas.microsoft.com/office/powerpoint/2010/main" val="23623550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p:txBody>
          <a:bodyPr/>
          <a:lstStyle/>
          <a:p>
            <a:r>
              <a:rPr lang="en-US"/>
              <a:t>Accelerating your journey to the cloud</a:t>
            </a:r>
          </a:p>
        </p:txBody>
      </p:sp>
      <p:sp>
        <p:nvSpPr>
          <p:cNvPr id="6" name="Text Placeholder 5">
            <a:extLst>
              <a:ext uri="{FF2B5EF4-FFF2-40B4-BE49-F238E27FC236}">
                <a16:creationId xmlns:a16="http://schemas.microsoft.com/office/drawing/2014/main" id="{D705AD0E-D610-4E24-B2C0-A852BBC8A166}"/>
              </a:ext>
            </a:extLst>
          </p:cNvPr>
          <p:cNvSpPr>
            <a:spLocks noGrp="1"/>
          </p:cNvSpPr>
          <p:nvPr>
            <p:ph type="body" sz="quarter" idx="10"/>
          </p:nvPr>
        </p:nvSpPr>
        <p:spPr/>
        <p:txBody>
          <a:bodyPr/>
          <a:lstStyle/>
          <a:p>
            <a:pPr marL="0" indent="0">
              <a:buNone/>
            </a:pPr>
            <a:r>
              <a:rPr lang="en-US" dirty="0"/>
              <a:t>Fully managed database migration service for both operational databases and data warehouses</a:t>
            </a:r>
          </a:p>
          <a:p>
            <a:pPr marL="0" indent="0">
              <a:buNone/>
            </a:pPr>
            <a:r>
              <a:rPr lang="en-US" dirty="0"/>
              <a:t>Enables reliable and seamless migrations to the cloud </a:t>
            </a:r>
            <a:r>
              <a:rPr lang="en-US" i="1" dirty="0"/>
              <a:t>at scale and minimal downtime</a:t>
            </a:r>
          </a:p>
          <a:p>
            <a:pPr marL="0" lvl="0" indent="0">
              <a:buNone/>
            </a:pPr>
            <a:r>
              <a:rPr lang="en-US" dirty="0">
                <a:sym typeface="Wingdings" panose="05000000000000000000" pitchFamily="2" charset="2"/>
              </a:rPr>
              <a:t>Migrate SQL Server &amp; 3rd party databases to Azure SQL Database</a:t>
            </a:r>
          </a:p>
        </p:txBody>
      </p:sp>
      <p:sp>
        <p:nvSpPr>
          <p:cNvPr id="221" name="TextBox 220">
            <a:extLst>
              <a:ext uri="{FF2B5EF4-FFF2-40B4-BE49-F238E27FC236}">
                <a16:creationId xmlns:a16="http://schemas.microsoft.com/office/drawing/2014/main" id="{7D46746F-2713-48A8-A060-5E455F2801A0}"/>
              </a:ext>
            </a:extLst>
          </p:cNvPr>
          <p:cNvSpPr txBox="1"/>
          <p:nvPr/>
        </p:nvSpPr>
        <p:spPr>
          <a:xfrm>
            <a:off x="5500913" y="351745"/>
            <a:ext cx="5265057" cy="400110"/>
          </a:xfrm>
          <a:prstGeom prst="rect">
            <a:avLst/>
          </a:prstGeom>
          <a:noFill/>
        </p:spPr>
        <p:txBody>
          <a:bodyPr wrap="square" rtlCol="0">
            <a:spAutoFit/>
          </a:bodyPr>
          <a:lstStyle>
            <a:defPPr>
              <a:defRPr lang="en-US"/>
            </a:defPPr>
            <a:lvl1pPr>
              <a:defRPr sz="2000" b="1" kern="0" spc="100">
                <a:latin typeface="Segoe UI Semibold" charset="0"/>
                <a:cs typeface="Segoe UI Semibold" charset="0"/>
              </a:defRPr>
            </a:lvl1pPr>
          </a:lstStyle>
          <a:p>
            <a:r>
              <a:rPr lang="en-US" dirty="0"/>
              <a:t>Azure Database Migration Service</a:t>
            </a:r>
          </a:p>
        </p:txBody>
      </p:sp>
      <p:graphicFrame>
        <p:nvGraphicFramePr>
          <p:cNvPr id="44" name="Table 43">
            <a:extLst>
              <a:ext uri="{FF2B5EF4-FFF2-40B4-BE49-F238E27FC236}">
                <a16:creationId xmlns:a16="http://schemas.microsoft.com/office/drawing/2014/main" id="{7C26605F-FF6C-4334-A853-7EA214200E23}"/>
              </a:ext>
            </a:extLst>
          </p:cNvPr>
          <p:cNvGraphicFramePr>
            <a:graphicFrameLocks noGrp="1"/>
          </p:cNvGraphicFramePr>
          <p:nvPr>
            <p:extLst>
              <p:ext uri="{D42A27DB-BD31-4B8C-83A1-F6EECF244321}">
                <p14:modId xmlns:p14="http://schemas.microsoft.com/office/powerpoint/2010/main" val="751350719"/>
              </p:ext>
            </p:extLst>
          </p:nvPr>
        </p:nvGraphicFramePr>
        <p:xfrm>
          <a:off x="5584256" y="4685684"/>
          <a:ext cx="6281667" cy="1817750"/>
        </p:xfrm>
        <a:graphic>
          <a:graphicData uri="http://schemas.openxmlformats.org/drawingml/2006/table">
            <a:tbl>
              <a:tblPr firstRow="1" bandRow="1">
                <a:tableStyleId>{69CF1AB2-1976-4502-BF36-3FF5EA218861}</a:tableStyleId>
              </a:tblPr>
              <a:tblGrid>
                <a:gridCol w="1319080">
                  <a:extLst>
                    <a:ext uri="{9D8B030D-6E8A-4147-A177-3AD203B41FA5}">
                      <a16:colId xmlns:a16="http://schemas.microsoft.com/office/drawing/2014/main" val="4233647372"/>
                    </a:ext>
                  </a:extLst>
                </a:gridCol>
                <a:gridCol w="4962587">
                  <a:extLst>
                    <a:ext uri="{9D8B030D-6E8A-4147-A177-3AD203B41FA5}">
                      <a16:colId xmlns:a16="http://schemas.microsoft.com/office/drawing/2014/main" val="43384532"/>
                    </a:ext>
                  </a:extLst>
                </a:gridCol>
              </a:tblGrid>
              <a:tr h="363550">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SQL Server </a:t>
                      </a:r>
                    </a:p>
                  </a:txBody>
                  <a:tcPr marL="89642" marR="89642" marT="44821" marB="44821" anchor="ctr">
                    <a:noFill/>
                  </a:tcPr>
                </a:tc>
                <a:tc>
                  <a:txBody>
                    <a:bodyPr/>
                    <a:lstStyle/>
                    <a:p>
                      <a:r>
                        <a:rPr lang="en-US" sz="1100" b="0" dirty="0"/>
                        <a:t>Azure SQL Database single, elastic pools and Managed Instance</a:t>
                      </a:r>
                    </a:p>
                  </a:txBody>
                  <a:tcPr marL="89642" marR="89642" marT="44821" marB="44821" anchor="ctr">
                    <a:noFill/>
                  </a:tcPr>
                </a:tc>
                <a:extLst>
                  <a:ext uri="{0D108BD9-81ED-4DB2-BD59-A6C34878D82A}">
                    <a16:rowId xmlns:a16="http://schemas.microsoft.com/office/drawing/2014/main" val="3274511789"/>
                  </a:ext>
                </a:extLst>
              </a:tr>
              <a:tr h="363550">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MySQL</a:t>
                      </a:r>
                    </a:p>
                  </a:txBody>
                  <a:tcPr marL="89642" marR="89642" marT="44821" marB="44821" anchor="ctr">
                    <a:noFill/>
                  </a:tcPr>
                </a:tc>
                <a:tc>
                  <a:txBody>
                    <a:bodyPr/>
                    <a:lstStyle/>
                    <a:p>
                      <a:r>
                        <a:rPr lang="en-US" sz="1100" dirty="0"/>
                        <a:t>Azure Database for MySQL</a:t>
                      </a:r>
                    </a:p>
                  </a:txBody>
                  <a:tcPr marL="89642" marR="89642" marT="44821" marB="44821" anchor="ctr">
                    <a:noFill/>
                  </a:tcPr>
                </a:tc>
                <a:extLst>
                  <a:ext uri="{0D108BD9-81ED-4DB2-BD59-A6C34878D82A}">
                    <a16:rowId xmlns:a16="http://schemas.microsoft.com/office/drawing/2014/main" val="1778494607"/>
                  </a:ext>
                </a:extLst>
              </a:tr>
              <a:tr h="363550">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PostgreSQL</a:t>
                      </a:r>
                    </a:p>
                  </a:txBody>
                  <a:tcPr marL="89642" marR="89642" marT="44821" marB="44821" anchor="ctr">
                    <a:noFill/>
                  </a:tcPr>
                </a:tc>
                <a:tc>
                  <a:txBody>
                    <a:bodyPr/>
                    <a:lstStyle/>
                    <a:p>
                      <a:r>
                        <a:rPr lang="en-US" sz="1100"/>
                        <a:t>Azure Database for PostgreSQL</a:t>
                      </a:r>
                    </a:p>
                  </a:txBody>
                  <a:tcPr marL="89642" marR="89642" marT="44821" marB="44821" anchor="ctr">
                    <a:noFill/>
                  </a:tcPr>
                </a:tc>
                <a:extLst>
                  <a:ext uri="{0D108BD9-81ED-4DB2-BD59-A6C34878D82A}">
                    <a16:rowId xmlns:a16="http://schemas.microsoft.com/office/drawing/2014/main" val="1534090895"/>
                  </a:ext>
                </a:extLst>
              </a:tr>
              <a:tr h="363550">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Oracle, …</a:t>
                      </a:r>
                    </a:p>
                  </a:txBody>
                  <a:tcPr marL="89642" marR="89642" marT="44821" marB="44821" anchor="c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a:t>Azure SQL Database &amp; Managed Instance</a:t>
                      </a:r>
                    </a:p>
                  </a:txBody>
                  <a:tcPr marL="89642" marR="89642" marT="44821" marB="44821" anchor="ctr">
                    <a:noFill/>
                  </a:tcPr>
                </a:tc>
                <a:extLst>
                  <a:ext uri="{0D108BD9-81ED-4DB2-BD59-A6C34878D82A}">
                    <a16:rowId xmlns:a16="http://schemas.microsoft.com/office/drawing/2014/main" val="2417651676"/>
                  </a:ext>
                </a:extLst>
              </a:tr>
              <a:tr h="363550">
                <a:tc>
                  <a:txBody>
                    <a:bodyPr/>
                    <a:lstStyle/>
                    <a:p>
                      <a:r>
                        <a:rPr lang="en-US" sz="1400" kern="1200">
                          <a:solidFill>
                            <a:schemeClr val="tx2"/>
                          </a:solidFill>
                          <a:effectLst/>
                          <a:latin typeface="Segoe UI Semibold" panose="020B0702040204020203" pitchFamily="34" charset="0"/>
                          <a:cs typeface="Segoe UI Semibold" panose="020B0702040204020203" pitchFamily="34" charset="0"/>
                        </a:rPr>
                        <a:t>Netezza, …</a:t>
                      </a:r>
                    </a:p>
                  </a:txBody>
                  <a:tcPr marL="89642" marR="89642" marT="44821" marB="44821" anchor="c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100" dirty="0"/>
                        <a:t>Azure SQL Data Warehouse</a:t>
                      </a:r>
                    </a:p>
                  </a:txBody>
                  <a:tcPr marL="89642" marR="89642" marT="44821" marB="44821" anchor="ctr">
                    <a:noFill/>
                  </a:tcPr>
                </a:tc>
                <a:extLst>
                  <a:ext uri="{0D108BD9-81ED-4DB2-BD59-A6C34878D82A}">
                    <a16:rowId xmlns:a16="http://schemas.microsoft.com/office/drawing/2014/main" val="814333059"/>
                  </a:ext>
                </a:extLst>
              </a:tr>
            </a:tbl>
          </a:graphicData>
        </a:graphic>
      </p:graphicFrame>
      <p:grpSp>
        <p:nvGrpSpPr>
          <p:cNvPr id="5" name="Group 4">
            <a:extLst>
              <a:ext uri="{FF2B5EF4-FFF2-40B4-BE49-F238E27FC236}">
                <a16:creationId xmlns:a16="http://schemas.microsoft.com/office/drawing/2014/main" id="{6B224422-FDD9-47B6-B0BD-7A9BA60D9876}"/>
              </a:ext>
            </a:extLst>
          </p:cNvPr>
          <p:cNvGrpSpPr/>
          <p:nvPr/>
        </p:nvGrpSpPr>
        <p:grpSpPr>
          <a:xfrm>
            <a:off x="7360990" y="904174"/>
            <a:ext cx="2379366" cy="3606216"/>
            <a:chOff x="6609427" y="903154"/>
            <a:chExt cx="3264702" cy="4948049"/>
          </a:xfrm>
        </p:grpSpPr>
        <p:grpSp>
          <p:nvGrpSpPr>
            <p:cNvPr id="21" name="Group 20">
              <a:extLst>
                <a:ext uri="{FF2B5EF4-FFF2-40B4-BE49-F238E27FC236}">
                  <a16:creationId xmlns:a16="http://schemas.microsoft.com/office/drawing/2014/main" id="{AB888749-ACF2-4FFE-A898-048C5308881D}"/>
                </a:ext>
              </a:extLst>
            </p:cNvPr>
            <p:cNvGrpSpPr/>
            <p:nvPr/>
          </p:nvGrpSpPr>
          <p:grpSpPr>
            <a:xfrm>
              <a:off x="7502307" y="2245155"/>
              <a:ext cx="2371822" cy="3606048"/>
              <a:chOff x="8563111" y="2115295"/>
              <a:chExt cx="2114349" cy="3214591"/>
            </a:xfrm>
          </p:grpSpPr>
          <p:sp>
            <p:nvSpPr>
              <p:cNvPr id="23" name="Freeform 182">
                <a:extLst>
                  <a:ext uri="{FF2B5EF4-FFF2-40B4-BE49-F238E27FC236}">
                    <a16:creationId xmlns:a16="http://schemas.microsoft.com/office/drawing/2014/main" id="{0C9A2DA8-2939-4C0C-BA54-1CB37C40632F}"/>
                  </a:ext>
                </a:extLst>
              </p:cNvPr>
              <p:cNvSpPr/>
              <p:nvPr/>
            </p:nvSpPr>
            <p:spPr bwMode="auto">
              <a:xfrm>
                <a:off x="8563111" y="4174743"/>
                <a:ext cx="900664" cy="115514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 name="Group 24">
                <a:extLst>
                  <a:ext uri="{FF2B5EF4-FFF2-40B4-BE49-F238E27FC236}">
                    <a16:creationId xmlns:a16="http://schemas.microsoft.com/office/drawing/2014/main" id="{C994F696-FF1E-4015-ADB8-1A16BFCE5461}"/>
                  </a:ext>
                </a:extLst>
              </p:cNvPr>
              <p:cNvGrpSpPr/>
              <p:nvPr/>
            </p:nvGrpSpPr>
            <p:grpSpPr>
              <a:xfrm>
                <a:off x="9030687" y="3305812"/>
                <a:ext cx="1199061" cy="846455"/>
                <a:chOff x="3061473" y="3636838"/>
                <a:chExt cx="1175657" cy="829933"/>
              </a:xfrm>
              <a:solidFill>
                <a:srgbClr val="FFFFFF"/>
              </a:solidFill>
            </p:grpSpPr>
            <p:cxnSp>
              <p:nvCxnSpPr>
                <p:cNvPr id="33" name="Straight Arrow Connector 32">
                  <a:extLst>
                    <a:ext uri="{FF2B5EF4-FFF2-40B4-BE49-F238E27FC236}">
                      <a16:creationId xmlns:a16="http://schemas.microsoft.com/office/drawing/2014/main" id="{D415C3BE-DED7-4B6E-BA56-BA6F58475D9D}"/>
                    </a:ext>
                  </a:extLst>
                </p:cNvPr>
                <p:cNvCxnSpPr/>
                <p:nvPr/>
              </p:nvCxnSpPr>
              <p:spPr>
                <a:xfrm flipV="1">
                  <a:off x="3061473" y="3636838"/>
                  <a:ext cx="0" cy="829933"/>
                </a:xfrm>
                <a:prstGeom prst="straightConnector1">
                  <a:avLst/>
                </a:prstGeom>
                <a:grpFill/>
                <a:ln w="12700" cap="flat" cmpd="sng" algn="ctr">
                  <a:solidFill>
                    <a:srgbClr val="0078D7"/>
                  </a:solidFill>
                  <a:prstDash val="dash"/>
                  <a:miter lim="800000"/>
                  <a:tailEnd type="triangle"/>
                </a:ln>
                <a:effectLst/>
              </p:spPr>
            </p:cxnSp>
            <p:cxnSp>
              <p:nvCxnSpPr>
                <p:cNvPr id="34" name="Straight Arrow Connector 33">
                  <a:extLst>
                    <a:ext uri="{FF2B5EF4-FFF2-40B4-BE49-F238E27FC236}">
                      <a16:creationId xmlns:a16="http://schemas.microsoft.com/office/drawing/2014/main" id="{5256F139-1CA1-472A-A5BC-C01FC0095F41}"/>
                    </a:ext>
                  </a:extLst>
                </p:cNvPr>
                <p:cNvCxnSpPr/>
                <p:nvPr/>
              </p:nvCxnSpPr>
              <p:spPr>
                <a:xfrm flipV="1">
                  <a:off x="4237130" y="3636838"/>
                  <a:ext cx="0" cy="829933"/>
                </a:xfrm>
                <a:prstGeom prst="straightConnector1">
                  <a:avLst/>
                </a:prstGeom>
                <a:grpFill/>
                <a:ln w="12700" cap="flat" cmpd="sng" algn="ctr">
                  <a:solidFill>
                    <a:srgbClr val="0078D7"/>
                  </a:solidFill>
                  <a:prstDash val="dash"/>
                  <a:miter lim="800000"/>
                  <a:tailEnd type="triangle"/>
                </a:ln>
                <a:effectLst/>
              </p:spPr>
            </p:cxnSp>
          </p:grpSp>
          <p:sp>
            <p:nvSpPr>
              <p:cNvPr id="27" name="Freeform 182">
                <a:extLst>
                  <a:ext uri="{FF2B5EF4-FFF2-40B4-BE49-F238E27FC236}">
                    <a16:creationId xmlns:a16="http://schemas.microsoft.com/office/drawing/2014/main" id="{7A20CC25-5916-4393-9A31-247606508640}"/>
                  </a:ext>
                </a:extLst>
              </p:cNvPr>
              <p:cNvSpPr/>
              <p:nvPr/>
            </p:nvSpPr>
            <p:spPr bwMode="auto">
              <a:xfrm>
                <a:off x="9776796" y="4174743"/>
                <a:ext cx="900664" cy="115514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TextBox 28">
                <a:extLst>
                  <a:ext uri="{FF2B5EF4-FFF2-40B4-BE49-F238E27FC236}">
                    <a16:creationId xmlns:a16="http://schemas.microsoft.com/office/drawing/2014/main" id="{D62A305B-637E-45B9-A413-FB3DABEFD76C}"/>
                  </a:ext>
                </a:extLst>
              </p:cNvPr>
              <p:cNvSpPr txBox="1"/>
              <p:nvPr/>
            </p:nvSpPr>
            <p:spPr>
              <a:xfrm>
                <a:off x="9458783" y="2115295"/>
                <a:ext cx="329249" cy="609056"/>
              </a:xfrm>
              <a:prstGeom prst="rect">
                <a:avLst/>
              </a:prstGeom>
              <a:noFill/>
              <a:ln>
                <a:noFill/>
              </a:ln>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2800" b="1" i="0" u="none" strike="noStrike" kern="0" cap="none" spc="0" normalizeH="0" baseline="0" noProof="0">
                  <a:ln>
                    <a:noFill/>
                  </a:ln>
                  <a:solidFill>
                    <a:srgbClr val="0078D7"/>
                  </a:solidFill>
                  <a:effectLst/>
                  <a:uLnTx/>
                  <a:uFillTx/>
                  <a:latin typeface="Segoe UI" charset="0"/>
                  <a:ea typeface="Segoe UI" charset="0"/>
                  <a:cs typeface="Segoe UI" charset="0"/>
                </a:endParaRPr>
              </a:p>
            </p:txBody>
          </p:sp>
        </p:grpSp>
        <p:grpSp>
          <p:nvGrpSpPr>
            <p:cNvPr id="45" name="Group 44">
              <a:extLst>
                <a:ext uri="{FF2B5EF4-FFF2-40B4-BE49-F238E27FC236}">
                  <a16:creationId xmlns:a16="http://schemas.microsoft.com/office/drawing/2014/main" id="{7CEDC2E8-1746-4AEB-A976-93542423DFC1}"/>
                </a:ext>
              </a:extLst>
            </p:cNvPr>
            <p:cNvGrpSpPr/>
            <p:nvPr/>
          </p:nvGrpSpPr>
          <p:grpSpPr>
            <a:xfrm>
              <a:off x="6609427" y="903154"/>
              <a:ext cx="3204715" cy="2610318"/>
              <a:chOff x="5770506" y="1941870"/>
              <a:chExt cx="2683253" cy="2185575"/>
            </a:xfrm>
          </p:grpSpPr>
          <p:sp>
            <p:nvSpPr>
              <p:cNvPr id="46" name="Cylinder 45">
                <a:extLst>
                  <a:ext uri="{FF2B5EF4-FFF2-40B4-BE49-F238E27FC236}">
                    <a16:creationId xmlns:a16="http://schemas.microsoft.com/office/drawing/2014/main" id="{05CA0C1B-AC6F-4C5B-8F62-6224678B820E}"/>
                  </a:ext>
                </a:extLst>
              </p:cNvPr>
              <p:cNvSpPr/>
              <p:nvPr/>
            </p:nvSpPr>
            <p:spPr bwMode="auto">
              <a:xfrm>
                <a:off x="5770506" y="1941870"/>
                <a:ext cx="1394222" cy="1765189"/>
              </a:xfrm>
              <a:prstGeom prst="can">
                <a:avLst>
                  <a:gd name="adj" fmla="val 36209"/>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solidFill>
                      <a:srgbClr val="0078D7"/>
                    </a:solidFill>
                    <a:latin typeface="Segoe UI Semibold" panose="020B0702040204020203" pitchFamily="34" charset="0"/>
                    <a:ea typeface="Segoe UI" pitchFamily="34" charset="0"/>
                    <a:cs typeface="Segoe UI Semibold" panose="020B0702040204020203" pitchFamily="34" charset="0"/>
                  </a:rPr>
                  <a:t>SQL</a:t>
                </a:r>
              </a:p>
            </p:txBody>
          </p:sp>
          <p:sp>
            <p:nvSpPr>
              <p:cNvPr id="47" name="Freeform 146">
                <a:extLst>
                  <a:ext uri="{FF2B5EF4-FFF2-40B4-BE49-F238E27FC236}">
                    <a16:creationId xmlns:a16="http://schemas.microsoft.com/office/drawing/2014/main" id="{BABF351B-EF1E-4348-BB31-0AF2BA755EB3}"/>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ndParaRPr>
              </a:p>
            </p:txBody>
          </p:sp>
        </p:grpSp>
        <p:sp>
          <p:nvSpPr>
            <p:cNvPr id="4" name="TextBox 3">
              <a:extLst>
                <a:ext uri="{FF2B5EF4-FFF2-40B4-BE49-F238E27FC236}">
                  <a16:creationId xmlns:a16="http://schemas.microsoft.com/office/drawing/2014/main" id="{07D76695-93EE-4ADB-8128-0B12993D2635}"/>
                </a:ext>
              </a:extLst>
            </p:cNvPr>
            <p:cNvSpPr txBox="1"/>
            <p:nvPr/>
          </p:nvSpPr>
          <p:spPr>
            <a:xfrm>
              <a:off x="9000893" y="5098094"/>
              <a:ext cx="720247" cy="392736"/>
            </a:xfrm>
            <a:prstGeom prst="rect">
              <a:avLst/>
            </a:prstGeom>
            <a:noFill/>
          </p:spPr>
          <p:txBody>
            <a:bodyPr wrap="square" lIns="91440" tIns="45720" rIns="91440" bIns="45720" rtlCol="0">
              <a:spAutoFit/>
            </a:bodyPr>
            <a:lstStyle/>
            <a:p>
              <a:pPr>
                <a:lnSpc>
                  <a:spcPct val="90000"/>
                </a:lnSpc>
                <a:spcAft>
                  <a:spcPts val="600"/>
                </a:spcAft>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SQL</a:t>
              </a:r>
            </a:p>
          </p:txBody>
        </p:sp>
        <p:sp>
          <p:nvSpPr>
            <p:cNvPr id="48" name="TextBox 47">
              <a:extLst>
                <a:ext uri="{FF2B5EF4-FFF2-40B4-BE49-F238E27FC236}">
                  <a16:creationId xmlns:a16="http://schemas.microsoft.com/office/drawing/2014/main" id="{579D29F5-EF97-4DAF-8AF6-35A05A26E489}"/>
                </a:ext>
              </a:extLst>
            </p:cNvPr>
            <p:cNvSpPr txBox="1"/>
            <p:nvPr/>
          </p:nvSpPr>
          <p:spPr>
            <a:xfrm>
              <a:off x="7514318" y="5111793"/>
              <a:ext cx="1135437" cy="392736"/>
            </a:xfrm>
            <a:prstGeom prst="rect">
              <a:avLst/>
            </a:prstGeom>
            <a:noFill/>
          </p:spPr>
          <p:txBody>
            <a:bodyPr wrap="square" lIns="91440" tIns="45720" rIns="91440" bIns="45720" rtlCol="0">
              <a:spAutoFit/>
            </a:bodyPr>
            <a:lstStyle/>
            <a:p>
              <a:pPr>
                <a:lnSpc>
                  <a:spcPct val="90000"/>
                </a:lnSpc>
                <a:spcAft>
                  <a:spcPts val="600"/>
                </a:spcAft>
              </a:pPr>
              <a:r>
                <a:rPr lang="en-US" sz="1400">
                  <a:solidFill>
                    <a:srgbClr val="0078D7"/>
                  </a:solidFill>
                  <a:latin typeface="Segoe UI Semibold" panose="020B0702040204020203" pitchFamily="34" charset="0"/>
                  <a:ea typeface="Segoe UI" pitchFamily="34" charset="0"/>
                  <a:cs typeface="Segoe UI Semibold" panose="020B0702040204020203" pitchFamily="34" charset="0"/>
                </a:rPr>
                <a:t>MySQL</a:t>
              </a:r>
            </a:p>
          </p:txBody>
        </p:sp>
      </p:grpSp>
      <p:grpSp>
        <p:nvGrpSpPr>
          <p:cNvPr id="19" name="Group 18">
            <a:extLst>
              <a:ext uri="{FF2B5EF4-FFF2-40B4-BE49-F238E27FC236}">
                <a16:creationId xmlns:a16="http://schemas.microsoft.com/office/drawing/2014/main" id="{D3AF37D7-853F-48E0-91AF-36799805162F}"/>
              </a:ext>
            </a:extLst>
          </p:cNvPr>
          <p:cNvGrpSpPr/>
          <p:nvPr/>
        </p:nvGrpSpPr>
        <p:grpSpPr>
          <a:xfrm>
            <a:off x="224790" y="6088624"/>
            <a:ext cx="446268" cy="553476"/>
            <a:chOff x="-89366" y="1982903"/>
            <a:chExt cx="986802" cy="1223863"/>
          </a:xfrm>
        </p:grpSpPr>
        <p:sp>
          <p:nvSpPr>
            <p:cNvPr id="20" name="Freeform 5">
              <a:extLst>
                <a:ext uri="{FF2B5EF4-FFF2-40B4-BE49-F238E27FC236}">
                  <a16:creationId xmlns:a16="http://schemas.microsoft.com/office/drawing/2014/main" id="{2717286E-9032-4A64-8B6D-5A3AB5B88BE2}"/>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6">
              <a:extLst>
                <a:ext uri="{FF2B5EF4-FFF2-40B4-BE49-F238E27FC236}">
                  <a16:creationId xmlns:a16="http://schemas.microsoft.com/office/drawing/2014/main" id="{C7C56CBB-16B0-46F3-8A0A-3F8E7AD11CC2}"/>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18D70370-7763-461D-84B7-BAA04C9F01FA}"/>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8">
              <a:extLst>
                <a:ext uri="{FF2B5EF4-FFF2-40B4-BE49-F238E27FC236}">
                  <a16:creationId xmlns:a16="http://schemas.microsoft.com/office/drawing/2014/main" id="{DAC1706E-3363-4D14-96AE-3788E0DCEAA1}"/>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Oval 10">
              <a:extLst>
                <a:ext uri="{FF2B5EF4-FFF2-40B4-BE49-F238E27FC236}">
                  <a16:creationId xmlns:a16="http://schemas.microsoft.com/office/drawing/2014/main" id="{FE9649DF-67B5-468E-A0B8-B57E5DC2BBF3}"/>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85AF39F1-1F2F-49AB-A2F3-C5F62AE03869}"/>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Tree>
    <p:extLst>
      <p:ext uri="{BB962C8B-B14F-4D97-AF65-F5344CB8AC3E}">
        <p14:creationId xmlns:p14="http://schemas.microsoft.com/office/powerpoint/2010/main" val="14707371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23A62-AF11-400B-9411-0868F73A6218}"/>
              </a:ext>
            </a:extLst>
          </p:cNvPr>
          <p:cNvSpPr>
            <a:spLocks noGrp="1"/>
          </p:cNvSpPr>
          <p:nvPr>
            <p:ph type="title"/>
          </p:nvPr>
        </p:nvSpPr>
        <p:spPr/>
        <p:txBody>
          <a:bodyPr/>
          <a:lstStyle/>
          <a:p>
            <a:r>
              <a:rPr lang="en-US"/>
              <a:t>Database Migration Guide </a:t>
            </a:r>
          </a:p>
        </p:txBody>
      </p:sp>
      <p:sp>
        <p:nvSpPr>
          <p:cNvPr id="8" name="Content Placeholder 2">
            <a:extLst>
              <a:ext uri="{FF2B5EF4-FFF2-40B4-BE49-F238E27FC236}">
                <a16:creationId xmlns:a16="http://schemas.microsoft.com/office/drawing/2014/main" id="{A6DCE36A-4CEA-4A81-9D53-19E5783AFAFB}"/>
              </a:ext>
            </a:extLst>
          </p:cNvPr>
          <p:cNvSpPr txBox="1">
            <a:spLocks/>
          </p:cNvSpPr>
          <p:nvPr/>
        </p:nvSpPr>
        <p:spPr>
          <a:xfrm>
            <a:off x="269240" y="2314245"/>
            <a:ext cx="4568767" cy="38627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50698">
              <a:spcBef>
                <a:spcPct val="0"/>
              </a:spcBef>
              <a:spcAft>
                <a:spcPts val="1224"/>
              </a:spcAft>
              <a:buNone/>
              <a:defRPr/>
            </a:pPr>
            <a:r>
              <a:rPr lang="en-US" sz="1400" kern="0" dirty="0">
                <a:ln w="3175">
                  <a:noFill/>
                </a:ln>
                <a:solidFill>
                  <a:schemeClr val="bg1"/>
                </a:solidFill>
                <a:cs typeface="Segoe UI Semibold" panose="020B0702040204020203" pitchFamily="34" charset="0"/>
                <a:sym typeface="Wingdings" panose="05000000000000000000" pitchFamily="2" charset="2"/>
              </a:rPr>
              <a:t>One-stop-shop guide for database migrations</a:t>
            </a:r>
          </a:p>
          <a:p>
            <a:pPr marL="0" indent="0" defTabSz="950698">
              <a:spcBef>
                <a:spcPct val="0"/>
              </a:spcBef>
              <a:spcAft>
                <a:spcPts val="1224"/>
              </a:spcAft>
              <a:buNone/>
              <a:defRPr/>
            </a:pPr>
            <a:r>
              <a:rPr lang="en-US" sz="1400" kern="0" dirty="0">
                <a:ln w="3175">
                  <a:noFill/>
                </a:ln>
                <a:solidFill>
                  <a:schemeClr val="bg1"/>
                </a:solidFill>
                <a:cs typeface="Segoe UI Semibold" panose="020B0702040204020203" pitchFamily="34" charset="0"/>
                <a:sym typeface="Wingdings" panose="05000000000000000000" pitchFamily="2" charset="2"/>
              </a:rPr>
              <a:t>Step-by-step guidance from by source and target</a:t>
            </a:r>
          </a:p>
          <a:p>
            <a:pPr marL="0" indent="0" defTabSz="950698">
              <a:spcBef>
                <a:spcPct val="0"/>
              </a:spcBef>
              <a:spcAft>
                <a:spcPts val="1224"/>
              </a:spcAft>
              <a:buNone/>
              <a:defRPr/>
            </a:pPr>
            <a:r>
              <a:rPr lang="en-US" sz="1400" kern="0" dirty="0">
                <a:ln w="3175">
                  <a:noFill/>
                </a:ln>
                <a:solidFill>
                  <a:schemeClr val="bg1"/>
                </a:solidFill>
                <a:cs typeface="Segoe UI Semibold" panose="020B0702040204020203" pitchFamily="34" charset="0"/>
                <a:sym typeface="Wingdings" panose="05000000000000000000" pitchFamily="2" charset="2"/>
              </a:rPr>
              <a:t>Recommended Partners, Customer case studies</a:t>
            </a:r>
          </a:p>
          <a:p>
            <a:pPr marL="0" indent="0">
              <a:buNone/>
            </a:pPr>
            <a:r>
              <a:rPr lang="en-US" sz="1400" dirty="0">
                <a:solidFill>
                  <a:schemeClr val="bg1"/>
                </a:solidFill>
              </a:rPr>
              <a:t>View the Migration Guide at:</a:t>
            </a:r>
            <a:br>
              <a:rPr lang="en-US" sz="1400" dirty="0">
                <a:solidFill>
                  <a:schemeClr val="bg1"/>
                </a:solidFill>
              </a:rPr>
            </a:br>
            <a:r>
              <a:rPr lang="en-US" sz="1400" dirty="0">
                <a:solidFill>
                  <a:schemeClr val="bg1"/>
                </a:solidFill>
                <a:hlinkClick r:id="rId3"/>
              </a:rPr>
              <a:t>http://datamigration.microsoft.com/</a:t>
            </a:r>
            <a:r>
              <a:rPr lang="en-US" sz="1400" dirty="0">
                <a:solidFill>
                  <a:schemeClr val="bg1"/>
                </a:solidFill>
              </a:rPr>
              <a:t> </a:t>
            </a:r>
          </a:p>
        </p:txBody>
      </p:sp>
      <p:pic>
        <p:nvPicPr>
          <p:cNvPr id="10" name="Picture 9">
            <a:extLst>
              <a:ext uri="{FF2B5EF4-FFF2-40B4-BE49-F238E27FC236}">
                <a16:creationId xmlns:a16="http://schemas.microsoft.com/office/drawing/2014/main" id="{A269722E-01B7-4895-97AE-A463F66907F8}"/>
              </a:ext>
            </a:extLst>
          </p:cNvPr>
          <p:cNvPicPr>
            <a:picLocks noChangeAspect="1"/>
          </p:cNvPicPr>
          <p:nvPr/>
        </p:nvPicPr>
        <p:blipFill>
          <a:blip r:embed="rId4"/>
          <a:stretch>
            <a:fillRect/>
          </a:stretch>
        </p:blipFill>
        <p:spPr>
          <a:xfrm>
            <a:off x="6879942" y="538114"/>
            <a:ext cx="5268176" cy="4101606"/>
          </a:xfrm>
          <a:prstGeom prst="rect">
            <a:avLst/>
          </a:prstGeom>
          <a:ln w="38100">
            <a:solidFill>
              <a:schemeClr val="accent1"/>
            </a:solidFill>
          </a:ln>
        </p:spPr>
      </p:pic>
      <p:pic>
        <p:nvPicPr>
          <p:cNvPr id="11" name="Picture 10">
            <a:extLst>
              <a:ext uri="{FF2B5EF4-FFF2-40B4-BE49-F238E27FC236}">
                <a16:creationId xmlns:a16="http://schemas.microsoft.com/office/drawing/2014/main" id="{772C3705-6D3B-406A-AEEA-917304A63B0F}"/>
              </a:ext>
            </a:extLst>
          </p:cNvPr>
          <p:cNvPicPr>
            <a:picLocks noChangeAspect="1"/>
          </p:cNvPicPr>
          <p:nvPr/>
        </p:nvPicPr>
        <p:blipFill rotWithShape="1">
          <a:blip r:embed="rId5"/>
          <a:srcRect b="46675"/>
          <a:stretch/>
        </p:blipFill>
        <p:spPr>
          <a:xfrm>
            <a:off x="5574943" y="3066376"/>
            <a:ext cx="6573175" cy="3276235"/>
          </a:xfrm>
          <a:prstGeom prst="rect">
            <a:avLst/>
          </a:prstGeom>
          <a:ln w="38100">
            <a:solidFill>
              <a:schemeClr val="accent1"/>
            </a:solidFill>
          </a:ln>
        </p:spPr>
      </p:pic>
      <p:grpSp>
        <p:nvGrpSpPr>
          <p:cNvPr id="6" name="Group 5">
            <a:extLst>
              <a:ext uri="{FF2B5EF4-FFF2-40B4-BE49-F238E27FC236}">
                <a16:creationId xmlns:a16="http://schemas.microsoft.com/office/drawing/2014/main" id="{13C9937F-ECA0-4176-B762-9B97649C879D}"/>
              </a:ext>
            </a:extLst>
          </p:cNvPr>
          <p:cNvGrpSpPr/>
          <p:nvPr/>
        </p:nvGrpSpPr>
        <p:grpSpPr>
          <a:xfrm>
            <a:off x="224790" y="6088624"/>
            <a:ext cx="446268" cy="553476"/>
            <a:chOff x="-89366" y="1982903"/>
            <a:chExt cx="986802" cy="1223863"/>
          </a:xfrm>
        </p:grpSpPr>
        <p:sp>
          <p:nvSpPr>
            <p:cNvPr id="7" name="Freeform 5">
              <a:extLst>
                <a:ext uri="{FF2B5EF4-FFF2-40B4-BE49-F238E27FC236}">
                  <a16:creationId xmlns:a16="http://schemas.microsoft.com/office/drawing/2014/main" id="{41366D53-5783-4C36-86C9-939F12DFC365}"/>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E15A4B4-FCD4-4B23-902A-A7E8A5FC8BB0}"/>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D62EC2FD-CE6A-44AE-9D98-FE74A70B073B}"/>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Freeform 8">
              <a:extLst>
                <a:ext uri="{FF2B5EF4-FFF2-40B4-BE49-F238E27FC236}">
                  <a16:creationId xmlns:a16="http://schemas.microsoft.com/office/drawing/2014/main" id="{54B1BA8B-8587-46BE-A5AB-6CF968AA5196}"/>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Oval 10">
              <a:extLst>
                <a:ext uri="{FF2B5EF4-FFF2-40B4-BE49-F238E27FC236}">
                  <a16:creationId xmlns:a16="http://schemas.microsoft.com/office/drawing/2014/main" id="{3F85CD5F-1D12-4EB4-AB64-E803E1B7EE70}"/>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5CDC8A49-83EA-4F28-BBF1-769F97B5F2D8}"/>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Tree>
    <p:extLst>
      <p:ext uri="{BB962C8B-B14F-4D97-AF65-F5344CB8AC3E}">
        <p14:creationId xmlns:p14="http://schemas.microsoft.com/office/powerpoint/2010/main" val="27957494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Competitive total cost of ownership</a:t>
            </a:r>
          </a:p>
        </p:txBody>
      </p:sp>
      <p:sp>
        <p:nvSpPr>
          <p:cNvPr id="4" name="Text Placeholder 3">
            <a:extLst>
              <a:ext uri="{FF2B5EF4-FFF2-40B4-BE49-F238E27FC236}">
                <a16:creationId xmlns:a16="http://schemas.microsoft.com/office/drawing/2014/main" id="{DB5F0574-905C-4624-8ED9-3C7D7F2A588E}"/>
              </a:ext>
            </a:extLst>
          </p:cNvPr>
          <p:cNvSpPr>
            <a:spLocks noGrp="1"/>
          </p:cNvSpPr>
          <p:nvPr>
            <p:ph type="body" sz="quarter" idx="10"/>
          </p:nvPr>
        </p:nvSpPr>
        <p:spPr>
          <a:xfrm>
            <a:off x="269240" y="2314245"/>
            <a:ext cx="4987827" cy="4048455"/>
          </a:xfrm>
        </p:spPr>
        <p:txBody>
          <a:bodyPr/>
          <a:lstStyle/>
          <a:p>
            <a:pPr marL="0" indent="0">
              <a:buNone/>
            </a:pPr>
            <a:r>
              <a:rPr lang="en-US" dirty="0"/>
              <a:t>Reduce capital and operational costs with fully-managed service and achieve up to 406% ROI</a:t>
            </a:r>
            <a:r>
              <a:rPr lang="en-US" baseline="30000" dirty="0"/>
              <a:t>1</a:t>
            </a:r>
          </a:p>
          <a:p>
            <a:pPr marL="0" indent="0">
              <a:buNone/>
            </a:pPr>
            <a:r>
              <a:rPr lang="en-US" dirty="0">
                <a:latin typeface="Segoe UI Semilight" panose="020B0402040204020203" pitchFamily="34" charset="0"/>
                <a:cs typeface="Segoe UI Semilight" panose="020B0402040204020203" pitchFamily="34" charset="0"/>
              </a:rPr>
              <a:t>Financially-backed 99.99% availability SLA</a:t>
            </a:r>
            <a:r>
              <a:rPr lang="en-US" baseline="30000" dirty="0">
                <a:latin typeface="Segoe UI Semilight" panose="020B0402040204020203" pitchFamily="34" charset="0"/>
                <a:cs typeface="Segoe UI Semilight" panose="020B0402040204020203" pitchFamily="34" charset="0"/>
              </a:rPr>
              <a:t>2</a:t>
            </a:r>
          </a:p>
          <a:p>
            <a:pPr marL="0" indent="0">
              <a:buNone/>
            </a:pPr>
            <a:r>
              <a:rPr lang="en-US" dirty="0"/>
              <a:t>Promote business continuity with built-in capabilities</a:t>
            </a:r>
            <a:endParaRPr lang="en-US" sz="1400" dirty="0">
              <a:solidFill>
                <a:schemeClr val="bg1"/>
              </a:solidFill>
              <a:latin typeface="Segoe UI Semilight" panose="020B0402040204020203" pitchFamily="34" charset="0"/>
              <a:cs typeface="Segoe UI Semilight" panose="020B0402040204020203" pitchFamily="34" charset="0"/>
            </a:endParaRPr>
          </a:p>
          <a:p>
            <a:pPr marL="0" indent="0">
              <a:buNone/>
            </a:pPr>
            <a:r>
              <a:rPr lang="en-US" dirty="0">
                <a:solidFill>
                  <a:schemeClr val="bg1"/>
                </a:solidFill>
                <a:latin typeface="Segoe UI Semilight" panose="020B0402040204020203" pitchFamily="34" charset="0"/>
                <a:cs typeface="Segoe UI Semilight" panose="020B0402040204020203" pitchFamily="34" charset="0"/>
              </a:rPr>
              <a:t>Maximize your on-premises investments with Azure Hybrid Benefit for SQL Server</a:t>
            </a:r>
          </a:p>
          <a:p>
            <a:pPr marL="0" indent="0">
              <a:buNone/>
            </a:pPr>
            <a:r>
              <a:rPr lang="en-US" dirty="0">
                <a:solidFill>
                  <a:schemeClr val="bg1"/>
                </a:solidFill>
                <a:latin typeface="Segoe UI Semilight" panose="020B0402040204020203" pitchFamily="34" charset="0"/>
                <a:cs typeface="Segoe UI Semilight" panose="020B0402040204020203" pitchFamily="34" charset="0"/>
              </a:rPr>
              <a:t>Right-size on-premises workload</a:t>
            </a:r>
            <a:r>
              <a:rPr lang="en-US" dirty="0">
                <a:latin typeface="Segoe UI Semilight" panose="020B0402040204020203" pitchFamily="34" charset="0"/>
                <a:cs typeface="Segoe UI Semilight" panose="020B0402040204020203" pitchFamily="34" charset="0"/>
              </a:rPr>
              <a:t> requirements for the cloud with independent control of storage and compute</a:t>
            </a:r>
            <a:endParaRPr lang="en-US" dirty="0">
              <a:solidFill>
                <a:schemeClr val="bg1"/>
              </a:solidFill>
              <a:latin typeface="Segoe UI Semilight" panose="020B0402040204020203" pitchFamily="34" charset="0"/>
              <a:cs typeface="Segoe UI Semilight" panose="020B0402040204020203" pitchFamily="34" charset="0"/>
            </a:endParaRPr>
          </a:p>
        </p:txBody>
      </p:sp>
      <p:pic>
        <p:nvPicPr>
          <p:cNvPr id="7" name="Picture 6">
            <a:extLst>
              <a:ext uri="{FF2B5EF4-FFF2-40B4-BE49-F238E27FC236}">
                <a16:creationId xmlns:a16="http://schemas.microsoft.com/office/drawing/2014/main" id="{2D5EAA2D-C364-45D6-A527-B260FE7469B5}"/>
              </a:ext>
            </a:extLst>
          </p:cNvPr>
          <p:cNvPicPr>
            <a:picLocks noChangeAspect="1"/>
          </p:cNvPicPr>
          <p:nvPr/>
        </p:nvPicPr>
        <p:blipFill>
          <a:blip r:embed="rId3"/>
          <a:stretch>
            <a:fillRect/>
          </a:stretch>
        </p:blipFill>
        <p:spPr>
          <a:xfrm>
            <a:off x="5663361" y="1335952"/>
            <a:ext cx="6460087" cy="3881688"/>
          </a:xfrm>
          <a:prstGeom prst="rect">
            <a:avLst/>
          </a:prstGeom>
        </p:spPr>
      </p:pic>
      <p:sp>
        <p:nvSpPr>
          <p:cNvPr id="8" name="Rectangle 7">
            <a:extLst>
              <a:ext uri="{FF2B5EF4-FFF2-40B4-BE49-F238E27FC236}">
                <a16:creationId xmlns:a16="http://schemas.microsoft.com/office/drawing/2014/main" id="{BA67A377-4149-4DC0-BFD9-31723AA36328}"/>
              </a:ext>
            </a:extLst>
          </p:cNvPr>
          <p:cNvSpPr/>
          <p:nvPr/>
        </p:nvSpPr>
        <p:spPr>
          <a:xfrm>
            <a:off x="5344160" y="5217640"/>
            <a:ext cx="6096000" cy="230832"/>
          </a:xfrm>
          <a:prstGeom prst="rect">
            <a:avLst/>
          </a:prstGeom>
        </p:spPr>
        <p:txBody>
          <a:bodyPr>
            <a:spAutoFit/>
          </a:bodyPr>
          <a:lstStyle/>
          <a:p>
            <a:pPr lvl="0">
              <a:defRPr/>
            </a:pPr>
            <a:r>
              <a:rPr lang="en-US" sz="900" dirty="0">
                <a:hlinkClick r:id="rId4"/>
              </a:rPr>
              <a:t>Adapted from </a:t>
            </a:r>
            <a:r>
              <a:rPr lang="en-US" sz="900" u="sng" dirty="0">
                <a:hlinkClick r:id="rId4"/>
              </a:rPr>
              <a:t>The Business Value of Microsoft Azure SQL Database Services</a:t>
            </a:r>
            <a:r>
              <a:rPr lang="en-US" sz="900" dirty="0"/>
              <a:t>, IDC, March 2015.</a:t>
            </a:r>
          </a:p>
        </p:txBody>
      </p:sp>
      <p:grpSp>
        <p:nvGrpSpPr>
          <p:cNvPr id="50" name="Group 49">
            <a:extLst>
              <a:ext uri="{FF2B5EF4-FFF2-40B4-BE49-F238E27FC236}">
                <a16:creationId xmlns:a16="http://schemas.microsoft.com/office/drawing/2014/main" id="{6AACEB39-D209-424A-9739-BDF9C369721C}"/>
              </a:ext>
            </a:extLst>
          </p:cNvPr>
          <p:cNvGrpSpPr/>
          <p:nvPr/>
        </p:nvGrpSpPr>
        <p:grpSpPr>
          <a:xfrm>
            <a:off x="269240" y="5922297"/>
            <a:ext cx="216270" cy="721636"/>
            <a:chOff x="4081774" y="3329291"/>
            <a:chExt cx="208476" cy="695630"/>
          </a:xfrm>
        </p:grpSpPr>
        <p:sp>
          <p:nvSpPr>
            <p:cNvPr id="51" name="Freeform: Shape 234">
              <a:extLst>
                <a:ext uri="{FF2B5EF4-FFF2-40B4-BE49-F238E27FC236}">
                  <a16:creationId xmlns:a16="http://schemas.microsoft.com/office/drawing/2014/main" id="{56CA42B8-D373-45B7-B049-C29E33803234}"/>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A9777A8-5B2F-48FC-A660-7D2B8EF93B26}"/>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E0BD9804-B278-4381-B21E-277EBB345266}"/>
              </a:ext>
            </a:extLst>
          </p:cNvPr>
          <p:cNvSpPr txBox="1"/>
          <p:nvPr/>
        </p:nvSpPr>
        <p:spPr>
          <a:xfrm>
            <a:off x="5500914" y="357637"/>
            <a:ext cx="6344722" cy="400110"/>
          </a:xfrm>
          <a:prstGeom prst="rect">
            <a:avLst/>
          </a:prstGeom>
          <a:noFill/>
        </p:spPr>
        <p:txBody>
          <a:bodyPr wrap="square" rtlCol="0">
            <a:spAutoFit/>
          </a:bodyPr>
          <a:lstStyle/>
          <a:p>
            <a:r>
              <a:rPr lang="en-US" sz="2000" b="1" kern="0" spc="100" dirty="0">
                <a:latin typeface="Segoe UI Semibold" charset="0"/>
                <a:cs typeface="Segoe UI Semibold" charset="0"/>
              </a:rPr>
              <a:t>Up to 406% ROI with Azure SQL Database</a:t>
            </a:r>
          </a:p>
        </p:txBody>
      </p:sp>
    </p:spTree>
    <p:extLst>
      <p:ext uri="{BB962C8B-B14F-4D97-AF65-F5344CB8AC3E}">
        <p14:creationId xmlns:p14="http://schemas.microsoft.com/office/powerpoint/2010/main" val="19448242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680326"/>
            <a:ext cx="12192000" cy="4736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240" y="358961"/>
            <a:ext cx="11655840" cy="899665"/>
          </a:xfrm>
        </p:spPr>
        <p:txBody>
          <a:bodyPr/>
          <a:lstStyle/>
          <a:p>
            <a:pPr algn="ctr"/>
            <a:r>
              <a:rPr lang="en-US" sz="2800" cap="all" dirty="0" err="1">
                <a:solidFill>
                  <a:srgbClr val="0078D7"/>
                </a:solidFill>
                <a:latin typeface="Segoe UI Semilight" panose="020B0402040204020203" pitchFamily="34" charset="0"/>
                <a:cs typeface="Segoe UI Semilight" panose="020B0402040204020203" pitchFamily="34" charset="0"/>
              </a:rPr>
              <a:t>dtu</a:t>
            </a:r>
            <a:r>
              <a:rPr lang="en-US" sz="2800" cap="small" dirty="0" err="1">
                <a:solidFill>
                  <a:srgbClr val="0078D7"/>
                </a:solidFill>
                <a:latin typeface="Segoe UI Semilight" panose="020B0402040204020203" pitchFamily="34" charset="0"/>
                <a:cs typeface="Segoe UI Semilight" panose="020B0402040204020203" pitchFamily="34" charset="0"/>
              </a:rPr>
              <a:t>s</a:t>
            </a:r>
            <a:r>
              <a:rPr lang="en-US" sz="2800" cap="all" dirty="0">
                <a:solidFill>
                  <a:srgbClr val="0078D7"/>
                </a:solidFill>
                <a:latin typeface="Segoe UI Semilight" panose="020B0402040204020203" pitchFamily="34" charset="0"/>
                <a:cs typeface="Segoe UI Semilight" panose="020B0402040204020203" pitchFamily="34" charset="0"/>
              </a:rPr>
              <a:t> simplify certain elements for customers but can make on-premises transitions difficult</a:t>
            </a:r>
          </a:p>
        </p:txBody>
      </p:sp>
      <p:pic>
        <p:nvPicPr>
          <p:cNvPr id="7" name="Picture 6">
            <a:extLst>
              <a:ext uri="{FF2B5EF4-FFF2-40B4-BE49-F238E27FC236}">
                <a16:creationId xmlns:a16="http://schemas.microsoft.com/office/drawing/2014/main" id="{1CC294B8-3386-4858-A6FD-8353235DD73C}"/>
              </a:ext>
            </a:extLst>
          </p:cNvPr>
          <p:cNvPicPr>
            <a:picLocks noChangeAspect="1"/>
          </p:cNvPicPr>
          <p:nvPr/>
        </p:nvPicPr>
        <p:blipFill>
          <a:blip r:embed="rId3"/>
          <a:stretch>
            <a:fillRect/>
          </a:stretch>
        </p:blipFill>
        <p:spPr>
          <a:xfrm>
            <a:off x="805033" y="2039679"/>
            <a:ext cx="2377645" cy="2060626"/>
          </a:xfrm>
          <a:prstGeom prst="rect">
            <a:avLst/>
          </a:prstGeom>
        </p:spPr>
      </p:pic>
      <p:sp>
        <p:nvSpPr>
          <p:cNvPr id="8" name="TextBox 7">
            <a:extLst>
              <a:ext uri="{FF2B5EF4-FFF2-40B4-BE49-F238E27FC236}">
                <a16:creationId xmlns:a16="http://schemas.microsoft.com/office/drawing/2014/main" id="{F7EC3A21-9ED0-4812-BCA2-C237B065839D}"/>
              </a:ext>
            </a:extLst>
          </p:cNvPr>
          <p:cNvSpPr txBox="1"/>
          <p:nvPr/>
        </p:nvSpPr>
        <p:spPr>
          <a:xfrm>
            <a:off x="3381153" y="2599463"/>
            <a:ext cx="8612371" cy="590931"/>
          </a:xfrm>
          <a:prstGeom prst="rect">
            <a:avLst/>
          </a:prstGeom>
          <a:noFill/>
        </p:spPr>
        <p:txBody>
          <a:bodyPr wrap="square" lIns="91440" tIns="45720" rIns="91440" bIns="45720" rtlCol="0">
            <a:spAutoFit/>
          </a:bodyPr>
          <a:lstStyle/>
          <a:p>
            <a:pPr algn="l">
              <a:lnSpc>
                <a:spcPct val="90000"/>
              </a:lnSpc>
              <a:spcAft>
                <a:spcPts val="600"/>
              </a:spcAft>
            </a:pPr>
            <a:r>
              <a:rPr lang="en-US" spc="100" dirty="0">
                <a:solidFill>
                  <a:schemeClr val="bg1"/>
                </a:solidFill>
                <a:latin typeface="Segoe UI Semilight" charset="0"/>
                <a:cs typeface="Segoe UI Semilight" charset="0"/>
              </a:rPr>
              <a:t>Challenges with translating on-premises workload requirements to the cloud when migrating</a:t>
            </a:r>
          </a:p>
        </p:txBody>
      </p:sp>
      <p:sp>
        <p:nvSpPr>
          <p:cNvPr id="80" name="TextBox 79">
            <a:extLst>
              <a:ext uri="{FF2B5EF4-FFF2-40B4-BE49-F238E27FC236}">
                <a16:creationId xmlns:a16="http://schemas.microsoft.com/office/drawing/2014/main" id="{2A74C193-CC4E-4A6C-8DE5-9A391D468CF8}"/>
              </a:ext>
            </a:extLst>
          </p:cNvPr>
          <p:cNvSpPr txBox="1"/>
          <p:nvPr/>
        </p:nvSpPr>
        <p:spPr>
          <a:xfrm>
            <a:off x="410981" y="4962193"/>
            <a:ext cx="8612371" cy="341632"/>
          </a:xfrm>
          <a:prstGeom prst="rect">
            <a:avLst/>
          </a:prstGeom>
          <a:noFill/>
        </p:spPr>
        <p:txBody>
          <a:bodyPr wrap="square" lIns="91440" tIns="45720" rIns="91440" bIns="45720" rtlCol="0">
            <a:spAutoFit/>
          </a:bodyPr>
          <a:lstStyle/>
          <a:p>
            <a:pPr algn="r">
              <a:lnSpc>
                <a:spcPct val="90000"/>
              </a:lnSpc>
              <a:spcAft>
                <a:spcPts val="600"/>
              </a:spcAft>
            </a:pPr>
            <a:r>
              <a:rPr lang="en-US" spc="100" dirty="0">
                <a:solidFill>
                  <a:schemeClr val="bg1"/>
                </a:solidFill>
                <a:latin typeface="Segoe UI Semilight" charset="0"/>
                <a:cs typeface="Segoe UI Semilight" charset="0"/>
              </a:rPr>
              <a:t>More flexibility desired to optimize resources for SQL Database workloads</a:t>
            </a:r>
          </a:p>
        </p:txBody>
      </p:sp>
      <p:pic>
        <p:nvPicPr>
          <p:cNvPr id="81" name="Picture 80">
            <a:extLst>
              <a:ext uri="{FF2B5EF4-FFF2-40B4-BE49-F238E27FC236}">
                <a16:creationId xmlns:a16="http://schemas.microsoft.com/office/drawing/2014/main" id="{2E9DE957-A06E-400E-B1ED-7ECA4802BAE6}"/>
              </a:ext>
            </a:extLst>
          </p:cNvPr>
          <p:cNvPicPr>
            <a:picLocks noChangeAspect="1"/>
          </p:cNvPicPr>
          <p:nvPr/>
        </p:nvPicPr>
        <p:blipFill>
          <a:blip r:embed="rId4"/>
          <a:stretch>
            <a:fillRect/>
          </a:stretch>
        </p:blipFill>
        <p:spPr>
          <a:xfrm>
            <a:off x="9734280" y="3674875"/>
            <a:ext cx="1915686" cy="2417339"/>
          </a:xfrm>
          <a:prstGeom prst="rect">
            <a:avLst/>
          </a:prstGeom>
        </p:spPr>
      </p:pic>
    </p:spTree>
    <p:extLst>
      <p:ext uri="{BB962C8B-B14F-4D97-AF65-F5344CB8AC3E}">
        <p14:creationId xmlns:p14="http://schemas.microsoft.com/office/powerpoint/2010/main" val="27889681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E8840-D6D4-4931-9F56-66A90E463BEA}"/>
              </a:ext>
            </a:extLst>
          </p:cNvPr>
          <p:cNvSpPr>
            <a:spLocks noGrp="1"/>
          </p:cNvSpPr>
          <p:nvPr>
            <p:ph type="title"/>
          </p:nvPr>
        </p:nvSpPr>
        <p:spPr/>
        <p:txBody>
          <a:bodyPr/>
          <a:lstStyle/>
          <a:p>
            <a:r>
              <a:rPr lang="en-US"/>
              <a:t>Right-size your workloads for the cloud</a:t>
            </a:r>
          </a:p>
        </p:txBody>
      </p:sp>
      <p:sp>
        <p:nvSpPr>
          <p:cNvPr id="3" name="Content Placeholder 2">
            <a:extLst>
              <a:ext uri="{FF2B5EF4-FFF2-40B4-BE49-F238E27FC236}">
                <a16:creationId xmlns:a16="http://schemas.microsoft.com/office/drawing/2014/main" id="{E390817C-E3D3-47F0-82BD-8B1CCFC070A2}"/>
              </a:ext>
            </a:extLst>
          </p:cNvPr>
          <p:cNvSpPr>
            <a:spLocks noGrp="1"/>
          </p:cNvSpPr>
          <p:nvPr>
            <p:ph type="body" sz="quarter" idx="10"/>
          </p:nvPr>
        </p:nvSpPr>
        <p:spPr>
          <a:xfrm>
            <a:off x="269240" y="2314245"/>
            <a:ext cx="4820920" cy="4048455"/>
          </a:xfrm>
        </p:spPr>
        <p:txBody>
          <a:bodyPr/>
          <a:lstStyle/>
          <a:p>
            <a:pPr marL="0" indent="0">
              <a:buNone/>
            </a:pPr>
            <a:r>
              <a:rPr lang="en-US" dirty="0"/>
              <a:t>Easier to right-size the destination environment by removing the guesswork of DTUs</a:t>
            </a:r>
          </a:p>
          <a:p>
            <a:pPr marL="0" indent="0">
              <a:buNone/>
            </a:pPr>
            <a:r>
              <a:rPr lang="en-US" dirty="0"/>
              <a:t>You pay only for what you use</a:t>
            </a:r>
          </a:p>
          <a:p>
            <a:pPr marL="0" indent="0">
              <a:buNone/>
            </a:pPr>
            <a:r>
              <a:rPr lang="en-US" dirty="0"/>
              <a:t>1 on-premises core = 1 </a:t>
            </a:r>
            <a:r>
              <a:rPr lang="en-US" dirty="0" err="1"/>
              <a:t>vCore</a:t>
            </a:r>
            <a:r>
              <a:rPr lang="en-US" dirty="0"/>
              <a:t> on Gen4 hardware</a:t>
            </a:r>
          </a:p>
          <a:p>
            <a:pPr marL="0" indent="0">
              <a:buNone/>
            </a:pPr>
            <a:endParaRPr lang="en-US" dirty="0"/>
          </a:p>
        </p:txBody>
      </p:sp>
      <p:sp>
        <p:nvSpPr>
          <p:cNvPr id="20" name="TextBox 19">
            <a:extLst>
              <a:ext uri="{FF2B5EF4-FFF2-40B4-BE49-F238E27FC236}">
                <a16:creationId xmlns:a16="http://schemas.microsoft.com/office/drawing/2014/main" id="{3FF4FB56-0F70-4FF6-BA18-7CBDFCAFD9EB}"/>
              </a:ext>
            </a:extLst>
          </p:cNvPr>
          <p:cNvSpPr txBox="1"/>
          <p:nvPr/>
        </p:nvSpPr>
        <p:spPr>
          <a:xfrm>
            <a:off x="5500914" y="357637"/>
            <a:ext cx="3747098" cy="400110"/>
          </a:xfrm>
          <a:prstGeom prst="rect">
            <a:avLst/>
          </a:prstGeom>
          <a:noFill/>
        </p:spPr>
        <p:txBody>
          <a:bodyPr wrap="square" rtlCol="0">
            <a:spAutoFit/>
          </a:bodyPr>
          <a:lstStyle/>
          <a:p>
            <a:r>
              <a:rPr lang="en-US" sz="2000" b="1" kern="0" spc="100">
                <a:latin typeface="Segoe UI Semibold" charset="0"/>
                <a:cs typeface="Segoe UI Semibold" charset="0"/>
              </a:rPr>
              <a:t>Introducing </a:t>
            </a:r>
            <a:r>
              <a:rPr lang="en-US" sz="2000" b="1" kern="0" spc="100" err="1">
                <a:latin typeface="Segoe UI Semibold" charset="0"/>
                <a:cs typeface="Segoe UI Semibold" charset="0"/>
              </a:rPr>
              <a:t>vCores</a:t>
            </a:r>
            <a:endParaRPr lang="en-US" sz="2000" b="1" kern="0" spc="100">
              <a:latin typeface="Segoe UI Semibold" charset="0"/>
              <a:cs typeface="Segoe UI Semibold" charset="0"/>
            </a:endParaRPr>
          </a:p>
        </p:txBody>
      </p:sp>
      <p:grpSp>
        <p:nvGrpSpPr>
          <p:cNvPr id="21" name="Group 20">
            <a:extLst>
              <a:ext uri="{FF2B5EF4-FFF2-40B4-BE49-F238E27FC236}">
                <a16:creationId xmlns:a16="http://schemas.microsoft.com/office/drawing/2014/main" id="{2A5E3BA6-2A63-4040-A9EF-958CCCF6E2BF}"/>
              </a:ext>
            </a:extLst>
          </p:cNvPr>
          <p:cNvGrpSpPr/>
          <p:nvPr/>
        </p:nvGrpSpPr>
        <p:grpSpPr>
          <a:xfrm>
            <a:off x="269240" y="5922297"/>
            <a:ext cx="216270" cy="721636"/>
            <a:chOff x="4081774" y="3329291"/>
            <a:chExt cx="208476" cy="695630"/>
          </a:xfrm>
        </p:grpSpPr>
        <p:sp>
          <p:nvSpPr>
            <p:cNvPr id="22" name="Freeform: Shape 234">
              <a:extLst>
                <a:ext uri="{FF2B5EF4-FFF2-40B4-BE49-F238E27FC236}">
                  <a16:creationId xmlns:a16="http://schemas.microsoft.com/office/drawing/2014/main" id="{BB822809-8343-45C3-B9C0-C1EF85B397E4}"/>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DBD5488-B3F2-4FE9-8C72-F6AA1FF3F60D}"/>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D21BF154-AF39-45E7-B776-9BA54DDFC306}"/>
              </a:ext>
            </a:extLst>
          </p:cNvPr>
          <p:cNvPicPr>
            <a:picLocks noChangeAspect="1"/>
          </p:cNvPicPr>
          <p:nvPr/>
        </p:nvPicPr>
        <p:blipFill>
          <a:blip r:embed="rId3"/>
          <a:stretch>
            <a:fillRect/>
          </a:stretch>
        </p:blipFill>
        <p:spPr>
          <a:xfrm>
            <a:off x="6418028" y="4757674"/>
            <a:ext cx="700404" cy="723948"/>
          </a:xfrm>
          <a:prstGeom prst="rect">
            <a:avLst/>
          </a:prstGeom>
        </p:spPr>
      </p:pic>
      <p:grpSp>
        <p:nvGrpSpPr>
          <p:cNvPr id="29" name="Group 28">
            <a:extLst>
              <a:ext uri="{FF2B5EF4-FFF2-40B4-BE49-F238E27FC236}">
                <a16:creationId xmlns:a16="http://schemas.microsoft.com/office/drawing/2014/main" id="{6DFBB244-6B4D-4D57-B310-6A96D2789933}"/>
              </a:ext>
            </a:extLst>
          </p:cNvPr>
          <p:cNvGrpSpPr/>
          <p:nvPr/>
        </p:nvGrpSpPr>
        <p:grpSpPr>
          <a:xfrm>
            <a:off x="8725357" y="1191366"/>
            <a:ext cx="3109095" cy="1717507"/>
            <a:chOff x="6488549" y="6125493"/>
            <a:chExt cx="799046" cy="441404"/>
          </a:xfrm>
        </p:grpSpPr>
        <p:sp>
          <p:nvSpPr>
            <p:cNvPr id="30" name="Freeform 128">
              <a:extLst>
                <a:ext uri="{FF2B5EF4-FFF2-40B4-BE49-F238E27FC236}">
                  <a16:creationId xmlns:a16="http://schemas.microsoft.com/office/drawing/2014/main" id="{6E125EDB-B79B-49BA-947D-19C7D9B144DB}"/>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440" tIns="45720" rIns="91440" bIns="45720" numCol="1" anchor="t" anchorCtr="0" compatLnSpc="1">
              <a:prstTxWarp prst="textNoShape">
                <a:avLst/>
              </a:prstTxWarp>
            </a:bodyPr>
            <a:lstStyle/>
            <a:p>
              <a:endParaRPr lang="en-US" dirty="0">
                <a:solidFill>
                  <a:srgbClr val="333333"/>
                </a:solidFill>
                <a:latin typeface="Segoe UI"/>
              </a:endParaRPr>
            </a:p>
          </p:txBody>
        </p:sp>
        <p:pic>
          <p:nvPicPr>
            <p:cNvPr id="31" name="Picture 30">
              <a:extLst>
                <a:ext uri="{FF2B5EF4-FFF2-40B4-BE49-F238E27FC236}">
                  <a16:creationId xmlns:a16="http://schemas.microsoft.com/office/drawing/2014/main" id="{3C8B0DB9-9CF4-4D6C-A2D9-568B6734228F}"/>
                </a:ext>
              </a:extLst>
            </p:cNvPr>
            <p:cNvPicPr>
              <a:picLocks noChangeAspect="1"/>
            </p:cNvPicPr>
            <p:nvPr/>
          </p:nvPicPr>
          <p:blipFill>
            <a:blip r:embed="rId3"/>
            <a:stretch>
              <a:fillRect/>
            </a:stretch>
          </p:blipFill>
          <p:spPr>
            <a:xfrm>
              <a:off x="6773600" y="6282619"/>
              <a:ext cx="228944" cy="236640"/>
            </a:xfrm>
            <a:prstGeom prst="rect">
              <a:avLst/>
            </a:prstGeom>
          </p:spPr>
        </p:pic>
      </p:grpSp>
      <p:grpSp>
        <p:nvGrpSpPr>
          <p:cNvPr id="32" name="Group 31">
            <a:extLst>
              <a:ext uri="{FF2B5EF4-FFF2-40B4-BE49-F238E27FC236}">
                <a16:creationId xmlns:a16="http://schemas.microsoft.com/office/drawing/2014/main" id="{E7682F7B-2F50-4937-AE30-1FDE3A1E50A5}"/>
              </a:ext>
            </a:extLst>
          </p:cNvPr>
          <p:cNvGrpSpPr/>
          <p:nvPr/>
        </p:nvGrpSpPr>
        <p:grpSpPr>
          <a:xfrm>
            <a:off x="6184384" y="4189760"/>
            <a:ext cx="1813862" cy="1434108"/>
            <a:chOff x="967154" y="1481462"/>
            <a:chExt cx="5331069" cy="4214950"/>
          </a:xfrm>
        </p:grpSpPr>
        <p:cxnSp>
          <p:nvCxnSpPr>
            <p:cNvPr id="33" name="Straight Connector 32">
              <a:extLst>
                <a:ext uri="{FF2B5EF4-FFF2-40B4-BE49-F238E27FC236}">
                  <a16:creationId xmlns:a16="http://schemas.microsoft.com/office/drawing/2014/main" id="{7C985A46-A743-4264-A677-92002431EB1C}"/>
                </a:ext>
              </a:extLst>
            </p:cNvPr>
            <p:cNvCxnSpPr>
              <a:cxnSpLocks/>
            </p:cNvCxnSpPr>
            <p:nvPr/>
          </p:nvCxnSpPr>
          <p:spPr>
            <a:xfrm>
              <a:off x="967154" y="5696412"/>
              <a:ext cx="5331069" cy="0"/>
            </a:xfrm>
            <a:prstGeom prst="line">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5C7D042-1908-4C47-8288-B1B8273B7D90}"/>
                </a:ext>
              </a:extLst>
            </p:cNvPr>
            <p:cNvSpPr/>
            <p:nvPr/>
          </p:nvSpPr>
          <p:spPr bwMode="auto">
            <a:xfrm>
              <a:off x="1286608" y="2696308"/>
              <a:ext cx="2793023" cy="3000104"/>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2A700FB-B1A2-4FEA-BF22-BC130858E830}"/>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FA35E04F-06C8-444E-A396-B79EF1ABBE74}"/>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 name="Arc 3">
            <a:extLst>
              <a:ext uri="{FF2B5EF4-FFF2-40B4-BE49-F238E27FC236}">
                <a16:creationId xmlns:a16="http://schemas.microsoft.com/office/drawing/2014/main" id="{09BEFCB7-4653-49E4-B38C-15AF192C0455}"/>
              </a:ext>
            </a:extLst>
          </p:cNvPr>
          <p:cNvSpPr/>
          <p:nvPr/>
        </p:nvSpPr>
        <p:spPr>
          <a:xfrm rot="15968880">
            <a:off x="7019931" y="2256460"/>
            <a:ext cx="3432102" cy="3228559"/>
          </a:xfrm>
          <a:prstGeom prst="arc">
            <a:avLst>
              <a:gd name="adj1" fmla="val 16571018"/>
              <a:gd name="adj2" fmla="val 100633"/>
            </a:avLst>
          </a:prstGeom>
          <a:ln w="1905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69368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cap="all" dirty="0"/>
              <a:t>Committed to customer choice</a:t>
            </a:r>
          </a:p>
        </p:txBody>
      </p:sp>
      <p:sp>
        <p:nvSpPr>
          <p:cNvPr id="3" name="Text Placeholder 2">
            <a:extLst>
              <a:ext uri="{FF2B5EF4-FFF2-40B4-BE49-F238E27FC236}">
                <a16:creationId xmlns:a16="http://schemas.microsoft.com/office/drawing/2014/main" id="{940B3517-ADF5-4EA6-B8FA-803613388739}"/>
              </a:ext>
            </a:extLst>
          </p:cNvPr>
          <p:cNvSpPr>
            <a:spLocks noGrp="1"/>
          </p:cNvSpPr>
          <p:nvPr>
            <p:ph type="body" sz="quarter" idx="10"/>
          </p:nvPr>
        </p:nvSpPr>
        <p:spPr>
          <a:xfrm>
            <a:off x="269240" y="1559865"/>
            <a:ext cx="4547689" cy="4490415"/>
          </a:xfrm>
        </p:spPr>
        <p:txBody>
          <a:bodyPr>
            <a:normAutofit fontScale="77500" lnSpcReduction="20000"/>
          </a:bodyPr>
          <a:lstStyle/>
          <a:p>
            <a:pPr marL="0" indent="0">
              <a:buNone/>
            </a:pPr>
            <a:r>
              <a:rPr lang="en-US" sz="1800" dirty="0"/>
              <a:t>Choice drives our approach to resource management and pricing</a:t>
            </a:r>
          </a:p>
          <a:p>
            <a:pPr lvl="1">
              <a:lnSpc>
                <a:spcPct val="120000"/>
              </a:lnSpc>
              <a:buClr>
                <a:schemeClr val="bg1"/>
              </a:buClr>
            </a:pPr>
            <a:r>
              <a:rPr lang="en-US" sz="1700" b="1" spc="100" dirty="0">
                <a:solidFill>
                  <a:schemeClr val="bg1"/>
                </a:solidFill>
                <a:latin typeface="Segoe UI Semilight" charset="0"/>
                <a:cs typeface="Segoe UI Semilight" charset="0"/>
              </a:rPr>
              <a:t>Simplicity</a:t>
            </a:r>
            <a:r>
              <a:rPr lang="en-US" sz="1700" spc="100" dirty="0">
                <a:solidFill>
                  <a:schemeClr val="bg1"/>
                </a:solidFill>
                <a:latin typeface="Segoe UI Semilight" charset="0"/>
                <a:cs typeface="Segoe UI Semilight" charset="0"/>
              </a:rPr>
              <a:t>: We remain committed to the DTU-based model and the simplicity it offers customers who want a pre-configured solution</a:t>
            </a:r>
          </a:p>
          <a:p>
            <a:pPr lvl="1">
              <a:lnSpc>
                <a:spcPct val="120000"/>
              </a:lnSpc>
              <a:buClr>
                <a:schemeClr val="bg1"/>
              </a:buClr>
            </a:pPr>
            <a:r>
              <a:rPr lang="en-US" sz="1700" b="1" spc="100" dirty="0">
                <a:solidFill>
                  <a:schemeClr val="bg1"/>
                </a:solidFill>
                <a:latin typeface="Segoe UI Semilight" charset="0"/>
                <a:cs typeface="Segoe UI Semilight" charset="0"/>
              </a:rPr>
              <a:t>Flexibility</a:t>
            </a:r>
            <a:r>
              <a:rPr lang="en-US" sz="1700" spc="100" dirty="0">
                <a:solidFill>
                  <a:schemeClr val="bg1"/>
                </a:solidFill>
                <a:latin typeface="Segoe UI Semilight" charset="0"/>
                <a:cs typeface="Segoe UI Semilight" charset="0"/>
              </a:rPr>
              <a:t>: The </a:t>
            </a:r>
            <a:r>
              <a:rPr lang="en-US" sz="1700" spc="100" dirty="0" err="1">
                <a:solidFill>
                  <a:schemeClr val="bg1"/>
                </a:solidFill>
                <a:latin typeface="Segoe UI Semilight" charset="0"/>
                <a:cs typeface="Segoe UI Semilight" charset="0"/>
              </a:rPr>
              <a:t>vCore</a:t>
            </a:r>
            <a:r>
              <a:rPr lang="en-US" sz="1700" spc="100" dirty="0">
                <a:solidFill>
                  <a:schemeClr val="bg1"/>
                </a:solidFill>
                <a:latin typeface="Segoe UI Semilight" charset="0"/>
                <a:cs typeface="Segoe UI Semilight" charset="0"/>
              </a:rPr>
              <a:t>-based model reflects our commitment to customer choice and to simplify the hybrid benefit for customers migrating from on-premises</a:t>
            </a:r>
          </a:p>
          <a:p>
            <a:pPr marL="0" indent="0">
              <a:lnSpc>
                <a:spcPct val="120000"/>
              </a:lnSpc>
              <a:spcBef>
                <a:spcPts val="600"/>
              </a:spcBef>
              <a:spcAft>
                <a:spcPts val="0"/>
              </a:spcAft>
              <a:buNone/>
            </a:pPr>
            <a:r>
              <a:rPr lang="en-US" sz="1800" dirty="0"/>
              <a:t>Customers pay for:</a:t>
            </a:r>
          </a:p>
          <a:p>
            <a:pPr>
              <a:lnSpc>
                <a:spcPct val="120000"/>
              </a:lnSpc>
              <a:spcBef>
                <a:spcPts val="0"/>
              </a:spcBef>
              <a:spcAft>
                <a:spcPts val="0"/>
              </a:spcAft>
            </a:pPr>
            <a:r>
              <a:rPr lang="en-US" sz="1800" dirty="0"/>
              <a:t>Service tier + number of vCore</a:t>
            </a:r>
          </a:p>
          <a:p>
            <a:pPr>
              <a:lnSpc>
                <a:spcPct val="120000"/>
              </a:lnSpc>
              <a:spcBef>
                <a:spcPts val="0"/>
              </a:spcBef>
              <a:spcAft>
                <a:spcPts val="0"/>
              </a:spcAft>
            </a:pPr>
            <a:r>
              <a:rPr lang="en-US" sz="1800" dirty="0"/>
              <a:t>Type and amount of data storage </a:t>
            </a:r>
          </a:p>
          <a:p>
            <a:pPr>
              <a:lnSpc>
                <a:spcPct val="120000"/>
              </a:lnSpc>
              <a:spcBef>
                <a:spcPts val="0"/>
              </a:spcBef>
              <a:spcAft>
                <a:spcPts val="0"/>
              </a:spcAft>
            </a:pPr>
            <a:r>
              <a:rPr lang="en-US" sz="1800" dirty="0"/>
              <a:t>Number of IO*</a:t>
            </a:r>
          </a:p>
          <a:p>
            <a:pPr>
              <a:lnSpc>
                <a:spcPct val="120000"/>
              </a:lnSpc>
              <a:spcBef>
                <a:spcPts val="0"/>
              </a:spcBef>
              <a:spcAft>
                <a:spcPts val="0"/>
              </a:spcAft>
            </a:pPr>
            <a:r>
              <a:rPr lang="en-US" sz="1800" dirty="0"/>
              <a:t>Backup storage (RA-GRS)*</a:t>
            </a:r>
          </a:p>
          <a:p>
            <a:pPr marL="0" indent="0">
              <a:lnSpc>
                <a:spcPct val="120000"/>
              </a:lnSpc>
              <a:spcBef>
                <a:spcPts val="0"/>
              </a:spcBef>
              <a:spcAft>
                <a:spcPts val="0"/>
              </a:spcAft>
              <a:buNone/>
            </a:pPr>
            <a:endParaRPr lang="en-US" sz="1800" dirty="0"/>
          </a:p>
          <a:p>
            <a:pPr marL="0" indent="0">
              <a:lnSpc>
                <a:spcPct val="120000"/>
              </a:lnSpc>
              <a:spcBef>
                <a:spcPts val="0"/>
              </a:spcBef>
              <a:spcAft>
                <a:spcPts val="0"/>
              </a:spcAft>
              <a:buNone/>
            </a:pPr>
            <a:r>
              <a:rPr lang="en-US" sz="1800" dirty="0"/>
              <a:t>The </a:t>
            </a:r>
            <a:r>
              <a:rPr lang="en-US" sz="1800" dirty="0" err="1"/>
              <a:t>vCore</a:t>
            </a:r>
            <a:r>
              <a:rPr lang="en-US" sz="1800" dirty="0"/>
              <a:t>-based model will exist alongside the DTU-based model</a:t>
            </a:r>
            <a:endParaRPr lang="en-US" dirty="0"/>
          </a:p>
        </p:txBody>
      </p:sp>
      <p:graphicFrame>
        <p:nvGraphicFramePr>
          <p:cNvPr id="26" name="Table 25">
            <a:extLst>
              <a:ext uri="{FF2B5EF4-FFF2-40B4-BE49-F238E27FC236}">
                <a16:creationId xmlns:a16="http://schemas.microsoft.com/office/drawing/2014/main" id="{B78601F6-8186-4CA8-A7D0-20FB6B3DDC1F}"/>
              </a:ext>
            </a:extLst>
          </p:cNvPr>
          <p:cNvGraphicFramePr>
            <a:graphicFrameLocks noGrp="1"/>
          </p:cNvGraphicFramePr>
          <p:nvPr>
            <p:extLst>
              <p:ext uri="{D42A27DB-BD31-4B8C-83A1-F6EECF244321}">
                <p14:modId xmlns:p14="http://schemas.microsoft.com/office/powerpoint/2010/main" val="3744394413"/>
              </p:ext>
            </p:extLst>
          </p:nvPr>
        </p:nvGraphicFramePr>
        <p:xfrm>
          <a:off x="5500913" y="812732"/>
          <a:ext cx="6303735" cy="5444444"/>
        </p:xfrm>
        <a:graphic>
          <a:graphicData uri="http://schemas.openxmlformats.org/drawingml/2006/table">
            <a:tbl>
              <a:tblPr firstRow="1" firstCol="1" bandRow="1">
                <a:tableStyleId>{5940675A-B579-460E-94D1-54222C63F5DA}</a:tableStyleId>
              </a:tblPr>
              <a:tblGrid>
                <a:gridCol w="1067838">
                  <a:extLst>
                    <a:ext uri="{9D8B030D-6E8A-4147-A177-3AD203B41FA5}">
                      <a16:colId xmlns:a16="http://schemas.microsoft.com/office/drawing/2014/main" val="1584087558"/>
                    </a:ext>
                  </a:extLst>
                </a:gridCol>
                <a:gridCol w="1217937">
                  <a:extLst>
                    <a:ext uri="{9D8B030D-6E8A-4147-A177-3AD203B41FA5}">
                      <a16:colId xmlns:a16="http://schemas.microsoft.com/office/drawing/2014/main" val="3421087856"/>
                    </a:ext>
                  </a:extLst>
                </a:gridCol>
                <a:gridCol w="157525">
                  <a:extLst>
                    <a:ext uri="{9D8B030D-6E8A-4147-A177-3AD203B41FA5}">
                      <a16:colId xmlns:a16="http://schemas.microsoft.com/office/drawing/2014/main" val="1546322428"/>
                    </a:ext>
                  </a:extLst>
                </a:gridCol>
                <a:gridCol w="1375461">
                  <a:extLst>
                    <a:ext uri="{9D8B030D-6E8A-4147-A177-3AD203B41FA5}">
                      <a16:colId xmlns:a16="http://schemas.microsoft.com/office/drawing/2014/main" val="1920363846"/>
                    </a:ext>
                  </a:extLst>
                </a:gridCol>
                <a:gridCol w="1242487">
                  <a:extLst>
                    <a:ext uri="{9D8B030D-6E8A-4147-A177-3AD203B41FA5}">
                      <a16:colId xmlns:a16="http://schemas.microsoft.com/office/drawing/2014/main" val="2079053904"/>
                    </a:ext>
                  </a:extLst>
                </a:gridCol>
                <a:gridCol w="1242487">
                  <a:extLst>
                    <a:ext uri="{9D8B030D-6E8A-4147-A177-3AD203B41FA5}">
                      <a16:colId xmlns:a16="http://schemas.microsoft.com/office/drawing/2014/main" val="1151040734"/>
                    </a:ext>
                  </a:extLst>
                </a:gridCol>
              </a:tblGrid>
              <a:tr h="486193">
                <a:tc>
                  <a:txBody>
                    <a:bodyPr/>
                    <a:lstStyle/>
                    <a:p>
                      <a:pPr marL="0" marR="0">
                        <a:lnSpc>
                          <a:spcPct val="107000"/>
                        </a:lnSpc>
                        <a:spcBef>
                          <a:spcPts val="0"/>
                        </a:spcBef>
                        <a:spcAft>
                          <a:spcPts val="0"/>
                        </a:spcAft>
                      </a:pPr>
                      <a:endParaRPr lang="en-US" sz="2600" dirty="0">
                        <a:solidFill>
                          <a:schemeClr val="bg1"/>
                        </a:solidFill>
                        <a:effectLst/>
                        <a:latin typeface="+mn-lt"/>
                        <a:ea typeface="Calibri" panose="020F0502020204030204" pitchFamily="34" charset="0"/>
                        <a:cs typeface="Times New Roman" panose="02020603050405020304" pitchFamily="18" charset="0"/>
                      </a:endParaRPr>
                    </a:p>
                  </a:txBody>
                  <a:tcPr marL="86143" marR="86143" marT="86143" marB="86143">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algn="r">
                        <a:lnSpc>
                          <a:spcPct val="107000"/>
                        </a:lnSpc>
                        <a:spcBef>
                          <a:spcPts val="0"/>
                        </a:spcBef>
                        <a:spcAft>
                          <a:spcPts val="0"/>
                        </a:spcAft>
                      </a:pPr>
                      <a:r>
                        <a:rPr lang="en-US" sz="1500" b="1" kern="0" spc="0" baseline="0" dirty="0">
                          <a:solidFill>
                            <a:schemeClr val="bg1"/>
                          </a:solidFill>
                          <a:latin typeface="Segoe UI Semibold" charset="0"/>
                          <a:ea typeface="+mn-ea"/>
                          <a:cs typeface="Segoe UI Semibold" charset="0"/>
                        </a:rPr>
                        <a:t>GENERAL PURPOSE</a:t>
                      </a:r>
                    </a:p>
                  </a:txBody>
                  <a:tcPr marL="86143" marR="86143" marT="86143" marB="86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hMerge="1">
                  <a:txBody>
                    <a:bodyPr/>
                    <a:lstStyle/>
                    <a:p>
                      <a:endParaRPr lang="en-US"/>
                    </a:p>
                  </a:txBody>
                  <a:tcPr/>
                </a:tc>
                <a:tc hMerge="1">
                  <a:txBody>
                    <a:bodyPr/>
                    <a:lstStyle/>
                    <a:p>
                      <a:endParaRPr lang="en-US"/>
                    </a:p>
                  </a:txBody>
                  <a:tcPr/>
                </a:tc>
                <a:tc gridSpan="2">
                  <a:txBody>
                    <a:bodyPr/>
                    <a:lstStyle/>
                    <a:p>
                      <a:pPr marL="0" marR="0" lvl="0" algn="r">
                        <a:lnSpc>
                          <a:spcPct val="107000"/>
                        </a:lnSpc>
                        <a:spcBef>
                          <a:spcPts val="0"/>
                        </a:spcBef>
                        <a:spcAft>
                          <a:spcPts val="0"/>
                        </a:spcAft>
                      </a:pPr>
                      <a:r>
                        <a:rPr lang="en-US" sz="1500" b="1" kern="0" spc="0" baseline="0" dirty="0">
                          <a:solidFill>
                            <a:schemeClr val="bg1"/>
                          </a:solidFill>
                          <a:latin typeface="Segoe UI Semibold" charset="0"/>
                          <a:ea typeface="+mn-ea"/>
                          <a:cs typeface="Segoe UI Semibold" charset="0"/>
                        </a:rPr>
                        <a:t>BUSINESS CRITICAL</a:t>
                      </a:r>
                    </a:p>
                  </a:txBody>
                  <a:tcPr marL="86143" marR="86143" marT="86143" marB="861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hMerge="1">
                  <a:txBody>
                    <a:bodyPr/>
                    <a:lstStyle/>
                    <a:p>
                      <a:endParaRPr lang="en-US"/>
                    </a:p>
                  </a:txBody>
                  <a:tcPr/>
                </a:tc>
                <a:extLst>
                  <a:ext uri="{0D108BD9-81ED-4DB2-BD59-A6C34878D82A}">
                    <a16:rowId xmlns:a16="http://schemas.microsoft.com/office/drawing/2014/main" val="2667652206"/>
                  </a:ext>
                </a:extLst>
              </a:tr>
              <a:tr h="882478">
                <a:tc>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Best for</a:t>
                      </a:r>
                      <a:endParaRPr lang="en-US" sz="1400" b="1"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a:lnSpc>
                          <a:spcPct val="107000"/>
                        </a:lnSpc>
                        <a:spcBef>
                          <a:spcPts val="0"/>
                        </a:spcBef>
                        <a:spcAft>
                          <a:spcPts val="0"/>
                        </a:spcAft>
                      </a:pPr>
                      <a:r>
                        <a:rPr lang="en-US" sz="1200" kern="1200" dirty="0">
                          <a:solidFill>
                            <a:schemeClr val="tx1"/>
                          </a:solidFill>
                          <a:latin typeface="Segoe UI Semilight" charset="0"/>
                          <a:ea typeface="+mn-ea"/>
                          <a:cs typeface="Segoe UI Semilight" charset="0"/>
                        </a:rPr>
                        <a:t>Most business workloads. Offers budget oriented balanced and scalable compute and storage options.</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1200" kern="1200" dirty="0">
                          <a:solidFill>
                            <a:schemeClr val="tx1"/>
                          </a:solidFill>
                          <a:latin typeface="Segoe UI Semilight" charset="0"/>
                          <a:ea typeface="+mn-ea"/>
                          <a:cs typeface="Segoe UI Semilight" charset="0"/>
                        </a:rPr>
                        <a:t>Business applications with high IO requirements. Offers highest resilience to failures using several isolated </a:t>
                      </a:r>
                      <a:r>
                        <a:rPr lang="en-US" sz="1200" kern="1200" dirty="0" err="1">
                          <a:solidFill>
                            <a:schemeClr val="tx1"/>
                          </a:solidFill>
                          <a:latin typeface="Segoe UI Semilight" charset="0"/>
                          <a:ea typeface="+mn-ea"/>
                          <a:cs typeface="Segoe UI Semilight" charset="0"/>
                        </a:rPr>
                        <a:t>AlwaysON</a:t>
                      </a:r>
                      <a:r>
                        <a:rPr lang="en-US" sz="1200" kern="1200" dirty="0">
                          <a:solidFill>
                            <a:schemeClr val="tx1"/>
                          </a:solidFill>
                          <a:latin typeface="Segoe UI Semilight" charset="0"/>
                          <a:ea typeface="+mn-ea"/>
                          <a:cs typeface="Segoe UI Semilight" charset="0"/>
                        </a:rPr>
                        <a:t> replicas.</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978933283"/>
                  </a:ext>
                </a:extLst>
              </a:tr>
              <a:tr h="293190">
                <a:tc rowSpan="3">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Compute tiers </a:t>
                      </a:r>
                      <a:endParaRPr lang="en-US" sz="1400" b="1"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5">
                  <a:txBody>
                    <a:bodyPr/>
                    <a:lstStyle/>
                    <a:p>
                      <a:pPr marL="0" marR="0" indent="0" algn="ctr">
                        <a:lnSpc>
                          <a:spcPct val="107000"/>
                        </a:lnSpc>
                        <a:spcBef>
                          <a:spcPts val="0"/>
                        </a:spcBef>
                        <a:spcAft>
                          <a:spcPts val="0"/>
                        </a:spcAft>
                        <a:buFont typeface="Arial" panose="020B0604020202020204" pitchFamily="34" charset="0"/>
                        <a:buNone/>
                      </a:pPr>
                      <a:r>
                        <a:rPr lang="en-US" sz="1200" i="0" kern="1200" dirty="0">
                          <a:solidFill>
                            <a:schemeClr val="tx1"/>
                          </a:solidFill>
                          <a:latin typeface="Segoe UI Semilight" charset="0"/>
                          <a:ea typeface="+mn-ea"/>
                          <a:cs typeface="Segoe UI Semilight" charset="0"/>
                        </a:rPr>
                        <a:t>Two hardware generations to choose from</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marL="171450" marR="0" indent="-171450">
                        <a:lnSpc>
                          <a:spcPct val="107000"/>
                        </a:lnSpc>
                        <a:spcBef>
                          <a:spcPts val="0"/>
                        </a:spcBef>
                        <a:spcAft>
                          <a:spcPts val="0"/>
                        </a:spcAft>
                        <a:buFont typeface="Arial" panose="020B0604020202020204" pitchFamily="34" charset="0"/>
                        <a:buChar char="•"/>
                      </a:pPr>
                      <a:endParaRPr lang="en-US" sz="1100" i="0" kern="1200" dirty="0">
                        <a:solidFill>
                          <a:schemeClr val="tx1"/>
                        </a:solidFill>
                        <a:latin typeface="Segoe UI Semilight" charset="0"/>
                        <a:ea typeface="+mn-ea"/>
                        <a:cs typeface="Segoe UI Semilight"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endParaRPr kumimoji="0" lang="en-US" sz="1400" b="0" i="0" u="none" strike="noStrike" kern="1200" cap="none" spc="0" normalizeH="0" baseline="0" noProof="0" dirty="0">
                        <a:ln>
                          <a:noFill/>
                        </a:ln>
                        <a:solidFill>
                          <a:schemeClr val="tx1"/>
                        </a:solidFill>
                        <a:effectLst/>
                        <a:uLnTx/>
                        <a:uFillTx/>
                        <a:latin typeface="Segoe UI Semilight" charset="0"/>
                        <a:ea typeface="+mn-ea"/>
                        <a:cs typeface="Segoe UI Semilight"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171450" marR="0" lvl="0" indent="-1714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schemeClr val="tx1"/>
                        </a:solidFill>
                        <a:effectLst/>
                        <a:uLnTx/>
                        <a:uFillTx/>
                        <a:latin typeface="Segoe UI Semilight" charset="0"/>
                        <a:ea typeface="+mn-ea"/>
                        <a:cs typeface="Segoe UI Semilight"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4696992"/>
                  </a:ext>
                </a:extLst>
              </a:tr>
              <a:tr h="526681">
                <a:tc vMerge="1">
                  <a:txBody>
                    <a:bodyPr/>
                    <a:lstStyle/>
                    <a:p>
                      <a:endParaRPr lang="en-US"/>
                    </a:p>
                  </a:txBody>
                  <a:tcPr/>
                </a:tc>
                <a:tc>
                  <a:txBody>
                    <a:bodyPr/>
                    <a:lstStyle/>
                    <a:p>
                      <a:pPr marL="0" marR="0">
                        <a:lnSpc>
                          <a:spcPct val="107000"/>
                        </a:lnSpc>
                        <a:spcBef>
                          <a:spcPts val="0"/>
                        </a:spcBef>
                        <a:spcAft>
                          <a:spcPts val="0"/>
                        </a:spcAft>
                      </a:pPr>
                      <a:r>
                        <a:rPr lang="en-US" sz="1200" kern="1200" dirty="0">
                          <a:solidFill>
                            <a:schemeClr val="bg1"/>
                          </a:solidFill>
                          <a:latin typeface="Segoe UI Semilight" charset="0"/>
                          <a:ea typeface="+mn-ea"/>
                          <a:cs typeface="Segoe UI Semilight" charset="0"/>
                        </a:rPr>
                        <a:t>Single/Elastic Pools</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gridSpan="2">
                  <a:txBody>
                    <a:bodyPr/>
                    <a:lstStyle/>
                    <a:p>
                      <a:pPr marL="0" marR="0">
                        <a:lnSpc>
                          <a:spcPct val="107000"/>
                        </a:lnSpc>
                        <a:spcBef>
                          <a:spcPts val="0"/>
                        </a:spcBef>
                        <a:spcAft>
                          <a:spcPts val="0"/>
                        </a:spcAft>
                      </a:pPr>
                      <a:r>
                        <a:rPr lang="en-US" sz="1200" kern="1200">
                          <a:solidFill>
                            <a:schemeClr val="bg1"/>
                          </a:solidFill>
                          <a:latin typeface="Segoe UI Semilight" charset="0"/>
                          <a:ea typeface="+mn-ea"/>
                          <a:cs typeface="Segoe UI Semilight" charset="0"/>
                        </a:rPr>
                        <a:t>Managed Instance</a:t>
                      </a:r>
                      <a:endParaRPr lang="en-US" sz="1200" kern="1200" dirty="0">
                        <a:solidFill>
                          <a:schemeClr val="bg1"/>
                        </a:solidFill>
                        <a:latin typeface="Segoe UI Semilight" charset="0"/>
                        <a:ea typeface="+mn-ea"/>
                        <a:cs typeface="Segoe UI Semilight"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hMerge="1">
                  <a:txBody>
                    <a:bodyPr/>
                    <a:lstStyle/>
                    <a:p>
                      <a:pPr marL="0" marR="0">
                        <a:lnSpc>
                          <a:spcPct val="107000"/>
                        </a:lnSpc>
                        <a:spcBef>
                          <a:spcPts val="0"/>
                        </a:spcBef>
                        <a:spcAft>
                          <a:spcPts val="0"/>
                        </a:spcAft>
                      </a:pPr>
                      <a:r>
                        <a:rPr lang="en-US" sz="1400" kern="1200" dirty="0">
                          <a:solidFill>
                            <a:schemeClr val="bg1"/>
                          </a:solidFill>
                          <a:latin typeface="Segoe UI Semilight" charset="0"/>
                          <a:ea typeface="+mn-ea"/>
                          <a:cs typeface="Segoe UI Semilight" charset="0"/>
                        </a:rPr>
                        <a:t>Managed Instance</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light" charset="0"/>
                          <a:ea typeface="+mn-ea"/>
                          <a:cs typeface="Segoe UI Semilight" charset="0"/>
                        </a:rPr>
                        <a:t>Single/Elastic Pools</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light" charset="0"/>
                          <a:ea typeface="+mn-ea"/>
                          <a:cs typeface="Segoe UI Semilight" charset="0"/>
                        </a:rPr>
                        <a:t>Managed Instance</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extLst>
                  <a:ext uri="{0D108BD9-81ED-4DB2-BD59-A6C34878D82A}">
                    <a16:rowId xmlns:a16="http://schemas.microsoft.com/office/drawing/2014/main" val="30736311"/>
                  </a:ext>
                </a:extLst>
              </a:tr>
              <a:tr h="254177">
                <a:tc vMerge="1">
                  <a:txBody>
                    <a:bodyPr/>
                    <a:lstStyle/>
                    <a:p>
                      <a:endParaRPr lang="en-US"/>
                    </a:p>
                  </a:txBody>
                  <a:tcPr/>
                </a:tc>
                <a:tc>
                  <a:txBody>
                    <a:bodyPr/>
                    <a:lstStyle/>
                    <a:p>
                      <a:pPr marL="0" marR="0" indent="0">
                        <a:lnSpc>
                          <a:spcPct val="107000"/>
                        </a:lnSpc>
                        <a:spcBef>
                          <a:spcPts val="0"/>
                        </a:spcBef>
                        <a:spcAft>
                          <a:spcPts val="0"/>
                        </a:spcAft>
                        <a:buFont typeface="Arial" panose="020B0604020202020204" pitchFamily="34" charset="0"/>
                        <a:buNone/>
                      </a:pPr>
                      <a:r>
                        <a:rPr lang="en-US" sz="1200" i="0" kern="1200" dirty="0">
                          <a:solidFill>
                            <a:schemeClr val="tx1"/>
                          </a:solidFill>
                          <a:latin typeface="Segoe UI Semilight" charset="0"/>
                          <a:ea typeface="+mn-ea"/>
                          <a:cs typeface="Segoe UI Semilight" charset="0"/>
                        </a:rPr>
                        <a:t>1 to 72 </a:t>
                      </a:r>
                      <a:r>
                        <a:rPr lang="en-US" sz="1200" i="0" kern="1200" dirty="0" err="1">
                          <a:solidFill>
                            <a:schemeClr val="tx1"/>
                          </a:solidFill>
                          <a:latin typeface="Segoe UI Semilight" charset="0"/>
                          <a:ea typeface="+mn-ea"/>
                          <a:cs typeface="Segoe UI Semilight" charset="0"/>
                        </a:rPr>
                        <a:t>vCores</a:t>
                      </a:r>
                      <a:r>
                        <a:rPr lang="en-US" sz="1200" i="0" kern="1200" dirty="0">
                          <a:solidFill>
                            <a:schemeClr val="tx1"/>
                          </a:solidFill>
                          <a:latin typeface="Segoe UI Semilight" charset="0"/>
                          <a:ea typeface="+mn-ea"/>
                          <a:cs typeface="Segoe UI Semilight" charset="0"/>
                        </a:rPr>
                        <a:t> </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nSpc>
                          <a:spcPct val="107000"/>
                        </a:lnSpc>
                        <a:spcBef>
                          <a:spcPts val="0"/>
                        </a:spcBef>
                        <a:spcAft>
                          <a:spcPts val="0"/>
                        </a:spcAft>
                        <a:buFont typeface="Arial" panose="020B0604020202020204" pitchFamily="34" charset="0"/>
                        <a:buNone/>
                      </a:pPr>
                      <a:r>
                        <a:rPr lang="en-US" sz="1200" i="0" kern="1200" dirty="0">
                          <a:solidFill>
                            <a:schemeClr val="tx1"/>
                          </a:solidFill>
                          <a:latin typeface="Segoe UI Semilight" charset="0"/>
                          <a:ea typeface="+mn-ea"/>
                          <a:cs typeface="Segoe UI Semilight" charset="0"/>
                        </a:rPr>
                        <a:t>8, 16, 24, 32, 40 </a:t>
                      </a:r>
                      <a:r>
                        <a:rPr lang="en-US" sz="1200" i="0" kern="1200" dirty="0" err="1">
                          <a:solidFill>
                            <a:schemeClr val="tx1"/>
                          </a:solidFill>
                          <a:latin typeface="Segoe UI Semilight" charset="0"/>
                          <a:ea typeface="+mn-ea"/>
                          <a:cs typeface="Segoe UI Semilight" charset="0"/>
                        </a:rPr>
                        <a:t>vCores</a:t>
                      </a:r>
                      <a:r>
                        <a:rPr lang="en-US" sz="1200" i="0" kern="1200" dirty="0">
                          <a:solidFill>
                            <a:schemeClr val="tx1"/>
                          </a:solidFill>
                          <a:latin typeface="Segoe UI Semilight" charset="0"/>
                          <a:ea typeface="+mn-ea"/>
                          <a:cs typeface="Segoe UI Semilight" charset="0"/>
                        </a:rPr>
                        <a:t> </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nSpc>
                          <a:spcPct val="107000"/>
                        </a:lnSpc>
                        <a:spcBef>
                          <a:spcPts val="0"/>
                        </a:spcBef>
                        <a:spcAft>
                          <a:spcPts val="0"/>
                        </a:spcAft>
                        <a:buFont typeface="Arial" panose="020B0604020202020204" pitchFamily="34" charset="0"/>
                        <a:buNone/>
                      </a:pPr>
                      <a:r>
                        <a:rPr lang="en-US" sz="1100" i="0" kern="1200" dirty="0">
                          <a:solidFill>
                            <a:schemeClr val="tx1"/>
                          </a:solidFill>
                          <a:latin typeface="Segoe UI Semilight" charset="0"/>
                          <a:ea typeface="+mn-ea"/>
                          <a:cs typeface="Segoe UI Semilight" charset="0"/>
                        </a:rPr>
                        <a:t>8, 16, 24, 32, 40 </a:t>
                      </a:r>
                      <a:r>
                        <a:rPr lang="en-US" sz="1100" i="0" kern="1200" dirty="0" err="1">
                          <a:solidFill>
                            <a:schemeClr val="tx1"/>
                          </a:solidFill>
                          <a:latin typeface="Segoe UI Semilight" charset="0"/>
                          <a:ea typeface="+mn-ea"/>
                          <a:cs typeface="Segoe UI Semilight" charset="0"/>
                        </a:rPr>
                        <a:t>vCores</a:t>
                      </a:r>
                      <a:r>
                        <a:rPr lang="en-US" sz="1100" i="0" kern="1200" dirty="0">
                          <a:solidFill>
                            <a:schemeClr val="tx1"/>
                          </a:solidFill>
                          <a:latin typeface="Segoe UI Semilight" charset="0"/>
                          <a:ea typeface="+mn-ea"/>
                          <a:cs typeface="Segoe UI Semilight" charset="0"/>
                        </a:rPr>
                        <a:t> </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200" i="0" kern="1200" dirty="0">
                          <a:solidFill>
                            <a:schemeClr val="tx1"/>
                          </a:solidFill>
                          <a:latin typeface="Segoe UI Semilight" charset="0"/>
                          <a:ea typeface="+mn-ea"/>
                          <a:cs typeface="Segoe UI Semilight" charset="0"/>
                        </a:rPr>
                        <a:t>1 to 72 </a:t>
                      </a:r>
                      <a:r>
                        <a:rPr lang="en-US" sz="1200" i="0" kern="1200" dirty="0" err="1">
                          <a:solidFill>
                            <a:schemeClr val="tx1"/>
                          </a:solidFill>
                          <a:latin typeface="Segoe UI Semilight" charset="0"/>
                          <a:ea typeface="+mn-ea"/>
                          <a:cs typeface="Segoe UI Semilight" charset="0"/>
                        </a:rPr>
                        <a:t>vCores</a:t>
                      </a:r>
                      <a:r>
                        <a:rPr lang="en-US" sz="1200" i="0" kern="1200" dirty="0">
                          <a:solidFill>
                            <a:schemeClr val="tx1"/>
                          </a:solidFill>
                          <a:latin typeface="Segoe UI Semilight" charset="0"/>
                          <a:ea typeface="+mn-ea"/>
                          <a:cs typeface="Segoe UI Semilight" charset="0"/>
                        </a:rPr>
                        <a:t> </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7000"/>
                        </a:lnSpc>
                        <a:spcBef>
                          <a:spcPts val="0"/>
                        </a:spcBef>
                        <a:spcAft>
                          <a:spcPts val="0"/>
                        </a:spcAft>
                        <a:buClrTx/>
                        <a:buSzTx/>
                        <a:buFont typeface="Arial" panose="020B0604020202020204" pitchFamily="34" charset="0"/>
                        <a:buNone/>
                        <a:tabLst/>
                        <a:defRPr/>
                      </a:pPr>
                      <a:r>
                        <a:rPr lang="en-US" sz="1200" i="0" kern="1200" dirty="0">
                          <a:solidFill>
                            <a:schemeClr val="tx1"/>
                          </a:solidFill>
                          <a:latin typeface="Segoe UI Semilight" charset="0"/>
                          <a:ea typeface="+mn-ea"/>
                          <a:cs typeface="Segoe UI Semilight" charset="0"/>
                        </a:rPr>
                        <a:t>8, 16, 24, 32, 40 </a:t>
                      </a:r>
                      <a:r>
                        <a:rPr lang="en-US" sz="1200" i="0" kern="1200" dirty="0" err="1">
                          <a:solidFill>
                            <a:schemeClr val="tx1"/>
                          </a:solidFill>
                          <a:latin typeface="Segoe UI Semilight" charset="0"/>
                          <a:ea typeface="+mn-ea"/>
                          <a:cs typeface="Segoe UI Semilight" charset="0"/>
                        </a:rPr>
                        <a:t>vCores</a:t>
                      </a:r>
                      <a:r>
                        <a:rPr lang="en-US" sz="1200" i="0" kern="1200" dirty="0">
                          <a:solidFill>
                            <a:schemeClr val="tx1"/>
                          </a:solidFill>
                          <a:latin typeface="Segoe UI Semilight" charset="0"/>
                          <a:ea typeface="+mn-ea"/>
                          <a:cs typeface="Segoe UI Semilight" charset="0"/>
                        </a:rPr>
                        <a:t> </a:t>
                      </a:r>
                      <a:endParaRPr kumimoji="0" lang="en-US" sz="1200" b="0" i="0" u="none" strike="noStrike" kern="1200" cap="none" spc="0" normalizeH="0" baseline="0" noProof="0" dirty="0">
                        <a:ln>
                          <a:noFill/>
                        </a:ln>
                        <a:solidFill>
                          <a:schemeClr val="tx1"/>
                        </a:solidFill>
                        <a:effectLst/>
                        <a:uLnTx/>
                        <a:uFillTx/>
                        <a:latin typeface="Segoe UI Semilight" charset="0"/>
                        <a:ea typeface="+mn-ea"/>
                        <a:cs typeface="Segoe UI Semilight"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9677102"/>
                  </a:ext>
                </a:extLst>
              </a:tr>
              <a:tr h="526681">
                <a:tc rowSpan="3">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Storage </a:t>
                      </a:r>
                      <a:endParaRPr lang="en-US" sz="1400" b="1"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a:lnSpc>
                          <a:spcPct val="107000"/>
                        </a:lnSpc>
                        <a:spcBef>
                          <a:spcPts val="0"/>
                        </a:spcBef>
                        <a:spcAft>
                          <a:spcPts val="0"/>
                        </a:spcAft>
                      </a:pPr>
                      <a:r>
                        <a:rPr lang="en-US" sz="1200" kern="1200" dirty="0">
                          <a:solidFill>
                            <a:schemeClr val="tx1"/>
                          </a:solidFill>
                          <a:latin typeface="Segoe UI Semilight" charset="0"/>
                          <a:ea typeface="+mn-ea"/>
                          <a:cs typeface="Segoe UI Semilight" charset="0"/>
                        </a:rPr>
                        <a:t>Premium remote storage (per instance)</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marR="0" algn="l" defTabSz="914367" rtl="0" eaLnBrk="1" latinLnBrk="0" hangingPunct="1">
                        <a:lnSpc>
                          <a:spcPct val="107000"/>
                        </a:lnSpc>
                        <a:spcBef>
                          <a:spcPts val="0"/>
                        </a:spcBef>
                        <a:spcAft>
                          <a:spcPts val="0"/>
                        </a:spcAft>
                      </a:pPr>
                      <a:r>
                        <a:rPr lang="en-US" sz="1200" kern="1200" dirty="0">
                          <a:solidFill>
                            <a:schemeClr val="tx1"/>
                          </a:solidFill>
                          <a:latin typeface="Segoe UI Semilight" charset="0"/>
                          <a:ea typeface="+mn-ea"/>
                          <a:cs typeface="Segoe UI Semilight" charset="0"/>
                        </a:rPr>
                        <a:t>Super-fast local SSD storage (per instance)</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lgn="l" defTabSz="914367" rtl="0" eaLnBrk="1" latinLnBrk="0" hangingPunct="1">
                        <a:lnSpc>
                          <a:spcPct val="107000"/>
                        </a:lnSpc>
                        <a:spcBef>
                          <a:spcPts val="0"/>
                        </a:spcBef>
                        <a:spcAft>
                          <a:spcPts val="0"/>
                        </a:spcAft>
                      </a:pPr>
                      <a:endParaRPr lang="en-US" sz="1700" kern="1200" dirty="0">
                        <a:solidFill>
                          <a:schemeClr val="tx1"/>
                        </a:solidFill>
                        <a:latin typeface="Segoe UI Semilight" charset="0"/>
                        <a:ea typeface="+mn-ea"/>
                        <a:cs typeface="Segoe UI Semilight"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198122"/>
                  </a:ext>
                </a:extLst>
              </a:tr>
              <a:tr h="526681">
                <a:tc vMerge="1">
                  <a:txBody>
                    <a:bodyPr/>
                    <a:lstStyle/>
                    <a:p>
                      <a:endParaRPr lang="en-US"/>
                    </a:p>
                  </a:txBody>
                  <a:tcPr/>
                </a:tc>
                <a:tc gridSpan="2">
                  <a:txBody>
                    <a:bodyPr/>
                    <a:lstStyle/>
                    <a:p>
                      <a:pPr marL="0" marR="0">
                        <a:lnSpc>
                          <a:spcPct val="107000"/>
                        </a:lnSpc>
                        <a:spcBef>
                          <a:spcPts val="0"/>
                        </a:spcBef>
                        <a:spcAft>
                          <a:spcPts val="0"/>
                        </a:spcAft>
                      </a:pPr>
                      <a:r>
                        <a:rPr lang="en-US" sz="1200" kern="1200" dirty="0">
                          <a:solidFill>
                            <a:schemeClr val="bg1"/>
                          </a:solidFill>
                          <a:latin typeface="Segoe UI Semilight" charset="0"/>
                          <a:ea typeface="+mn-ea"/>
                          <a:cs typeface="Segoe UI Semilight" charset="0"/>
                        </a:rPr>
                        <a:t>Single/Elastic Pools</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hMerge="1">
                  <a:txBody>
                    <a:bodyPr/>
                    <a:lstStyle/>
                    <a:p>
                      <a:pPr marL="0" marR="0">
                        <a:lnSpc>
                          <a:spcPct val="107000"/>
                        </a:lnSpc>
                        <a:spcBef>
                          <a:spcPts val="0"/>
                        </a:spcBef>
                        <a:spcAft>
                          <a:spcPts val="0"/>
                        </a:spcAft>
                      </a:pPr>
                      <a:endParaRPr lang="en-US" sz="1400" kern="1200" dirty="0">
                        <a:solidFill>
                          <a:schemeClr val="bg1"/>
                        </a:solidFill>
                        <a:latin typeface="Segoe UI Semilight" charset="0"/>
                        <a:ea typeface="+mn-ea"/>
                        <a:cs typeface="Segoe UI Semilight"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a:lnSpc>
                          <a:spcPct val="107000"/>
                        </a:lnSpc>
                        <a:spcBef>
                          <a:spcPts val="0"/>
                        </a:spcBef>
                        <a:spcAft>
                          <a:spcPts val="0"/>
                        </a:spcAft>
                      </a:pPr>
                      <a:r>
                        <a:rPr lang="en-US" sz="1200" kern="1200" dirty="0">
                          <a:solidFill>
                            <a:schemeClr val="bg1"/>
                          </a:solidFill>
                          <a:latin typeface="Segoe UI Semilight" charset="0"/>
                          <a:ea typeface="+mn-ea"/>
                          <a:cs typeface="Segoe UI Semilight" charset="0"/>
                        </a:rPr>
                        <a:t>Managed Instance</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light" charset="0"/>
                          <a:ea typeface="+mn-ea"/>
                          <a:cs typeface="Segoe UI Semilight" charset="0"/>
                        </a:rPr>
                        <a:t>Single/Elastic Pools</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bg1"/>
                          </a:solidFill>
                          <a:latin typeface="Segoe UI Semilight" charset="0"/>
                          <a:ea typeface="+mn-ea"/>
                          <a:cs typeface="Segoe UI Semilight" charset="0"/>
                        </a:rPr>
                        <a:t>Managed Instance</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extLst>
                  <a:ext uri="{0D108BD9-81ED-4DB2-BD59-A6C34878D82A}">
                    <a16:rowId xmlns:a16="http://schemas.microsoft.com/office/drawing/2014/main" val="2975777055"/>
                  </a:ext>
                </a:extLst>
              </a:tr>
              <a:tr h="377130">
                <a:tc vMerge="1">
                  <a:txBody>
                    <a:bodyPr/>
                    <a:lstStyle/>
                    <a:p>
                      <a:endParaRPr lang="en-US"/>
                    </a:p>
                  </a:txBody>
                  <a:tcPr/>
                </a:tc>
                <a:tc gridSpan="2">
                  <a:txBody>
                    <a:bodyPr/>
                    <a:lstStyle/>
                    <a:p>
                      <a:r>
                        <a:rPr lang="en-US" sz="1200" kern="1200" dirty="0">
                          <a:solidFill>
                            <a:schemeClr val="tx1"/>
                          </a:solidFill>
                          <a:latin typeface="Segoe UI Semilight" charset="0"/>
                          <a:ea typeface="+mn-ea"/>
                          <a:cs typeface="Segoe UI Semilight" charset="0"/>
                        </a:rPr>
                        <a:t>5GB – 4TB</a:t>
                      </a:r>
                      <a:endParaRPr lang="en-US" sz="1200" dirty="0"/>
                    </a:p>
                  </a:txBody>
                  <a:tcPr marL="86143" marR="86143" marT="86143" marB="86143">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sz="1400" dirty="0"/>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kern="1200" dirty="0">
                          <a:solidFill>
                            <a:schemeClr val="tx1"/>
                          </a:solidFill>
                          <a:latin typeface="Segoe UI Semilight" charset="0"/>
                          <a:ea typeface="+mn-ea"/>
                          <a:cs typeface="Segoe UI Semilight" charset="0"/>
                        </a:rPr>
                        <a:t>32GB – </a:t>
                      </a:r>
                      <a:r>
                        <a:rPr lang="en-US" sz="1200" b="1" kern="1200" dirty="0">
                          <a:solidFill>
                            <a:schemeClr val="tx1"/>
                          </a:solidFill>
                          <a:latin typeface="Segoe UI Semilight" charset="0"/>
                          <a:ea typeface="+mn-ea"/>
                          <a:cs typeface="Segoe UI Semilight" charset="0"/>
                        </a:rPr>
                        <a:t>8TB</a:t>
                      </a:r>
                      <a:endParaRPr lang="en-US" sz="1200" b="1" dirty="0"/>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Semilight" charset="0"/>
                          <a:ea typeface="+mn-ea"/>
                          <a:cs typeface="Segoe UI Semilight" charset="0"/>
                        </a:rPr>
                        <a:t>5GB – 4TB</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Segoe UI Semilight" charset="0"/>
                          <a:ea typeface="+mn-ea"/>
                          <a:cs typeface="Segoe UI Semilight" charset="0"/>
                        </a:rPr>
                        <a:t>32GB – 4TB</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0049668"/>
                  </a:ext>
                </a:extLst>
              </a:tr>
              <a:tr h="526681">
                <a:tc>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Availability</a:t>
                      </a:r>
                      <a:endParaRPr lang="en-US" sz="1400" b="1"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a:lnSpc>
                          <a:spcPct val="107000"/>
                        </a:lnSpc>
                        <a:spcBef>
                          <a:spcPts val="0"/>
                        </a:spcBef>
                        <a:spcAft>
                          <a:spcPts val="0"/>
                        </a:spcAft>
                      </a:pPr>
                      <a:r>
                        <a:rPr lang="en-US" sz="1200" kern="1200" dirty="0">
                          <a:solidFill>
                            <a:schemeClr val="tx1"/>
                          </a:solidFill>
                          <a:latin typeface="Segoe UI Semilight" charset="0"/>
                          <a:ea typeface="+mn-ea"/>
                          <a:cs typeface="Segoe UI Semilight" charset="0"/>
                        </a:rPr>
                        <a:t>1 replica, no read-scale</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1200" kern="1200" dirty="0">
                          <a:solidFill>
                            <a:schemeClr val="tx1"/>
                          </a:solidFill>
                          <a:latin typeface="Segoe UI Semilight" charset="0"/>
                          <a:ea typeface="+mn-ea"/>
                          <a:cs typeface="Segoe UI Semilight" charset="0"/>
                        </a:rPr>
                        <a:t>3 replicas, 1 read-scale**, zone-redundant HA***</a:t>
                      </a: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1297447244"/>
                  </a:ext>
                </a:extLst>
              </a:tr>
              <a:tr h="590787">
                <a:tc>
                  <a:txBody>
                    <a:bodyPr/>
                    <a:lstStyle/>
                    <a:p>
                      <a:pPr marL="0" marR="0">
                        <a:lnSpc>
                          <a:spcPct val="107000"/>
                        </a:lnSpc>
                        <a:spcBef>
                          <a:spcPts val="0"/>
                        </a:spcBef>
                        <a:spcAft>
                          <a:spcPts val="0"/>
                        </a:spcAft>
                      </a:pPr>
                      <a:r>
                        <a:rPr lang="en-US" sz="1400" b="1" kern="1200" dirty="0">
                          <a:solidFill>
                            <a:schemeClr val="tx1"/>
                          </a:solidFill>
                          <a:latin typeface="Segoe UI Semibold" charset="0"/>
                          <a:cs typeface="Segoe UI Semibold" charset="0"/>
                        </a:rPr>
                        <a:t>Backups</a:t>
                      </a:r>
                      <a:endParaRPr lang="en-US" sz="1400" b="1" kern="1200" dirty="0">
                        <a:solidFill>
                          <a:schemeClr val="tx1"/>
                        </a:solidFill>
                        <a:latin typeface="Segoe UI Semibold" charset="0"/>
                        <a:ea typeface="Calibri" panose="020F0502020204030204" pitchFamily="34" charset="0"/>
                        <a:cs typeface="Segoe UI Semibold"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a:lnSpc>
                          <a:spcPct val="107000"/>
                        </a:lnSpc>
                        <a:spcBef>
                          <a:spcPts val="0"/>
                        </a:spcBef>
                        <a:spcAft>
                          <a:spcPts val="0"/>
                        </a:spcAft>
                      </a:pPr>
                      <a:r>
                        <a:rPr lang="en-US" sz="1200" dirty="0">
                          <a:latin typeface="Segoe UI Semilight" charset="0"/>
                          <a:cs typeface="Segoe UI Semilight" charset="0"/>
                        </a:rPr>
                        <a:t>RA-GRS, 7-35 days (7 days by default)</a:t>
                      </a:r>
                      <a:endParaRPr lang="en-US" sz="1200" kern="1200" dirty="0">
                        <a:solidFill>
                          <a:schemeClr val="tx1"/>
                        </a:solidFill>
                        <a:latin typeface="Segoe UI Semilight" charset="0"/>
                        <a:ea typeface="+mn-ea"/>
                        <a:cs typeface="Segoe UI Semilight"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tc gridSpan="2">
                  <a:txBody>
                    <a:bodyPr/>
                    <a:lstStyle/>
                    <a:p>
                      <a:pPr marL="0" marR="0">
                        <a:lnSpc>
                          <a:spcPct val="107000"/>
                        </a:lnSpc>
                        <a:spcBef>
                          <a:spcPts val="0"/>
                        </a:spcBef>
                        <a:spcAft>
                          <a:spcPts val="0"/>
                        </a:spcAft>
                      </a:pPr>
                      <a:r>
                        <a:rPr lang="en-US" sz="1200" dirty="0">
                          <a:latin typeface="Segoe UI Semilight" charset="0"/>
                          <a:cs typeface="Segoe UI Semilight" charset="0"/>
                        </a:rPr>
                        <a:t>RA-GRS, 7-35 days (7 days by default)</a:t>
                      </a:r>
                      <a:endParaRPr lang="en-US" sz="1200" kern="1200" dirty="0">
                        <a:solidFill>
                          <a:schemeClr val="tx1"/>
                        </a:solidFill>
                        <a:latin typeface="Segoe UI Semilight" charset="0"/>
                        <a:ea typeface="+mn-ea"/>
                        <a:cs typeface="Segoe UI Semilight" charset="0"/>
                      </a:endParaRPr>
                    </a:p>
                  </a:txBody>
                  <a:tcPr marL="86143" marR="86143" marT="86143" marB="8614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extLst>
                  <a:ext uri="{0D108BD9-81ED-4DB2-BD59-A6C34878D82A}">
                    <a16:rowId xmlns:a16="http://schemas.microsoft.com/office/drawing/2014/main" val="3761857534"/>
                  </a:ext>
                </a:extLst>
              </a:tr>
            </a:tbl>
          </a:graphicData>
        </a:graphic>
      </p:graphicFrame>
      <p:sp>
        <p:nvSpPr>
          <p:cNvPr id="27" name="Cylinder 26">
            <a:extLst>
              <a:ext uri="{FF2B5EF4-FFF2-40B4-BE49-F238E27FC236}">
                <a16:creationId xmlns:a16="http://schemas.microsoft.com/office/drawing/2014/main" id="{FCC63451-8DEA-4DEE-99AD-6101FABEC8C6}"/>
              </a:ext>
            </a:extLst>
          </p:cNvPr>
          <p:cNvSpPr/>
          <p:nvPr/>
        </p:nvSpPr>
        <p:spPr bwMode="auto">
          <a:xfrm>
            <a:off x="7103412" y="912457"/>
            <a:ext cx="297304" cy="390587"/>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28" name="Cylinder 27">
            <a:extLst>
              <a:ext uri="{FF2B5EF4-FFF2-40B4-BE49-F238E27FC236}">
                <a16:creationId xmlns:a16="http://schemas.microsoft.com/office/drawing/2014/main" id="{D0648D38-C5E2-40AE-BD45-7E50B14299CC}"/>
              </a:ext>
            </a:extLst>
          </p:cNvPr>
          <p:cNvSpPr/>
          <p:nvPr/>
        </p:nvSpPr>
        <p:spPr bwMode="auto">
          <a:xfrm>
            <a:off x="9563078" y="912457"/>
            <a:ext cx="297304" cy="390587"/>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29" name="Freeform 28">
            <a:extLst>
              <a:ext uri="{FF2B5EF4-FFF2-40B4-BE49-F238E27FC236}">
                <a16:creationId xmlns:a16="http://schemas.microsoft.com/office/drawing/2014/main" id="{1593B639-7945-43AC-ACC0-E15D2B0A47E3}"/>
              </a:ext>
            </a:extLst>
          </p:cNvPr>
          <p:cNvSpPr/>
          <p:nvPr/>
        </p:nvSpPr>
        <p:spPr bwMode="auto">
          <a:xfrm>
            <a:off x="9663073" y="1054589"/>
            <a:ext cx="202262" cy="34818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0F87E6"/>
          </a:solidFill>
          <a:ln w="12700">
            <a:solidFill>
              <a:schemeClr val="bg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E0F3EAB0-4784-406E-80BE-7D234FF7E415}"/>
              </a:ext>
            </a:extLst>
          </p:cNvPr>
          <p:cNvSpPr txBox="1"/>
          <p:nvPr/>
        </p:nvSpPr>
        <p:spPr>
          <a:xfrm>
            <a:off x="5500913" y="351745"/>
            <a:ext cx="6494932" cy="400110"/>
          </a:xfrm>
          <a:prstGeom prst="rect">
            <a:avLst/>
          </a:prstGeom>
          <a:noFill/>
        </p:spPr>
        <p:txBody>
          <a:bodyPr wrap="square" rtlCol="0">
            <a:spAutoFit/>
          </a:bodyPr>
          <a:lstStyle/>
          <a:p>
            <a:r>
              <a:rPr lang="en-US" sz="2000" b="1" kern="0" spc="100" dirty="0">
                <a:latin typeface="Segoe UI Semibold" charset="0"/>
                <a:cs typeface="Segoe UI Semibold" charset="0"/>
              </a:rPr>
              <a:t>Choose from two tiers in the </a:t>
            </a:r>
            <a:r>
              <a:rPr lang="en-US" sz="2000" b="1" kern="0" spc="100" dirty="0" err="1">
                <a:latin typeface="Segoe UI Semibold" charset="0"/>
                <a:cs typeface="Segoe UI Semibold" charset="0"/>
              </a:rPr>
              <a:t>vCore</a:t>
            </a:r>
            <a:r>
              <a:rPr lang="en-US" sz="2000" b="1" kern="0" spc="100" dirty="0">
                <a:latin typeface="Segoe UI Semibold" charset="0"/>
                <a:cs typeface="Segoe UI Semibold" charset="0"/>
              </a:rPr>
              <a:t>-based model</a:t>
            </a:r>
            <a:endParaRPr lang="en-US" sz="1600" b="1" kern="0" spc="100" dirty="0">
              <a:latin typeface="Segoe UI Semibold" charset="0"/>
              <a:cs typeface="Segoe UI Semibold" charset="0"/>
            </a:endParaRPr>
          </a:p>
        </p:txBody>
      </p:sp>
      <p:sp>
        <p:nvSpPr>
          <p:cNvPr id="9" name="TextBox 8">
            <a:extLst>
              <a:ext uri="{FF2B5EF4-FFF2-40B4-BE49-F238E27FC236}">
                <a16:creationId xmlns:a16="http://schemas.microsoft.com/office/drawing/2014/main" id="{AE04CF5E-62C4-42AF-8595-BA9243403C39}"/>
              </a:ext>
            </a:extLst>
          </p:cNvPr>
          <p:cNvSpPr txBox="1"/>
          <p:nvPr/>
        </p:nvSpPr>
        <p:spPr>
          <a:xfrm>
            <a:off x="1094959" y="6138849"/>
            <a:ext cx="2767031" cy="571438"/>
          </a:xfrm>
          <a:prstGeom prst="rect">
            <a:avLst/>
          </a:prstGeom>
          <a:noFill/>
        </p:spPr>
        <p:txBody>
          <a:bodyPr wrap="square" lIns="68580" tIns="34290" rIns="68580" bIns="34290" rtlCol="0">
            <a:spAutoFit/>
          </a:bodyPr>
          <a:lstStyle/>
          <a:p>
            <a:pPr marL="0" marR="0" lvl="0" indent="0" algn="l" defTabSz="685800" rtl="0" eaLnBrk="1" fontAlgn="auto" latinLnBrk="0" hangingPunct="1">
              <a:lnSpc>
                <a:spcPct val="90000"/>
              </a:lnSpc>
              <a:spcBef>
                <a:spcPts val="0"/>
              </a:spcBef>
              <a:spcAft>
                <a:spcPts val="450"/>
              </a:spcAft>
              <a:buClrTx/>
              <a:buSzTx/>
              <a:buFontTx/>
              <a:buNone/>
              <a:tabLst/>
              <a:defRPr/>
            </a:pPr>
            <a:r>
              <a:rPr lang="en-US" sz="900" dirty="0">
                <a:solidFill>
                  <a:schemeClr val="bg1"/>
                </a:solidFill>
                <a:latin typeface="Segoe UI"/>
              </a:rPr>
              <a:t>* Free during preview</a:t>
            </a:r>
          </a:p>
          <a:p>
            <a:pPr marL="0" marR="0" lvl="0" indent="0" algn="l" defTabSz="685800"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a:ea typeface="+mn-ea"/>
                <a:cs typeface="+mn-cs"/>
              </a:rPr>
              <a:t>** Not supported in Managed Instance preview</a:t>
            </a:r>
          </a:p>
          <a:p>
            <a:pPr marL="0" marR="0" lvl="0" indent="0" algn="l" defTabSz="685800" rtl="0" eaLnBrk="1" fontAlgn="auto" latinLnBrk="0" hangingPunct="1">
              <a:lnSpc>
                <a:spcPct val="90000"/>
              </a:lnSpc>
              <a:spcBef>
                <a:spcPts val="0"/>
              </a:spcBef>
              <a:spcAft>
                <a:spcPts val="45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a:ea typeface="+mn-ea"/>
                <a:cs typeface="+mn-cs"/>
              </a:rPr>
              <a:t>***Coming soon</a:t>
            </a:r>
          </a:p>
        </p:txBody>
      </p:sp>
      <p:grpSp>
        <p:nvGrpSpPr>
          <p:cNvPr id="10" name="Group 9">
            <a:extLst>
              <a:ext uri="{FF2B5EF4-FFF2-40B4-BE49-F238E27FC236}">
                <a16:creationId xmlns:a16="http://schemas.microsoft.com/office/drawing/2014/main" id="{AB09627F-063A-4F6D-BFC9-6C260F0E5A76}"/>
              </a:ext>
            </a:extLst>
          </p:cNvPr>
          <p:cNvGrpSpPr/>
          <p:nvPr/>
        </p:nvGrpSpPr>
        <p:grpSpPr>
          <a:xfrm>
            <a:off x="269240" y="5922297"/>
            <a:ext cx="216270" cy="721636"/>
            <a:chOff x="4081774" y="3329291"/>
            <a:chExt cx="208476" cy="695630"/>
          </a:xfrm>
        </p:grpSpPr>
        <p:sp>
          <p:nvSpPr>
            <p:cNvPr id="11" name="Freeform: Shape 234">
              <a:extLst>
                <a:ext uri="{FF2B5EF4-FFF2-40B4-BE49-F238E27FC236}">
                  <a16:creationId xmlns:a16="http://schemas.microsoft.com/office/drawing/2014/main" id="{B14F9247-A420-4CEF-ABAF-81217414CD44}"/>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01832B08-BAD1-4447-93C8-06E6B9BC63D2}"/>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4" name="Rectangle 3">
            <a:extLst>
              <a:ext uri="{FF2B5EF4-FFF2-40B4-BE49-F238E27FC236}">
                <a16:creationId xmlns:a16="http://schemas.microsoft.com/office/drawing/2014/main" id="{20092D30-CD9B-40D4-893B-7E2432BA7A85}"/>
              </a:ext>
            </a:extLst>
          </p:cNvPr>
          <p:cNvSpPr/>
          <p:nvPr/>
        </p:nvSpPr>
        <p:spPr>
          <a:xfrm>
            <a:off x="724560" y="5680948"/>
            <a:ext cx="1512434" cy="369332"/>
          </a:xfrm>
          <a:prstGeom prst="rect">
            <a:avLst/>
          </a:prstGeom>
        </p:spPr>
        <p:txBody>
          <a:bodyPr wrap="square">
            <a:spAutoFit/>
          </a:bodyPr>
          <a:lstStyle/>
          <a:p>
            <a:r>
              <a:rPr lang="en-US" dirty="0">
                <a:hlinkClick r:id="rId3"/>
              </a:rPr>
              <a:t>Learn more</a:t>
            </a:r>
            <a:endParaRPr lang="en-US" dirty="0"/>
          </a:p>
        </p:txBody>
      </p:sp>
    </p:spTree>
    <p:extLst>
      <p:ext uri="{BB962C8B-B14F-4D97-AF65-F5344CB8AC3E}">
        <p14:creationId xmlns:p14="http://schemas.microsoft.com/office/powerpoint/2010/main" val="414413556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p:txBody>
          <a:bodyPr/>
          <a:lstStyle/>
          <a:p>
            <a:r>
              <a:rPr lang="en-US" dirty="0"/>
              <a:t>Azure is the most economical destination for SQL Workloads</a:t>
            </a:r>
            <a:r>
              <a:rPr lang="en-US" baseline="30000" dirty="0"/>
              <a:t>*</a:t>
            </a:r>
          </a:p>
        </p:txBody>
      </p:sp>
      <p:sp>
        <p:nvSpPr>
          <p:cNvPr id="3" name="Text Placeholder 2">
            <a:extLst>
              <a:ext uri="{FF2B5EF4-FFF2-40B4-BE49-F238E27FC236}">
                <a16:creationId xmlns:a16="http://schemas.microsoft.com/office/drawing/2014/main" id="{0DA8E6C6-AA7B-4EE6-8C01-5CE17EB7BAA8}"/>
              </a:ext>
            </a:extLst>
          </p:cNvPr>
          <p:cNvSpPr>
            <a:spLocks noGrp="1"/>
          </p:cNvSpPr>
          <p:nvPr>
            <p:ph type="body" sz="quarter" idx="10"/>
          </p:nvPr>
        </p:nvSpPr>
        <p:spPr>
          <a:xfrm>
            <a:off x="269240" y="2155190"/>
            <a:ext cx="4547689" cy="4048455"/>
          </a:xfrm>
        </p:spPr>
        <p:txBody>
          <a:bodyPr>
            <a:normAutofit/>
          </a:bodyPr>
          <a:lstStyle/>
          <a:p>
            <a:pPr marL="0" indent="0">
              <a:spcAft>
                <a:spcPts val="600"/>
              </a:spcAft>
              <a:buNone/>
            </a:pPr>
            <a:r>
              <a:rPr lang="en-US" dirty="0">
                <a:latin typeface="Segoe UI Semibold" panose="020B0702040204020203" pitchFamily="34" charset="0"/>
                <a:cs typeface="Segoe UI Semibold" panose="020B0702040204020203" pitchFamily="34" charset="0"/>
              </a:rPr>
              <a:t>What is Hybrid Benefit for SQL Server?</a:t>
            </a:r>
          </a:p>
          <a:p>
            <a:pPr marL="0" indent="0">
              <a:spcAft>
                <a:spcPts val="600"/>
              </a:spcAft>
              <a:buNone/>
            </a:pPr>
            <a:r>
              <a:rPr lang="en-US" dirty="0"/>
              <a:t>An Azure benefit that allows you to use your on-premises SQL Server licenses to save on SQL Database Managed Instance. You can save up to 30% on Managed Instance</a:t>
            </a:r>
          </a:p>
          <a:p>
            <a:pPr marL="0" indent="0">
              <a:spcAft>
                <a:spcPts val="600"/>
              </a:spcAft>
              <a:buNone/>
            </a:pPr>
            <a:r>
              <a:rPr lang="en-US" dirty="0">
                <a:latin typeface="Segoe UI Semibold" panose="020B0702040204020203" pitchFamily="34" charset="0"/>
                <a:cs typeface="Segoe UI Semibold" panose="020B0702040204020203" pitchFamily="34" charset="0"/>
              </a:rPr>
              <a:t>How do you qualify?</a:t>
            </a:r>
          </a:p>
          <a:p>
            <a:pPr marL="0" indent="0">
              <a:spcAft>
                <a:spcPts val="600"/>
              </a:spcAft>
              <a:buNone/>
            </a:pPr>
            <a:r>
              <a:rPr lang="en-US" dirty="0"/>
              <a:t>You must have on-premises SQL Server licenses with active Software Assurance</a:t>
            </a:r>
          </a:p>
          <a:p>
            <a:pPr marL="0" indent="0">
              <a:spcAft>
                <a:spcPts val="600"/>
              </a:spcAft>
              <a:buNone/>
            </a:pPr>
            <a:r>
              <a:rPr lang="en-US" dirty="0">
                <a:latin typeface="Segoe UI Semibold" panose="020B0702040204020203" pitchFamily="34" charset="0"/>
                <a:cs typeface="Segoe UI Semibold" panose="020B0702040204020203" pitchFamily="34" charset="0"/>
              </a:rPr>
              <a:t>How do you activate this benefit?</a:t>
            </a:r>
          </a:p>
          <a:p>
            <a:pPr marL="0" indent="0">
              <a:spcAft>
                <a:spcPts val="600"/>
              </a:spcAft>
              <a:buNone/>
            </a:pPr>
            <a:r>
              <a:rPr lang="en-US" dirty="0"/>
              <a:t>Deploy a SQL DB Managed Instance and select Azure Hybrid Benefit as an option in the portal. </a:t>
            </a:r>
          </a:p>
          <a:p>
            <a:pPr marL="0" indent="0">
              <a:spcAft>
                <a:spcPts val="600"/>
              </a:spcAft>
              <a:buNone/>
            </a:pPr>
            <a:endParaRPr lang="en-US" dirty="0"/>
          </a:p>
          <a:p>
            <a:pPr marL="0" indent="0">
              <a:buNone/>
            </a:pPr>
            <a:r>
              <a:rPr lang="en-US" sz="1800" b="1" dirty="0">
                <a:hlinkClick r:id="rId3"/>
              </a:rPr>
              <a:t>Learn more</a:t>
            </a:r>
            <a:endParaRPr lang="en-US" sz="1800" b="1" dirty="0"/>
          </a:p>
        </p:txBody>
      </p:sp>
      <p:sp>
        <p:nvSpPr>
          <p:cNvPr id="221" name="TextBox 220">
            <a:extLst>
              <a:ext uri="{FF2B5EF4-FFF2-40B4-BE49-F238E27FC236}">
                <a16:creationId xmlns:a16="http://schemas.microsoft.com/office/drawing/2014/main" id="{7D46746F-2713-48A8-A060-5E455F2801A0}"/>
              </a:ext>
            </a:extLst>
          </p:cNvPr>
          <p:cNvSpPr txBox="1"/>
          <p:nvPr/>
        </p:nvSpPr>
        <p:spPr>
          <a:xfrm>
            <a:off x="5500913" y="351745"/>
            <a:ext cx="5828503" cy="707886"/>
          </a:xfrm>
          <a:prstGeom prst="rect">
            <a:avLst/>
          </a:prstGeom>
          <a:noFill/>
        </p:spPr>
        <p:txBody>
          <a:bodyPr wrap="square" rtlCol="0">
            <a:spAutoFit/>
          </a:bodyPr>
          <a:lstStyle/>
          <a:p>
            <a:r>
              <a:rPr lang="en-US" sz="2000" b="1" kern="0" spc="100" dirty="0">
                <a:latin typeface="Segoe UI Semibold" charset="0"/>
                <a:cs typeface="Segoe UI Semibold" charset="0"/>
              </a:rPr>
              <a:t>Save up to 55% with Azure Hybrid Benefit for SQL Server (Managed Instance pricing)</a:t>
            </a:r>
          </a:p>
        </p:txBody>
      </p:sp>
      <p:sp>
        <p:nvSpPr>
          <p:cNvPr id="7" name="TextBox 6">
            <a:extLst>
              <a:ext uri="{FF2B5EF4-FFF2-40B4-BE49-F238E27FC236}">
                <a16:creationId xmlns:a16="http://schemas.microsoft.com/office/drawing/2014/main" id="{518AD6B3-7EF9-43D3-916E-CD24E2628102}"/>
              </a:ext>
            </a:extLst>
          </p:cNvPr>
          <p:cNvSpPr txBox="1"/>
          <p:nvPr/>
        </p:nvSpPr>
        <p:spPr>
          <a:xfrm>
            <a:off x="5308609" y="6283115"/>
            <a:ext cx="6741970" cy="584775"/>
          </a:xfrm>
          <a:prstGeom prst="rect">
            <a:avLst/>
          </a:prstGeom>
          <a:noFill/>
        </p:spPr>
        <p:txBody>
          <a:bodyPr wrap="square" rtlCol="0">
            <a:spAutoFit/>
          </a:bodyPr>
          <a:lstStyle/>
          <a:p>
            <a:r>
              <a:rPr lang="en-US" sz="800" baseline="30000" dirty="0">
                <a:latin typeface="Segoe UI" charset="0"/>
                <a:ea typeface="Segoe UI" charset="0"/>
                <a:cs typeface="Segoe UI" charset="0"/>
              </a:rPr>
              <a:t>1</a:t>
            </a:r>
            <a:r>
              <a:rPr lang="en-US" sz="800" dirty="0">
                <a:latin typeface="Segoe UI" charset="0"/>
                <a:ea typeface="Segoe UI" charset="0"/>
                <a:cs typeface="Segoe UI" charset="0"/>
              </a:rPr>
              <a:t> </a:t>
            </a:r>
            <a:r>
              <a:rPr lang="en-US" sz="800" dirty="0"/>
              <a:t>Savings based on eight </a:t>
            </a:r>
            <a:r>
              <a:rPr lang="en-US" sz="800" dirty="0" err="1"/>
              <a:t>vCore</a:t>
            </a:r>
            <a:r>
              <a:rPr lang="en-US" sz="800" dirty="0"/>
              <a:t> Managed Instance Business Critical in East US Region, running 730 hours per month.  Savings are calculated from full price (license included) against base rate (applying Azure Hybrid Benefit for SQL Server), which excludes Software Assurance cost for SQL Server Enterprise edition, which may vary based on EA agreement.  Actual savings may vary based on region, instance size and performance tier.  Prices as of December 2017, subject to change.</a:t>
            </a:r>
            <a:endParaRPr lang="en-US" sz="1000" dirty="0"/>
          </a:p>
        </p:txBody>
      </p:sp>
      <p:graphicFrame>
        <p:nvGraphicFramePr>
          <p:cNvPr id="15" name="Table 14">
            <a:extLst>
              <a:ext uri="{FF2B5EF4-FFF2-40B4-BE49-F238E27FC236}">
                <a16:creationId xmlns:a16="http://schemas.microsoft.com/office/drawing/2014/main" id="{6AA57176-9309-452B-87BD-D88205426D24}"/>
              </a:ext>
            </a:extLst>
          </p:cNvPr>
          <p:cNvGraphicFramePr>
            <a:graphicFrameLocks noGrp="1"/>
          </p:cNvGraphicFramePr>
          <p:nvPr>
            <p:extLst>
              <p:ext uri="{D42A27DB-BD31-4B8C-83A1-F6EECF244321}">
                <p14:modId xmlns:p14="http://schemas.microsoft.com/office/powerpoint/2010/main" val="782627320"/>
              </p:ext>
            </p:extLst>
          </p:nvPr>
        </p:nvGraphicFramePr>
        <p:xfrm>
          <a:off x="5500914" y="3585894"/>
          <a:ext cx="6549671" cy="1712851"/>
        </p:xfrm>
        <a:graphic>
          <a:graphicData uri="http://schemas.openxmlformats.org/drawingml/2006/table">
            <a:tbl>
              <a:tblPr firstRow="1" firstCol="1" bandRow="1">
                <a:tableStyleId>{5940675A-B579-460E-94D1-54222C63F5DA}</a:tableStyleId>
              </a:tblPr>
              <a:tblGrid>
                <a:gridCol w="1222228">
                  <a:extLst>
                    <a:ext uri="{9D8B030D-6E8A-4147-A177-3AD203B41FA5}">
                      <a16:colId xmlns:a16="http://schemas.microsoft.com/office/drawing/2014/main" val="2597501217"/>
                    </a:ext>
                  </a:extLst>
                </a:gridCol>
                <a:gridCol w="1304600">
                  <a:extLst>
                    <a:ext uri="{9D8B030D-6E8A-4147-A177-3AD203B41FA5}">
                      <a16:colId xmlns:a16="http://schemas.microsoft.com/office/drawing/2014/main" val="2692516462"/>
                    </a:ext>
                  </a:extLst>
                </a:gridCol>
                <a:gridCol w="1326767">
                  <a:extLst>
                    <a:ext uri="{9D8B030D-6E8A-4147-A177-3AD203B41FA5}">
                      <a16:colId xmlns:a16="http://schemas.microsoft.com/office/drawing/2014/main" val="2797929684"/>
                    </a:ext>
                  </a:extLst>
                </a:gridCol>
                <a:gridCol w="1379150">
                  <a:extLst>
                    <a:ext uri="{9D8B030D-6E8A-4147-A177-3AD203B41FA5}">
                      <a16:colId xmlns:a16="http://schemas.microsoft.com/office/drawing/2014/main" val="2583032799"/>
                    </a:ext>
                  </a:extLst>
                </a:gridCol>
                <a:gridCol w="1316926">
                  <a:extLst>
                    <a:ext uri="{9D8B030D-6E8A-4147-A177-3AD203B41FA5}">
                      <a16:colId xmlns:a16="http://schemas.microsoft.com/office/drawing/2014/main" val="3093132087"/>
                    </a:ext>
                  </a:extLst>
                </a:gridCol>
              </a:tblGrid>
              <a:tr h="165599">
                <a:tc>
                  <a:txBody>
                    <a:bodyPr/>
                    <a:lstStyle/>
                    <a:p>
                      <a:pPr marL="0" marR="0">
                        <a:lnSpc>
                          <a:spcPct val="107000"/>
                        </a:lnSpc>
                        <a:spcBef>
                          <a:spcPts val="0"/>
                        </a:spcBef>
                        <a:spcAft>
                          <a:spcPts val="0"/>
                        </a:spcAft>
                      </a:pP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General Purpose (GA)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hMerge="1">
                  <a:txBody>
                    <a:bodyPr/>
                    <a:lstStyle/>
                    <a:p>
                      <a:pPr marL="0" marR="0" algn="ctr">
                        <a:lnSpc>
                          <a:spcPct val="107000"/>
                        </a:lnSpc>
                        <a:spcBef>
                          <a:spcPts val="0"/>
                        </a:spcBef>
                        <a:spcAft>
                          <a:spcPts val="0"/>
                        </a:spcAft>
                      </a:pPr>
                      <a:endParaRPr lang="en-US" sz="1200">
                        <a:solidFill>
                          <a:schemeClr val="bg1"/>
                        </a:solidFill>
                        <a:effectLst/>
                        <a:latin typeface="+mn-lt"/>
                        <a:ea typeface="Calibri" panose="020F0502020204030204" pitchFamily="34" charset="0"/>
                        <a:cs typeface="Times New Roman" panose="02020603050405020304" pitchFamily="18" charset="0"/>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gridSpan="2">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Business Critical (GA)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hMerge="1">
                  <a:txBody>
                    <a:bodyPr/>
                    <a:lstStyle/>
                    <a:p>
                      <a:pPr marL="0" marR="0" algn="ctr">
                        <a:lnSpc>
                          <a:spcPct val="107000"/>
                        </a:lnSpc>
                        <a:spcBef>
                          <a:spcPts val="0"/>
                        </a:spcBef>
                        <a:spcAft>
                          <a:spcPts val="0"/>
                        </a:spcAft>
                      </a:pPr>
                      <a:endParaRPr lang="en-US" sz="1200">
                        <a:solidFill>
                          <a:schemeClr val="bg1"/>
                        </a:solidFill>
                        <a:effectLst/>
                        <a:latin typeface="+mn-lt"/>
                        <a:ea typeface="Calibri" panose="020F0502020204030204" pitchFamily="34" charset="0"/>
                        <a:cs typeface="Times New Roman" panose="02020603050405020304" pitchFamily="18" charset="0"/>
                      </a:endParaRPr>
                    </a:p>
                  </a:txBody>
                  <a:tcPr marL="137160" marR="137160" marT="137160" marB="1371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extLst>
                  <a:ext uri="{0D108BD9-81ED-4DB2-BD59-A6C34878D82A}">
                    <a16:rowId xmlns:a16="http://schemas.microsoft.com/office/drawing/2014/main" val="1839344214"/>
                  </a:ext>
                </a:extLst>
              </a:tr>
              <a:tr h="295156">
                <a:tc>
                  <a:txBody>
                    <a:bodyPr/>
                    <a:lstStyle/>
                    <a:p>
                      <a:pPr marL="0" marR="0">
                        <a:lnSpc>
                          <a:spcPct val="107000"/>
                        </a:lnSpc>
                        <a:spcBef>
                          <a:spcPts val="0"/>
                        </a:spcBef>
                        <a:spcAft>
                          <a:spcPts val="0"/>
                        </a:spcAft>
                      </a:pPr>
                      <a:r>
                        <a:rPr lang="en-US" sz="1400" dirty="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Pricing (monthly)</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License Included</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AHB for SQL Server</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License Included</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tc>
                  <a:txBody>
                    <a:bodyPr/>
                    <a:lstStyle/>
                    <a:p>
                      <a:pPr marL="0" marR="0" algn="ctr">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AHB for SQL Server</a:t>
                      </a:r>
                    </a:p>
                  </a:txBody>
                  <a:tcPr marL="45720" marR="457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7"/>
                    </a:solidFill>
                  </a:tcPr>
                </a:tc>
                <a:extLst>
                  <a:ext uri="{0D108BD9-81ED-4DB2-BD59-A6C34878D82A}">
                    <a16:rowId xmlns:a16="http://schemas.microsoft.com/office/drawing/2014/main" val="2661337942"/>
                  </a:ext>
                </a:extLst>
              </a:tr>
              <a:tr h="237188">
                <a:tc>
                  <a:txBody>
                    <a:bodyPr/>
                    <a:lstStyle/>
                    <a:p>
                      <a:pPr marL="0" marR="0">
                        <a:lnSpc>
                          <a:spcPct val="107000"/>
                        </a:lnSpc>
                        <a:spcBef>
                          <a:spcPts val="0"/>
                        </a:spcBef>
                        <a:spcAft>
                          <a:spcPts val="0"/>
                        </a:spcAft>
                      </a:pPr>
                      <a:r>
                        <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8 </a:t>
                      </a:r>
                      <a:r>
                        <a:rPr lang="en-US" sz="1400" err="1">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vCores</a:t>
                      </a: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$1,501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$906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$4,044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$1,812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283061"/>
                  </a:ext>
                </a:extLst>
              </a:tr>
              <a:tr h="237188">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16 </a:t>
                      </a:r>
                      <a:r>
                        <a:rPr lang="en-US" sz="1400" err="1">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vCores</a:t>
                      </a: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$3,002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$1,812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$8,087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$3,623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051949"/>
                  </a:ext>
                </a:extLst>
              </a:tr>
              <a:tr h="241365">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24 </a:t>
                      </a:r>
                      <a:r>
                        <a:rPr lang="en-US" sz="1400" err="1">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rPr>
                        <a:t>vCores</a:t>
                      </a:r>
                      <a:endParaRPr lang="en-US" sz="1400">
                        <a:solidFill>
                          <a:schemeClr val="tx2"/>
                        </a:solidFill>
                        <a:effectLst/>
                        <a:latin typeface="Segoe UI Semibold" panose="020B0702040204020203" pitchFamily="34" charset="0"/>
                        <a:ea typeface="Calibri" panose="020F0502020204030204" pitchFamily="34" charset="0"/>
                        <a:cs typeface="Segoe UI Semibold" panose="020B0702040204020203" pitchFamily="34"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$4,503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$2,717</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a:solidFill>
                            <a:schemeClr val="tx1"/>
                          </a:solidFill>
                          <a:effectLst/>
                          <a:latin typeface="+mn-lt"/>
                          <a:ea typeface="Calibri" panose="020F0502020204030204" pitchFamily="34" charset="0"/>
                          <a:cs typeface="Times New Roman" panose="02020603050405020304" pitchFamily="18" charset="0"/>
                        </a:rPr>
                        <a:t> $12,130</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kern="1200" dirty="0">
                          <a:solidFill>
                            <a:schemeClr val="tx1"/>
                          </a:solidFill>
                          <a:effectLst/>
                          <a:latin typeface="+mn-lt"/>
                          <a:ea typeface="Calibri" panose="020F0502020204030204" pitchFamily="34" charset="0"/>
                          <a:cs typeface="Times New Roman" panose="02020603050405020304" pitchFamily="18" charset="0"/>
                        </a:rPr>
                        <a:t> $5,435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5202061"/>
                  </a:ext>
                </a:extLst>
              </a:tr>
            </a:tbl>
          </a:graphicData>
        </a:graphic>
      </p:graphicFrame>
      <p:graphicFrame>
        <p:nvGraphicFramePr>
          <p:cNvPr id="4" name="Table 3">
            <a:extLst>
              <a:ext uri="{FF2B5EF4-FFF2-40B4-BE49-F238E27FC236}">
                <a16:creationId xmlns:a16="http://schemas.microsoft.com/office/drawing/2014/main" id="{B8377D97-CACD-4315-8109-F36335660E9F}"/>
              </a:ext>
            </a:extLst>
          </p:cNvPr>
          <p:cNvGraphicFramePr>
            <a:graphicFrameLocks noGrp="1"/>
          </p:cNvGraphicFramePr>
          <p:nvPr>
            <p:extLst>
              <p:ext uri="{D42A27DB-BD31-4B8C-83A1-F6EECF244321}">
                <p14:modId xmlns:p14="http://schemas.microsoft.com/office/powerpoint/2010/main" val="2481831190"/>
              </p:ext>
            </p:extLst>
          </p:nvPr>
        </p:nvGraphicFramePr>
        <p:xfrm>
          <a:off x="5500913" y="5471917"/>
          <a:ext cx="6549672" cy="725172"/>
        </p:xfrm>
        <a:graphic>
          <a:graphicData uri="http://schemas.openxmlformats.org/drawingml/2006/table">
            <a:tbl>
              <a:tblPr firstRow="1">
                <a:tableStyleId>{5C22544A-7EE6-4342-B048-85BDC9FD1C3A}</a:tableStyleId>
              </a:tblPr>
              <a:tblGrid>
                <a:gridCol w="1478788">
                  <a:extLst>
                    <a:ext uri="{9D8B030D-6E8A-4147-A177-3AD203B41FA5}">
                      <a16:colId xmlns:a16="http://schemas.microsoft.com/office/drawing/2014/main" val="3360050068"/>
                    </a:ext>
                  </a:extLst>
                </a:gridCol>
                <a:gridCol w="2535442">
                  <a:extLst>
                    <a:ext uri="{9D8B030D-6E8A-4147-A177-3AD203B41FA5}">
                      <a16:colId xmlns:a16="http://schemas.microsoft.com/office/drawing/2014/main" val="1421146315"/>
                    </a:ext>
                  </a:extLst>
                </a:gridCol>
                <a:gridCol w="2535442">
                  <a:extLst>
                    <a:ext uri="{9D8B030D-6E8A-4147-A177-3AD203B41FA5}">
                      <a16:colId xmlns:a16="http://schemas.microsoft.com/office/drawing/2014/main" val="665990163"/>
                    </a:ext>
                  </a:extLst>
                </a:gridCol>
              </a:tblGrid>
              <a:tr h="0">
                <a:tc>
                  <a:txBody>
                    <a:bodyPr/>
                    <a:lstStyle/>
                    <a:p>
                      <a:pPr marL="0" marR="0">
                        <a:lnSpc>
                          <a:spcPct val="107000"/>
                        </a:lnSpc>
                        <a:spcBef>
                          <a:spcPts val="0"/>
                        </a:spcBef>
                        <a:spcAft>
                          <a:spcPts val="0"/>
                        </a:spcAft>
                      </a:pPr>
                      <a:r>
                        <a:rPr lang="en-US" sz="1200" b="0" kern="1200">
                          <a:solidFill>
                            <a:schemeClr val="bg1"/>
                          </a:solidFill>
                          <a:effectLst/>
                          <a:latin typeface="+mn-lt"/>
                          <a:cs typeface="Times New Roman" panose="02020603050405020304" pitchFamily="18" charset="0"/>
                        </a:rPr>
                        <a:t>Type of Storage/IO</a:t>
                      </a:r>
                      <a:endParaRPr lang="en-US" sz="1200" b="0" kern="120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0" kern="1200">
                          <a:solidFill>
                            <a:schemeClr val="bg1"/>
                          </a:solidFill>
                          <a:effectLst/>
                          <a:latin typeface="+mn-lt"/>
                          <a:cs typeface="Times New Roman" panose="02020603050405020304" pitchFamily="18" charset="0"/>
                        </a:rPr>
                        <a:t>Included with Compute (per SKU)</a:t>
                      </a:r>
                      <a:endParaRPr lang="en-US" sz="1200" b="0" kern="120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0" kern="1200">
                          <a:solidFill>
                            <a:schemeClr val="bg1"/>
                          </a:solidFill>
                          <a:effectLst/>
                          <a:latin typeface="+mn-lt"/>
                          <a:cs typeface="Times New Roman" panose="02020603050405020304" pitchFamily="18" charset="0"/>
                        </a:rPr>
                        <a:t>Additional price </a:t>
                      </a:r>
                      <a:endParaRPr lang="en-US" sz="1200" b="0" kern="1200">
                        <a:solidFill>
                          <a:schemeClr val="bg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4801344"/>
                  </a:ext>
                </a:extLst>
              </a:tr>
              <a:tr h="0">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General Purpose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32 GB</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200">
                          <a:solidFill>
                            <a:schemeClr val="tx1"/>
                          </a:solidFill>
                          <a:effectLst/>
                          <a:latin typeface="+mn-lt"/>
                          <a:cs typeface="Times New Roman" panose="02020603050405020304" pitchFamily="18" charset="0"/>
                        </a:rPr>
                        <a:t>$0.125/GB-Month </a:t>
                      </a:r>
                      <a:endParaRPr lang="en-US" sz="1200" kern="120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47581923"/>
                  </a:ext>
                </a:extLst>
              </a:tr>
              <a:tr h="0">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Business critical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367" rtl="0" eaLnBrk="1" latinLnBrk="0" hangingPunct="1">
                        <a:lnSpc>
                          <a:spcPct val="107000"/>
                        </a:lnSpc>
                        <a:spcBef>
                          <a:spcPts val="0"/>
                        </a:spcBef>
                        <a:spcAft>
                          <a:spcPts val="0"/>
                        </a:spcAft>
                      </a:pPr>
                      <a:r>
                        <a:rPr lang="en-US" sz="1200" kern="1200">
                          <a:solidFill>
                            <a:schemeClr val="tx1"/>
                          </a:solidFill>
                          <a:effectLst/>
                          <a:latin typeface="+mn-lt"/>
                          <a:ea typeface="+mn-ea"/>
                          <a:cs typeface="Times New Roman" panose="02020603050405020304" pitchFamily="18" charset="0"/>
                        </a:rPr>
                        <a:t>32 GB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200">
                          <a:solidFill>
                            <a:schemeClr val="tx1"/>
                          </a:solidFill>
                          <a:effectLst/>
                          <a:latin typeface="+mn-lt"/>
                          <a:cs typeface="Times New Roman" panose="02020603050405020304" pitchFamily="18" charset="0"/>
                        </a:rPr>
                        <a:t>$0.250/GB-Month </a:t>
                      </a:r>
                      <a:endParaRPr lang="en-US" sz="1200" kern="120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7804657"/>
                  </a:ext>
                </a:extLst>
              </a:tr>
              <a:tr h="0">
                <a:tc>
                  <a:txBody>
                    <a:bodyPr/>
                    <a:lstStyle/>
                    <a:p>
                      <a:pPr marL="0" marR="0" algn="l" defTabSz="914367" rtl="0" eaLnBrk="1" latinLnBrk="0" hangingPunct="1">
                        <a:lnSpc>
                          <a:spcPct val="107000"/>
                        </a:lnSpc>
                        <a:spcBef>
                          <a:spcPts val="0"/>
                        </a:spcBef>
                        <a:spcAft>
                          <a:spcPts val="0"/>
                        </a:spcAft>
                      </a:pPr>
                      <a:r>
                        <a:rPr lang="en-US" sz="1200" kern="1200" dirty="0">
                          <a:solidFill>
                            <a:schemeClr val="tx1"/>
                          </a:solidFill>
                          <a:effectLst/>
                          <a:latin typeface="+mn-lt"/>
                          <a:ea typeface="+mn-ea"/>
                          <a:cs typeface="Times New Roman" panose="02020603050405020304" pitchFamily="18" charset="0"/>
                        </a:rPr>
                        <a:t>IO rate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defTabSz="914367" rtl="0" eaLnBrk="1" latinLnBrk="0" hangingPunct="1">
                        <a:lnSpc>
                          <a:spcPct val="107000"/>
                        </a:lnSpc>
                        <a:spcBef>
                          <a:spcPts val="0"/>
                        </a:spcBef>
                        <a:spcAft>
                          <a:spcPts val="0"/>
                        </a:spcAft>
                      </a:pPr>
                      <a:r>
                        <a:rPr lang="en-US" sz="1200" kern="1200" dirty="0">
                          <a:solidFill>
                            <a:schemeClr val="tx1"/>
                          </a:solidFill>
                          <a:effectLst/>
                          <a:latin typeface="+mn-lt"/>
                          <a:ea typeface="+mn-ea"/>
                          <a:cs typeface="Times New Roman" panose="02020603050405020304" pitchFamily="18" charset="0"/>
                        </a:rPr>
                        <a:t> NA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kern="1200" dirty="0">
                          <a:solidFill>
                            <a:schemeClr val="tx1"/>
                          </a:solidFill>
                          <a:effectLst/>
                          <a:latin typeface="+mn-lt"/>
                          <a:cs typeface="Times New Roman" panose="02020603050405020304" pitchFamily="18" charset="0"/>
                        </a:rPr>
                        <a:t>$0.20 per 1 million requests</a:t>
                      </a:r>
                      <a:endParaRPr lang="en-US" sz="1200"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0936270"/>
                  </a:ext>
                </a:extLst>
              </a:tr>
            </a:tbl>
          </a:graphicData>
        </a:graphic>
      </p:graphicFrame>
      <p:grpSp>
        <p:nvGrpSpPr>
          <p:cNvPr id="14" name="Group 13">
            <a:extLst>
              <a:ext uri="{FF2B5EF4-FFF2-40B4-BE49-F238E27FC236}">
                <a16:creationId xmlns:a16="http://schemas.microsoft.com/office/drawing/2014/main" id="{6A5AF60B-1236-4549-8E68-4A226712F6CC}"/>
              </a:ext>
            </a:extLst>
          </p:cNvPr>
          <p:cNvGrpSpPr/>
          <p:nvPr/>
        </p:nvGrpSpPr>
        <p:grpSpPr>
          <a:xfrm>
            <a:off x="269240" y="5922297"/>
            <a:ext cx="216270" cy="721636"/>
            <a:chOff x="4081774" y="3329291"/>
            <a:chExt cx="208476" cy="695630"/>
          </a:xfrm>
        </p:grpSpPr>
        <p:sp>
          <p:nvSpPr>
            <p:cNvPr id="16" name="Freeform: Shape 234">
              <a:extLst>
                <a:ext uri="{FF2B5EF4-FFF2-40B4-BE49-F238E27FC236}">
                  <a16:creationId xmlns:a16="http://schemas.microsoft.com/office/drawing/2014/main" id="{EAD0CD15-EEAB-4A9B-9C62-7D9F053BC638}"/>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0E3C161E-3A71-481D-BCB7-E698F619F40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1F10D323-7A82-4FAA-984C-55C4EA80D841}"/>
              </a:ext>
            </a:extLst>
          </p:cNvPr>
          <p:cNvSpPr txBox="1"/>
          <p:nvPr/>
        </p:nvSpPr>
        <p:spPr>
          <a:xfrm>
            <a:off x="479521" y="6516368"/>
            <a:ext cx="4320540" cy="341632"/>
          </a:xfrm>
          <a:prstGeom prst="rect">
            <a:avLst/>
          </a:prstGeom>
          <a:noFill/>
        </p:spPr>
        <p:txBody>
          <a:bodyPr wrap="square" lIns="91440" tIns="45720" rIns="91440" bIns="45720" rtlCol="0">
            <a:spAutoFit/>
          </a:bodyPr>
          <a:lstStyle/>
          <a:p>
            <a:pPr>
              <a:lnSpc>
                <a:spcPct val="90000"/>
              </a:lnSpc>
              <a:spcAft>
                <a:spcPts val="600"/>
              </a:spcAft>
            </a:pPr>
            <a:r>
              <a:rPr lang="en-US" sz="900" dirty="0">
                <a:solidFill>
                  <a:schemeClr val="bg1"/>
                </a:solidFill>
              </a:rPr>
              <a:t>*Based upon comparison of on-demand pricing on Azure for Managed Instance versus running SQL on AWS RDS.</a:t>
            </a:r>
          </a:p>
        </p:txBody>
      </p:sp>
      <p:sp>
        <p:nvSpPr>
          <p:cNvPr id="25" name="TextBox 24">
            <a:extLst>
              <a:ext uri="{FF2B5EF4-FFF2-40B4-BE49-F238E27FC236}">
                <a16:creationId xmlns:a16="http://schemas.microsoft.com/office/drawing/2014/main" id="{26B45A7C-986D-492D-A2C4-459E7EB9AB19}"/>
              </a:ext>
            </a:extLst>
          </p:cNvPr>
          <p:cNvSpPr txBox="1"/>
          <p:nvPr/>
        </p:nvSpPr>
        <p:spPr>
          <a:xfrm>
            <a:off x="7500636" y="3317228"/>
            <a:ext cx="978256" cy="153888"/>
          </a:xfrm>
          <a:prstGeom prst="rect">
            <a:avLst/>
          </a:prstGeom>
          <a:noFill/>
        </p:spPr>
        <p:txBody>
          <a:bodyPr wrap="square" lIns="0" tIns="0" rIns="0" bIns="0" rtlCol="0">
            <a:spAutoFit/>
          </a:bodyPr>
          <a:lstStyle/>
          <a:p>
            <a:pPr algn="ctr"/>
            <a:r>
              <a:rPr lang="en-US" sz="1000" b="1" dirty="0">
                <a:solidFill>
                  <a:srgbClr val="0078D7"/>
                </a:solidFill>
                <a:latin typeface="Segoe UI Semibold" charset="0"/>
                <a:ea typeface="Segoe UI Semibold" charset="0"/>
                <a:cs typeface="Segoe UI Semibold" charset="0"/>
              </a:rPr>
              <a:t>License included</a:t>
            </a:r>
          </a:p>
        </p:txBody>
      </p:sp>
      <p:sp>
        <p:nvSpPr>
          <p:cNvPr id="26" name="TextBox 25">
            <a:extLst>
              <a:ext uri="{FF2B5EF4-FFF2-40B4-BE49-F238E27FC236}">
                <a16:creationId xmlns:a16="http://schemas.microsoft.com/office/drawing/2014/main" id="{D49BD263-3F20-4E7E-B866-0F3D6D544678}"/>
              </a:ext>
            </a:extLst>
          </p:cNvPr>
          <p:cNvSpPr txBox="1"/>
          <p:nvPr/>
        </p:nvSpPr>
        <p:spPr>
          <a:xfrm>
            <a:off x="9134544" y="3310797"/>
            <a:ext cx="1534968" cy="153888"/>
          </a:xfrm>
          <a:prstGeom prst="rect">
            <a:avLst/>
          </a:prstGeom>
          <a:noFill/>
        </p:spPr>
        <p:txBody>
          <a:bodyPr wrap="square" lIns="0" tIns="0" rIns="0" bIns="0" rtlCol="0">
            <a:spAutoFit/>
          </a:bodyPr>
          <a:lstStyle/>
          <a:p>
            <a:pPr algn="ctr"/>
            <a:r>
              <a:rPr lang="en-US" sz="1000" b="1" dirty="0">
                <a:solidFill>
                  <a:srgbClr val="0078D7"/>
                </a:solidFill>
                <a:latin typeface="Segoe UI Semibold" charset="0"/>
                <a:ea typeface="Segoe UI Semibold" charset="0"/>
                <a:cs typeface="Segoe UI Semibold" charset="0"/>
              </a:rPr>
              <a:t>With Azure Hybrid Benefit</a:t>
            </a:r>
          </a:p>
        </p:txBody>
      </p:sp>
      <p:sp>
        <p:nvSpPr>
          <p:cNvPr id="27" name="TextBox 26">
            <a:extLst>
              <a:ext uri="{FF2B5EF4-FFF2-40B4-BE49-F238E27FC236}">
                <a16:creationId xmlns:a16="http://schemas.microsoft.com/office/drawing/2014/main" id="{03A83D23-53B9-44A0-9E81-52AE05D5B115}"/>
              </a:ext>
            </a:extLst>
          </p:cNvPr>
          <p:cNvSpPr txBox="1"/>
          <p:nvPr/>
        </p:nvSpPr>
        <p:spPr>
          <a:xfrm>
            <a:off x="9319137" y="1482604"/>
            <a:ext cx="946014" cy="369332"/>
          </a:xfrm>
          <a:prstGeom prst="rect">
            <a:avLst/>
          </a:prstGeom>
          <a:noFill/>
        </p:spPr>
        <p:txBody>
          <a:bodyPr wrap="square" lIns="0" tIns="0" rIns="0" bIns="0" rtlCol="0">
            <a:spAutoFit/>
          </a:bodyPr>
          <a:lstStyle/>
          <a:p>
            <a:pPr algn="ctr"/>
            <a:r>
              <a:rPr lang="en-US" sz="1200" b="1" dirty="0">
                <a:solidFill>
                  <a:srgbClr val="0078D7"/>
                </a:solidFill>
                <a:latin typeface="Segoe UI Semibold" charset="0"/>
                <a:ea typeface="Segoe UI Semibold" charset="0"/>
                <a:cs typeface="Segoe UI Semibold" charset="0"/>
              </a:rPr>
              <a:t>Up to 55% savings</a:t>
            </a:r>
            <a:r>
              <a:rPr lang="en-US" sz="1200" b="1" baseline="30000" dirty="0">
                <a:solidFill>
                  <a:srgbClr val="0078D7"/>
                </a:solidFill>
                <a:latin typeface="Segoe UI Semibold" charset="0"/>
                <a:ea typeface="Segoe UI Semibold" charset="0"/>
                <a:cs typeface="Segoe UI Semibold" charset="0"/>
              </a:rPr>
              <a:t>1</a:t>
            </a:r>
          </a:p>
        </p:txBody>
      </p:sp>
      <p:sp>
        <p:nvSpPr>
          <p:cNvPr id="32" name="Right Brace 31">
            <a:extLst>
              <a:ext uri="{FF2B5EF4-FFF2-40B4-BE49-F238E27FC236}">
                <a16:creationId xmlns:a16="http://schemas.microsoft.com/office/drawing/2014/main" id="{9DEB3C8E-7F9B-48E6-8172-0E6F66C90468}"/>
              </a:ext>
            </a:extLst>
          </p:cNvPr>
          <p:cNvSpPr/>
          <p:nvPr/>
        </p:nvSpPr>
        <p:spPr>
          <a:xfrm>
            <a:off x="10690588" y="2319002"/>
            <a:ext cx="160726" cy="90314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a:extLst>
              <a:ext uri="{FF2B5EF4-FFF2-40B4-BE49-F238E27FC236}">
                <a16:creationId xmlns:a16="http://schemas.microsoft.com/office/drawing/2014/main" id="{51088E60-7AFB-471D-8F8B-2EE9F3BB2D8C}"/>
              </a:ext>
            </a:extLst>
          </p:cNvPr>
          <p:cNvSpPr txBox="1"/>
          <p:nvPr/>
        </p:nvSpPr>
        <p:spPr>
          <a:xfrm>
            <a:off x="10851313" y="2346062"/>
            <a:ext cx="823785" cy="400110"/>
          </a:xfrm>
          <a:prstGeom prst="rect">
            <a:avLst/>
          </a:prstGeom>
          <a:noFill/>
        </p:spPr>
        <p:txBody>
          <a:bodyPr wrap="square" rtlCol="0">
            <a:spAutoFit/>
          </a:bodyPr>
          <a:lstStyle/>
          <a:p>
            <a:r>
              <a:rPr lang="en-US" sz="1000" b="1" dirty="0">
                <a:solidFill>
                  <a:srgbClr val="0078D7"/>
                </a:solidFill>
                <a:latin typeface="Segoe UI Semibold" charset="0"/>
                <a:cs typeface="Segoe UI Semibold" charset="0"/>
              </a:rPr>
              <a:t>Customer total cost</a:t>
            </a:r>
          </a:p>
        </p:txBody>
      </p:sp>
      <p:sp>
        <p:nvSpPr>
          <p:cNvPr id="39" name="Freeform: Shape 38">
            <a:extLst>
              <a:ext uri="{FF2B5EF4-FFF2-40B4-BE49-F238E27FC236}">
                <a16:creationId xmlns:a16="http://schemas.microsoft.com/office/drawing/2014/main" id="{5FDC550B-17A9-486D-88B5-C9606528D307}"/>
              </a:ext>
            </a:extLst>
          </p:cNvPr>
          <p:cNvSpPr/>
          <p:nvPr/>
        </p:nvSpPr>
        <p:spPr>
          <a:xfrm>
            <a:off x="7219209" y="1110494"/>
            <a:ext cx="1400868" cy="249937"/>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solidFill>
            <a:srgbClr val="FFFFFF"/>
          </a:solidFill>
          <a:ln w="9525" cap="flat">
            <a:noFill/>
            <a:prstDash val="solid"/>
            <a:miter/>
          </a:ln>
        </p:spPr>
        <p:txBody>
          <a:bodyPr rtlCol="0" anchor="ct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endParaRPr>
          </a:p>
        </p:txBody>
      </p:sp>
      <p:sp>
        <p:nvSpPr>
          <p:cNvPr id="48" name="Freeform: Shape 47">
            <a:extLst>
              <a:ext uri="{FF2B5EF4-FFF2-40B4-BE49-F238E27FC236}">
                <a16:creationId xmlns:a16="http://schemas.microsoft.com/office/drawing/2014/main" id="{E79737D7-F5F6-4994-A34C-5122D8713DE1}"/>
              </a:ext>
            </a:extLst>
          </p:cNvPr>
          <p:cNvSpPr/>
          <p:nvPr/>
        </p:nvSpPr>
        <p:spPr>
          <a:xfrm>
            <a:off x="9092628" y="1844674"/>
            <a:ext cx="1399032" cy="246888"/>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endParaRPr>
          </a:p>
        </p:txBody>
      </p:sp>
      <p:grpSp>
        <p:nvGrpSpPr>
          <p:cNvPr id="70" name="Group 69">
            <a:extLst>
              <a:ext uri="{FF2B5EF4-FFF2-40B4-BE49-F238E27FC236}">
                <a16:creationId xmlns:a16="http://schemas.microsoft.com/office/drawing/2014/main" id="{2FDC7B32-69CA-4033-BA9D-5456A09FE942}"/>
              </a:ext>
            </a:extLst>
          </p:cNvPr>
          <p:cNvGrpSpPr/>
          <p:nvPr/>
        </p:nvGrpSpPr>
        <p:grpSpPr>
          <a:xfrm>
            <a:off x="7219209" y="1059631"/>
            <a:ext cx="1569741" cy="2167776"/>
            <a:chOff x="1331123" y="2421775"/>
            <a:chExt cx="1216188" cy="2660412"/>
          </a:xfrm>
        </p:grpSpPr>
        <p:sp>
          <p:nvSpPr>
            <p:cNvPr id="71" name="Freeform: Shape 70">
              <a:extLst>
                <a:ext uri="{FF2B5EF4-FFF2-40B4-BE49-F238E27FC236}">
                  <a16:creationId xmlns:a16="http://schemas.microsoft.com/office/drawing/2014/main" id="{30E50F6F-E47E-447C-8F2D-855DB020F34C}"/>
                </a:ext>
              </a:extLst>
            </p:cNvPr>
            <p:cNvSpPr/>
            <p:nvPr/>
          </p:nvSpPr>
          <p:spPr>
            <a:xfrm>
              <a:off x="1331123"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solidFill>
              <a:srgbClr val="0078D7"/>
            </a:solidFill>
            <a:ln w="9525" cap="flat">
              <a:noFill/>
              <a:prstDash val="solid"/>
              <a:miter/>
            </a:ln>
          </p:spPr>
          <p:txBody>
            <a:bodyPr rtlCol="0" anchor="ct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endParaRPr>
            </a:p>
          </p:txBody>
        </p:sp>
        <p:sp>
          <p:nvSpPr>
            <p:cNvPr id="72" name="Freeform: Shape 71">
              <a:extLst>
                <a:ext uri="{FF2B5EF4-FFF2-40B4-BE49-F238E27FC236}">
                  <a16:creationId xmlns:a16="http://schemas.microsoft.com/office/drawing/2014/main" id="{46306E74-04BF-4DAF-BFE0-DF3DABE6C5F4}"/>
                </a:ext>
              </a:extLst>
            </p:cNvPr>
            <p:cNvSpPr/>
            <p:nvPr/>
          </p:nvSpPr>
          <p:spPr>
            <a:xfrm>
              <a:off x="1356460" y="2447112"/>
              <a:ext cx="1165514" cy="304047"/>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solidFill>
              <a:srgbClr val="FFFFFF"/>
            </a:solidFill>
            <a:ln w="9525" cap="flat">
              <a:noFill/>
              <a:prstDash val="solid"/>
              <a:miter/>
            </a:ln>
          </p:spPr>
          <p:txBody>
            <a:bodyPr rtlCol="0" anchor="ct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endParaRPr>
            </a:p>
          </p:txBody>
        </p:sp>
      </p:grpSp>
      <p:grpSp>
        <p:nvGrpSpPr>
          <p:cNvPr id="73" name="Group 72">
            <a:extLst>
              <a:ext uri="{FF2B5EF4-FFF2-40B4-BE49-F238E27FC236}">
                <a16:creationId xmlns:a16="http://schemas.microsoft.com/office/drawing/2014/main" id="{E1386F81-E92C-4A83-9FC1-BF4E3A1CB19D}"/>
              </a:ext>
            </a:extLst>
          </p:cNvPr>
          <p:cNvGrpSpPr/>
          <p:nvPr/>
        </p:nvGrpSpPr>
        <p:grpSpPr>
          <a:xfrm>
            <a:off x="9014500" y="1059630"/>
            <a:ext cx="1572768" cy="2167776"/>
            <a:chOff x="3714366" y="2621907"/>
            <a:chExt cx="1242064" cy="2666881"/>
          </a:xfrm>
        </p:grpSpPr>
        <p:grpSp>
          <p:nvGrpSpPr>
            <p:cNvPr id="74" name="Group 73">
              <a:extLst>
                <a:ext uri="{FF2B5EF4-FFF2-40B4-BE49-F238E27FC236}">
                  <a16:creationId xmlns:a16="http://schemas.microsoft.com/office/drawing/2014/main" id="{E9766371-E390-4B7A-9D09-D93AABBDAFC9}"/>
                </a:ext>
              </a:extLst>
            </p:cNvPr>
            <p:cNvGrpSpPr/>
            <p:nvPr/>
          </p:nvGrpSpPr>
          <p:grpSpPr>
            <a:xfrm>
              <a:off x="3727304" y="2621907"/>
              <a:ext cx="1216188" cy="2660413"/>
              <a:chOff x="466128" y="2421774"/>
              <a:chExt cx="1216188" cy="2660413"/>
            </a:xfrm>
          </p:grpSpPr>
          <p:sp>
            <p:nvSpPr>
              <p:cNvPr id="78" name="Freeform: Shape 77">
                <a:extLst>
                  <a:ext uri="{FF2B5EF4-FFF2-40B4-BE49-F238E27FC236}">
                    <a16:creationId xmlns:a16="http://schemas.microsoft.com/office/drawing/2014/main" id="{215141D1-61B0-4A0F-B3F8-F90CDE3380AD}"/>
                  </a:ext>
                </a:extLst>
              </p:cNvPr>
              <p:cNvSpPr/>
              <p:nvPr/>
            </p:nvSpPr>
            <p:spPr>
              <a:xfrm>
                <a:off x="466128" y="2421775"/>
                <a:ext cx="1216188" cy="2660412"/>
              </a:xfrm>
              <a:custGeom>
                <a:avLst/>
                <a:gdLst>
                  <a:gd name="connsiteX0" fmla="*/ 1138910 w 1216188"/>
                  <a:gd name="connsiteY0" fmla="*/ 107683 h 2660412"/>
                  <a:gd name="connsiteX1" fmla="*/ 611895 w 1216188"/>
                  <a:gd name="connsiteY1" fmla="*/ 19003 h 2660412"/>
                  <a:gd name="connsiteX2" fmla="*/ 611895 w 1216188"/>
                  <a:gd name="connsiteY2" fmla="*/ 19003 h 2660412"/>
                  <a:gd name="connsiteX3" fmla="*/ 611895 w 1216188"/>
                  <a:gd name="connsiteY3" fmla="*/ 19003 h 2660412"/>
                  <a:gd name="connsiteX4" fmla="*/ 69677 w 1216188"/>
                  <a:gd name="connsiteY4" fmla="*/ 115285 h 2660412"/>
                  <a:gd name="connsiteX5" fmla="*/ 19003 w 1216188"/>
                  <a:gd name="connsiteY5" fmla="*/ 186229 h 2660412"/>
                  <a:gd name="connsiteX6" fmla="*/ 19003 w 1216188"/>
                  <a:gd name="connsiteY6" fmla="*/ 2496987 h 2660412"/>
                  <a:gd name="connsiteX7" fmla="*/ 611895 w 1216188"/>
                  <a:gd name="connsiteY7" fmla="*/ 2659145 h 2660412"/>
                  <a:gd name="connsiteX8" fmla="*/ 1202253 w 1216188"/>
                  <a:gd name="connsiteY8" fmla="*/ 2496987 h 2660412"/>
                  <a:gd name="connsiteX9" fmla="*/ 1202253 w 1216188"/>
                  <a:gd name="connsiteY9" fmla="*/ 186229 h 2660412"/>
                  <a:gd name="connsiteX10" fmla="*/ 1138910 w 1216188"/>
                  <a:gd name="connsiteY10" fmla="*/ 107683 h 266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6188" h="2660412">
                    <a:moveTo>
                      <a:pt x="1138910" y="107683"/>
                    </a:moveTo>
                    <a:cubicBezTo>
                      <a:pt x="1035027" y="51941"/>
                      <a:pt x="822194" y="19003"/>
                      <a:pt x="611895" y="19003"/>
                    </a:cubicBezTo>
                    <a:lnTo>
                      <a:pt x="611895" y="19003"/>
                    </a:lnTo>
                    <a:lnTo>
                      <a:pt x="611895" y="19003"/>
                    </a:lnTo>
                    <a:cubicBezTo>
                      <a:pt x="393994" y="19003"/>
                      <a:pt x="168493" y="54475"/>
                      <a:pt x="69677" y="115285"/>
                    </a:cubicBezTo>
                    <a:cubicBezTo>
                      <a:pt x="36739" y="135554"/>
                      <a:pt x="19003" y="160892"/>
                      <a:pt x="19003" y="186229"/>
                    </a:cubicBezTo>
                    <a:lnTo>
                      <a:pt x="19003" y="2496987"/>
                    </a:lnTo>
                    <a:cubicBezTo>
                      <a:pt x="19003" y="2603404"/>
                      <a:pt x="325584" y="2659145"/>
                      <a:pt x="611895" y="2659145"/>
                    </a:cubicBezTo>
                    <a:cubicBezTo>
                      <a:pt x="898206" y="2659145"/>
                      <a:pt x="1202253" y="2600870"/>
                      <a:pt x="1202253" y="2496987"/>
                    </a:cubicBezTo>
                    <a:lnTo>
                      <a:pt x="1202253" y="186229"/>
                    </a:lnTo>
                    <a:cubicBezTo>
                      <a:pt x="1202253" y="155824"/>
                      <a:pt x="1179449" y="130487"/>
                      <a:pt x="1138910" y="107683"/>
                    </a:cubicBezTo>
                    <a:close/>
                  </a:path>
                </a:pathLst>
              </a:custGeom>
              <a:noFill/>
              <a:ln w="19050" cap="flat">
                <a:solidFill>
                  <a:srgbClr val="505050">
                    <a:lumMod val="20000"/>
                    <a:lumOff val="80000"/>
                  </a:srgbClr>
                </a:solidFill>
                <a:prstDash val="solid"/>
                <a:miter/>
              </a:ln>
            </p:spPr>
            <p:txBody>
              <a:bodyPr rtlCol="0" anchor="ct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endParaRPr>
              </a:p>
            </p:txBody>
          </p:sp>
          <p:sp>
            <p:nvSpPr>
              <p:cNvPr id="79" name="Freeform: Shape 78">
                <a:extLst>
                  <a:ext uri="{FF2B5EF4-FFF2-40B4-BE49-F238E27FC236}">
                    <a16:creationId xmlns:a16="http://schemas.microsoft.com/office/drawing/2014/main" id="{551E40E7-32AD-4598-80A2-4E520BBEA563}"/>
                  </a:ext>
                </a:extLst>
              </p:cNvPr>
              <p:cNvSpPr/>
              <p:nvPr/>
            </p:nvSpPr>
            <p:spPr>
              <a:xfrm>
                <a:off x="466128" y="2421774"/>
                <a:ext cx="1216188" cy="317266"/>
              </a:xfrm>
              <a:custGeom>
                <a:avLst/>
                <a:gdLst>
                  <a:gd name="connsiteX0" fmla="*/ 29138 w 1165513"/>
                  <a:gd name="connsiteY0" fmla="*/ 135554 h 304047"/>
                  <a:gd name="connsiteX1" fmla="*/ 59543 w 1165513"/>
                  <a:gd name="connsiteY1" fmla="*/ 110217 h 304047"/>
                  <a:gd name="connsiteX2" fmla="*/ 82346 w 1165513"/>
                  <a:gd name="connsiteY2" fmla="*/ 97548 h 304047"/>
                  <a:gd name="connsiteX3" fmla="*/ 586557 w 1165513"/>
                  <a:gd name="connsiteY3" fmla="*/ 19003 h 304047"/>
                  <a:gd name="connsiteX4" fmla="*/ 1149045 w 1165513"/>
                  <a:gd name="connsiteY4" fmla="*/ 148223 h 304047"/>
                  <a:gd name="connsiteX5" fmla="*/ 1151578 w 1165513"/>
                  <a:gd name="connsiteY5" fmla="*/ 160892 h 304047"/>
                  <a:gd name="connsiteX6" fmla="*/ 586557 w 1165513"/>
                  <a:gd name="connsiteY6" fmla="*/ 297713 h 304047"/>
                  <a:gd name="connsiteX7" fmla="*/ 19003 w 1165513"/>
                  <a:gd name="connsiteY7" fmla="*/ 160892 h 304047"/>
                  <a:gd name="connsiteX8" fmla="*/ 29138 w 1165513"/>
                  <a:gd name="connsiteY8" fmla="*/ 135554 h 3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5513" h="304047">
                    <a:moveTo>
                      <a:pt x="29138" y="135554"/>
                    </a:moveTo>
                    <a:cubicBezTo>
                      <a:pt x="36739" y="127953"/>
                      <a:pt x="46874" y="117818"/>
                      <a:pt x="59543" y="110217"/>
                    </a:cubicBezTo>
                    <a:cubicBezTo>
                      <a:pt x="67144" y="105150"/>
                      <a:pt x="74745" y="102616"/>
                      <a:pt x="82346" y="97548"/>
                    </a:cubicBezTo>
                    <a:cubicBezTo>
                      <a:pt x="176094" y="54475"/>
                      <a:pt x="355988" y="19003"/>
                      <a:pt x="586557" y="19003"/>
                    </a:cubicBezTo>
                    <a:cubicBezTo>
                      <a:pt x="898206" y="19003"/>
                      <a:pt x="1121174" y="84880"/>
                      <a:pt x="1149045" y="148223"/>
                    </a:cubicBezTo>
                    <a:cubicBezTo>
                      <a:pt x="1151578" y="153290"/>
                      <a:pt x="1151578" y="155824"/>
                      <a:pt x="1151578" y="160892"/>
                    </a:cubicBezTo>
                    <a:cubicBezTo>
                      <a:pt x="1151578" y="226768"/>
                      <a:pt x="921009" y="297713"/>
                      <a:pt x="586557" y="297713"/>
                    </a:cubicBezTo>
                    <a:cubicBezTo>
                      <a:pt x="247038" y="297713"/>
                      <a:pt x="19003" y="226768"/>
                      <a:pt x="19003" y="160892"/>
                    </a:cubicBezTo>
                    <a:cubicBezTo>
                      <a:pt x="19003" y="153290"/>
                      <a:pt x="21537" y="143156"/>
                      <a:pt x="29138" y="135554"/>
                    </a:cubicBezTo>
                    <a:close/>
                  </a:path>
                </a:pathLst>
              </a:custGeom>
              <a:noFill/>
              <a:ln w="19050" cap="flat">
                <a:solidFill>
                  <a:srgbClr val="505050">
                    <a:lumMod val="20000"/>
                    <a:lumOff val="80000"/>
                  </a:srgbClr>
                </a:solidFill>
                <a:prstDash val="solid"/>
                <a:miter/>
              </a:ln>
            </p:spPr>
            <p:txBody>
              <a:bodyPr rtlCol="0" anchor="ct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endParaRPr>
              </a:p>
            </p:txBody>
          </p:sp>
        </p:grpSp>
        <p:grpSp>
          <p:nvGrpSpPr>
            <p:cNvPr id="75" name="Group 74">
              <a:extLst>
                <a:ext uri="{FF2B5EF4-FFF2-40B4-BE49-F238E27FC236}">
                  <a16:creationId xmlns:a16="http://schemas.microsoft.com/office/drawing/2014/main" id="{EF677EA9-6CD2-4B22-B520-3B61531825C0}"/>
                </a:ext>
              </a:extLst>
            </p:cNvPr>
            <p:cNvGrpSpPr/>
            <p:nvPr/>
          </p:nvGrpSpPr>
          <p:grpSpPr>
            <a:xfrm>
              <a:off x="3714366" y="3823815"/>
              <a:ext cx="1242064" cy="1464973"/>
              <a:chOff x="2326321" y="3623682"/>
              <a:chExt cx="1242064" cy="1464973"/>
            </a:xfrm>
          </p:grpSpPr>
          <p:sp>
            <p:nvSpPr>
              <p:cNvPr id="76" name="Freeform: Shape 75">
                <a:extLst>
                  <a:ext uri="{FF2B5EF4-FFF2-40B4-BE49-F238E27FC236}">
                    <a16:creationId xmlns:a16="http://schemas.microsoft.com/office/drawing/2014/main" id="{6D27F9BD-55BD-40BB-A374-19E254795BE1}"/>
                  </a:ext>
                </a:extLst>
              </p:cNvPr>
              <p:cNvSpPr/>
              <p:nvPr/>
            </p:nvSpPr>
            <p:spPr>
              <a:xfrm>
                <a:off x="2326321" y="3623682"/>
                <a:ext cx="1242064" cy="1464973"/>
              </a:xfrm>
              <a:custGeom>
                <a:avLst/>
                <a:gdLst>
                  <a:gd name="connsiteX0" fmla="*/ 1163142 w 1242064"/>
                  <a:gd name="connsiteY0" fmla="*/ 109974 h 1552580"/>
                  <a:gd name="connsiteX1" fmla="*/ 624914 w 1242064"/>
                  <a:gd name="connsiteY1" fmla="*/ 19407 h 1552580"/>
                  <a:gd name="connsiteX2" fmla="*/ 624914 w 1242064"/>
                  <a:gd name="connsiteY2" fmla="*/ 19407 h 1552580"/>
                  <a:gd name="connsiteX3" fmla="*/ 624914 w 1242064"/>
                  <a:gd name="connsiteY3" fmla="*/ 19407 h 1552580"/>
                  <a:gd name="connsiteX4" fmla="*/ 71160 w 1242064"/>
                  <a:gd name="connsiteY4" fmla="*/ 117737 h 1552580"/>
                  <a:gd name="connsiteX5" fmla="*/ 19407 w 1242064"/>
                  <a:gd name="connsiteY5" fmla="*/ 190191 h 1552580"/>
                  <a:gd name="connsiteX6" fmla="*/ 19407 w 1242064"/>
                  <a:gd name="connsiteY6" fmla="*/ 1385678 h 1552580"/>
                  <a:gd name="connsiteX7" fmla="*/ 624914 w 1242064"/>
                  <a:gd name="connsiteY7" fmla="*/ 1551287 h 1552580"/>
                  <a:gd name="connsiteX8" fmla="*/ 1227832 w 1242064"/>
                  <a:gd name="connsiteY8" fmla="*/ 1385678 h 1552580"/>
                  <a:gd name="connsiteX9" fmla="*/ 1227832 w 1242064"/>
                  <a:gd name="connsiteY9" fmla="*/ 190191 h 1552580"/>
                  <a:gd name="connsiteX10" fmla="*/ 1163142 w 1242064"/>
                  <a:gd name="connsiteY10" fmla="*/ 109974 h 1552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2064" h="1552580">
                    <a:moveTo>
                      <a:pt x="1163142" y="109974"/>
                    </a:moveTo>
                    <a:cubicBezTo>
                      <a:pt x="1057049" y="53046"/>
                      <a:pt x="839687" y="19407"/>
                      <a:pt x="624914" y="19407"/>
                    </a:cubicBezTo>
                    <a:lnTo>
                      <a:pt x="624914" y="19407"/>
                    </a:lnTo>
                    <a:lnTo>
                      <a:pt x="624914" y="19407"/>
                    </a:lnTo>
                    <a:cubicBezTo>
                      <a:pt x="402377" y="19407"/>
                      <a:pt x="172078" y="55634"/>
                      <a:pt x="71160" y="117737"/>
                    </a:cubicBezTo>
                    <a:cubicBezTo>
                      <a:pt x="37521" y="138438"/>
                      <a:pt x="19407" y="164315"/>
                      <a:pt x="19407" y="190191"/>
                    </a:cubicBezTo>
                    <a:lnTo>
                      <a:pt x="19407" y="1385678"/>
                    </a:lnTo>
                    <a:cubicBezTo>
                      <a:pt x="19407" y="1494359"/>
                      <a:pt x="332511" y="1551287"/>
                      <a:pt x="624914" y="1551287"/>
                    </a:cubicBezTo>
                    <a:cubicBezTo>
                      <a:pt x="917316" y="1551287"/>
                      <a:pt x="1227832" y="1491771"/>
                      <a:pt x="1227832" y="1385678"/>
                    </a:cubicBezTo>
                    <a:lnTo>
                      <a:pt x="1227832" y="190191"/>
                    </a:lnTo>
                    <a:cubicBezTo>
                      <a:pt x="1227832" y="159139"/>
                      <a:pt x="1204544" y="133263"/>
                      <a:pt x="1163142" y="109974"/>
                    </a:cubicBezTo>
                    <a:close/>
                  </a:path>
                </a:pathLst>
              </a:custGeom>
              <a:solidFill>
                <a:srgbClr val="0078D7"/>
              </a:solidFill>
              <a:ln w="9525" cap="flat">
                <a:noFill/>
                <a:prstDash val="solid"/>
                <a:miter/>
              </a:ln>
            </p:spPr>
            <p:txBody>
              <a:bodyPr rtlCol="0" anchor="ct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endParaRPr>
              </a:p>
            </p:txBody>
          </p:sp>
          <p:sp>
            <p:nvSpPr>
              <p:cNvPr id="77" name="Freeform: Shape 76">
                <a:extLst>
                  <a:ext uri="{FF2B5EF4-FFF2-40B4-BE49-F238E27FC236}">
                    <a16:creationId xmlns:a16="http://schemas.microsoft.com/office/drawing/2014/main" id="{C77CB362-5B1E-44E8-A394-690A509962CE}"/>
                  </a:ext>
                </a:extLst>
              </p:cNvPr>
              <p:cNvSpPr/>
              <p:nvPr/>
            </p:nvSpPr>
            <p:spPr>
              <a:xfrm>
                <a:off x="2352197" y="3660586"/>
                <a:ext cx="1190312" cy="310516"/>
              </a:xfrm>
              <a:custGeom>
                <a:avLst/>
                <a:gdLst>
                  <a:gd name="connsiteX0" fmla="*/ 29758 w 1190311"/>
                  <a:gd name="connsiteY0" fmla="*/ 138438 h 310516"/>
                  <a:gd name="connsiteX1" fmla="*/ 60809 w 1190311"/>
                  <a:gd name="connsiteY1" fmla="*/ 112562 h 310516"/>
                  <a:gd name="connsiteX2" fmla="*/ 84098 w 1190311"/>
                  <a:gd name="connsiteY2" fmla="*/ 99624 h 310516"/>
                  <a:gd name="connsiteX3" fmla="*/ 599037 w 1190311"/>
                  <a:gd name="connsiteY3" fmla="*/ 19407 h 310516"/>
                  <a:gd name="connsiteX4" fmla="*/ 1173492 w 1190311"/>
                  <a:gd name="connsiteY4" fmla="*/ 151377 h 310516"/>
                  <a:gd name="connsiteX5" fmla="*/ 1176080 w 1190311"/>
                  <a:gd name="connsiteY5" fmla="*/ 164315 h 310516"/>
                  <a:gd name="connsiteX6" fmla="*/ 599037 w 1190311"/>
                  <a:gd name="connsiteY6" fmla="*/ 304047 h 310516"/>
                  <a:gd name="connsiteX7" fmla="*/ 19407 w 1190311"/>
                  <a:gd name="connsiteY7" fmla="*/ 164315 h 310516"/>
                  <a:gd name="connsiteX8" fmla="*/ 29758 w 1190311"/>
                  <a:gd name="connsiteY8" fmla="*/ 138438 h 31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311" h="310516">
                    <a:moveTo>
                      <a:pt x="29758" y="138438"/>
                    </a:moveTo>
                    <a:cubicBezTo>
                      <a:pt x="37521" y="130676"/>
                      <a:pt x="47871" y="120325"/>
                      <a:pt x="60809" y="112562"/>
                    </a:cubicBezTo>
                    <a:cubicBezTo>
                      <a:pt x="68572" y="107387"/>
                      <a:pt x="76335" y="104799"/>
                      <a:pt x="84098" y="99624"/>
                    </a:cubicBezTo>
                    <a:cubicBezTo>
                      <a:pt x="179841" y="55634"/>
                      <a:pt x="363563" y="19407"/>
                      <a:pt x="599037" y="19407"/>
                    </a:cubicBezTo>
                    <a:cubicBezTo>
                      <a:pt x="917316" y="19407"/>
                      <a:pt x="1145028" y="86686"/>
                      <a:pt x="1173492" y="151377"/>
                    </a:cubicBezTo>
                    <a:cubicBezTo>
                      <a:pt x="1176080" y="156552"/>
                      <a:pt x="1176080" y="159139"/>
                      <a:pt x="1176080" y="164315"/>
                    </a:cubicBezTo>
                    <a:cubicBezTo>
                      <a:pt x="1176080" y="231593"/>
                      <a:pt x="940605" y="304047"/>
                      <a:pt x="599037" y="304047"/>
                    </a:cubicBezTo>
                    <a:cubicBezTo>
                      <a:pt x="252294" y="304047"/>
                      <a:pt x="19407" y="231593"/>
                      <a:pt x="19407" y="164315"/>
                    </a:cubicBezTo>
                    <a:cubicBezTo>
                      <a:pt x="19407" y="156552"/>
                      <a:pt x="21995" y="146201"/>
                      <a:pt x="29758" y="138438"/>
                    </a:cubicBezTo>
                    <a:close/>
                  </a:path>
                </a:pathLst>
              </a:custGeom>
              <a:solidFill>
                <a:srgbClr val="FFFFFF"/>
              </a:solidFill>
              <a:ln w="9525" cap="flat">
                <a:noFill/>
                <a:prstDash val="solid"/>
                <a:miter/>
              </a:ln>
            </p:spPr>
            <p:txBody>
              <a:bodyPr rtlCol="0" anchor="ctr"/>
              <a:lstStyle/>
              <a:p>
                <a:pPr marL="0" marR="0" lvl="0" indent="0" defTabSz="91446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2050"/>
                  </a:solidFill>
                  <a:effectLst/>
                  <a:uLnTx/>
                  <a:uFillTx/>
                </a:endParaRPr>
              </a:p>
            </p:txBody>
          </p:sp>
        </p:grpSp>
      </p:grpSp>
      <p:sp>
        <p:nvSpPr>
          <p:cNvPr id="80" name="TextBox 79">
            <a:extLst>
              <a:ext uri="{FF2B5EF4-FFF2-40B4-BE49-F238E27FC236}">
                <a16:creationId xmlns:a16="http://schemas.microsoft.com/office/drawing/2014/main" id="{C7D96DEC-A831-468E-80D8-FDAEFFA8B2CC}"/>
              </a:ext>
            </a:extLst>
          </p:cNvPr>
          <p:cNvSpPr txBox="1"/>
          <p:nvPr/>
        </p:nvSpPr>
        <p:spPr>
          <a:xfrm>
            <a:off x="7355380" y="1417843"/>
            <a:ext cx="1400868" cy="707886"/>
          </a:xfrm>
          <a:prstGeom prst="rect">
            <a:avLst/>
          </a:prstGeom>
          <a:noFill/>
        </p:spPr>
        <p:txBody>
          <a:bodyPr wrap="square" lIns="45720" rIns="45720" rtlCol="0">
            <a:spAutoFit/>
          </a:bodyPr>
          <a:lstStyle/>
          <a:p>
            <a:r>
              <a:rPr lang="en-US" sz="1000" dirty="0">
                <a:solidFill>
                  <a:schemeClr val="bg1"/>
                </a:solidFill>
                <a:latin typeface="Segoe UI Semilight" charset="0"/>
                <a:cs typeface="Segoe UI Semilight" charset="0"/>
              </a:rPr>
              <a:t>Total monthly cost of 8 </a:t>
            </a:r>
            <a:r>
              <a:rPr lang="en-US" sz="1000" dirty="0" err="1">
                <a:solidFill>
                  <a:schemeClr val="bg1"/>
                </a:solidFill>
                <a:latin typeface="Segoe UI Semilight" charset="0"/>
                <a:cs typeface="Segoe UI Semilight" charset="0"/>
              </a:rPr>
              <a:t>vCore</a:t>
            </a:r>
            <a:r>
              <a:rPr lang="en-US" sz="1000" dirty="0">
                <a:solidFill>
                  <a:schemeClr val="bg1"/>
                </a:solidFill>
                <a:latin typeface="Segoe UI Semilight" charset="0"/>
                <a:cs typeface="Segoe UI Semilight" charset="0"/>
              </a:rPr>
              <a:t> Managed Instance Business Critical option</a:t>
            </a:r>
          </a:p>
        </p:txBody>
      </p:sp>
    </p:spTree>
    <p:extLst>
      <p:ext uri="{BB962C8B-B14F-4D97-AF65-F5344CB8AC3E}">
        <p14:creationId xmlns:p14="http://schemas.microsoft.com/office/powerpoint/2010/main" val="3697543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pPr algn="ctr"/>
            <a:r>
              <a:rPr lang="en-US" sz="2800" cap="all" dirty="0">
                <a:solidFill>
                  <a:schemeClr val="tx2"/>
                </a:solidFill>
                <a:latin typeface="Segoe UI Semilight" panose="020B0402040204020203" pitchFamily="34" charset="0"/>
                <a:cs typeface="Segoe UI Semilight" panose="020B0402040204020203" pitchFamily="34" charset="0"/>
              </a:rPr>
              <a:t>Technology is shaping how businesses innovate and grow</a:t>
            </a:r>
          </a:p>
        </p:txBody>
      </p:sp>
      <p:sp>
        <p:nvSpPr>
          <p:cNvPr id="43" name="engage">
            <a:extLst>
              <a:ext uri="{FF2B5EF4-FFF2-40B4-BE49-F238E27FC236}">
                <a16:creationId xmlns:a16="http://schemas.microsoft.com/office/drawing/2014/main" id="{6F8838BF-A1D6-4BBC-AF7E-03EAD1E7EAD6}"/>
              </a:ext>
            </a:extLst>
          </p:cNvPr>
          <p:cNvSpPr/>
          <p:nvPr/>
        </p:nvSpPr>
        <p:spPr bwMode="auto">
          <a:xfrm>
            <a:off x="2843919" y="1490237"/>
            <a:ext cx="2151115"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001F50"/>
                </a:solidFill>
                <a:effectLst/>
                <a:uLnTx/>
                <a:uFillTx/>
                <a:latin typeface="Segoe UI Semilight" panose="020B0402040204020203" pitchFamily="34" charset="0"/>
                <a:ea typeface="+mn-ea"/>
                <a:cs typeface="Segoe UI Semilight" panose="020B0402040204020203" pitchFamily="34" charset="0"/>
              </a:rPr>
              <a:t>Engage your customers</a:t>
            </a:r>
          </a:p>
        </p:txBody>
      </p:sp>
      <p:sp>
        <p:nvSpPr>
          <p:cNvPr id="44" name="empower">
            <a:extLst>
              <a:ext uri="{FF2B5EF4-FFF2-40B4-BE49-F238E27FC236}">
                <a16:creationId xmlns:a16="http://schemas.microsoft.com/office/drawing/2014/main" id="{55CE495F-364B-4F85-AAFA-8E37FC924B29}"/>
              </a:ext>
            </a:extLst>
          </p:cNvPr>
          <p:cNvSpPr/>
          <p:nvPr/>
        </p:nvSpPr>
        <p:spPr bwMode="auto">
          <a:xfrm>
            <a:off x="2772564" y="4692699"/>
            <a:ext cx="2293824"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001F50"/>
                </a:solidFill>
                <a:effectLst/>
                <a:uLnTx/>
                <a:uFillTx/>
                <a:latin typeface="Segoe UI Semilight" panose="020B0402040204020203" pitchFamily="34" charset="0"/>
                <a:ea typeface="+mn-ea"/>
                <a:cs typeface="Segoe UI Semilight" panose="020B0402040204020203" pitchFamily="34" charset="0"/>
              </a:rPr>
              <a:t>Empower your employees</a:t>
            </a:r>
          </a:p>
        </p:txBody>
      </p:sp>
      <p:sp>
        <p:nvSpPr>
          <p:cNvPr id="45" name="optimize">
            <a:extLst>
              <a:ext uri="{FF2B5EF4-FFF2-40B4-BE49-F238E27FC236}">
                <a16:creationId xmlns:a16="http://schemas.microsoft.com/office/drawing/2014/main" id="{D439F646-68D4-4A07-A410-4DE039C9AA7D}"/>
              </a:ext>
            </a:extLst>
          </p:cNvPr>
          <p:cNvSpPr/>
          <p:nvPr/>
        </p:nvSpPr>
        <p:spPr bwMode="auto">
          <a:xfrm>
            <a:off x="7161928" y="4692699"/>
            <a:ext cx="25622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001F50"/>
                </a:solidFill>
                <a:effectLst/>
                <a:uLnTx/>
                <a:uFillTx/>
                <a:latin typeface="Segoe UI Semilight" panose="020B0402040204020203" pitchFamily="34" charset="0"/>
                <a:ea typeface="+mn-ea"/>
                <a:cs typeface="Segoe UI Semilight" panose="020B0402040204020203" pitchFamily="34" charset="0"/>
              </a:rPr>
              <a:t>Optimize your operations</a:t>
            </a:r>
          </a:p>
        </p:txBody>
      </p:sp>
      <p:sp>
        <p:nvSpPr>
          <p:cNvPr id="46" name="transform">
            <a:extLst>
              <a:ext uri="{FF2B5EF4-FFF2-40B4-BE49-F238E27FC236}">
                <a16:creationId xmlns:a16="http://schemas.microsoft.com/office/drawing/2014/main" id="{F82CD081-C2D4-412A-B64C-0C094BF204B9}"/>
              </a:ext>
            </a:extLst>
          </p:cNvPr>
          <p:cNvSpPr/>
          <p:nvPr/>
        </p:nvSpPr>
        <p:spPr bwMode="auto">
          <a:xfrm>
            <a:off x="7282578" y="1490237"/>
            <a:ext cx="2320980" cy="7882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b="0" i="0" u="none" strike="noStrike" kern="1200" cap="none" spc="0" normalizeH="0" baseline="0" noProof="0">
                <a:ln>
                  <a:noFill/>
                </a:ln>
                <a:solidFill>
                  <a:srgbClr val="001F50"/>
                </a:solidFill>
                <a:effectLst/>
                <a:uLnTx/>
                <a:uFillTx/>
                <a:latin typeface="Segoe UI Semilight" panose="020B0402040204020203" pitchFamily="34" charset="0"/>
                <a:ea typeface="+mn-ea"/>
                <a:cs typeface="Segoe UI Semilight" panose="020B0402040204020203" pitchFamily="34" charset="0"/>
              </a:rPr>
              <a:t>Transform your products</a:t>
            </a:r>
          </a:p>
        </p:txBody>
      </p:sp>
      <p:grpSp>
        <p:nvGrpSpPr>
          <p:cNvPr id="3" name="Group 2">
            <a:extLst>
              <a:ext uri="{FF2B5EF4-FFF2-40B4-BE49-F238E27FC236}">
                <a16:creationId xmlns:a16="http://schemas.microsoft.com/office/drawing/2014/main" id="{087B9C00-F6AC-4780-987C-BFD029E2377E}"/>
              </a:ext>
            </a:extLst>
          </p:cNvPr>
          <p:cNvGrpSpPr/>
          <p:nvPr/>
        </p:nvGrpSpPr>
        <p:grpSpPr>
          <a:xfrm>
            <a:off x="4252659" y="1551872"/>
            <a:ext cx="3842318" cy="3842318"/>
            <a:chOff x="5827017" y="782728"/>
            <a:chExt cx="5020358" cy="5020358"/>
          </a:xfrm>
        </p:grpSpPr>
        <p:sp>
          <p:nvSpPr>
            <p:cNvPr id="42" name="Business Trans large">
              <a:extLst>
                <a:ext uri="{FF2B5EF4-FFF2-40B4-BE49-F238E27FC236}">
                  <a16:creationId xmlns:a16="http://schemas.microsoft.com/office/drawing/2014/main" id="{77BB5C44-B6D6-4B18-8927-9B3B1A0384B0}"/>
                </a:ext>
              </a:extLst>
            </p:cNvPr>
            <p:cNvSpPr txBox="1"/>
            <p:nvPr/>
          </p:nvSpPr>
          <p:spPr>
            <a:xfrm>
              <a:off x="6681818" y="2735929"/>
              <a:ext cx="3310756" cy="1037996"/>
            </a:xfrm>
            <a:prstGeom prst="rect">
              <a:avLst/>
            </a:prstGeom>
            <a:noFill/>
            <a:ln w="25400">
              <a:noFill/>
              <a:miter lim="800000"/>
            </a:ln>
          </p:spPr>
          <p:txBody>
            <a:bodyPr wrap="square" lIns="0" tIns="0" rIns="0" bIns="0" rtlCol="0" anchor="ctr">
              <a:noAutofit/>
            </a:bodyPr>
            <a:lstStyle/>
            <a:p>
              <a:pPr marL="0" marR="0" lvl="0" indent="0" algn="ctr" defTabSz="896214" rtl="0" eaLnBrk="1" fontAlgn="auto" latinLnBrk="0" hangingPunct="1">
                <a:lnSpc>
                  <a:spcPct val="90000"/>
                </a:lnSpc>
                <a:spcBef>
                  <a:spcPts val="0"/>
                </a:spcBef>
                <a:spcAft>
                  <a:spcPts val="0"/>
                </a:spcAft>
                <a:buClrTx/>
                <a:buSzTx/>
                <a:buFontTx/>
                <a:buNone/>
                <a:tabLst/>
                <a:defRPr/>
              </a:pPr>
              <a:r>
                <a:rPr kumimoji="0" lang="en-US" sz="2745" b="1" i="0" u="none" strike="noStrike" kern="0" cap="none" spc="0" normalizeH="0" baseline="0" noProof="0">
                  <a:ln w="3175">
                    <a:noFill/>
                  </a:ln>
                  <a:solidFill>
                    <a:srgbClr val="001F50"/>
                  </a:solidFill>
                  <a:effectLst/>
                  <a:uLnTx/>
                  <a:uFillTx/>
                  <a:latin typeface="Segoe Pro SemiLight" panose="020B0402040204020203" pitchFamily="34" charset="0"/>
                  <a:cs typeface="Segoe UI Semilight" panose="020B0402040204020203" pitchFamily="34" charset="0"/>
                </a:rPr>
                <a:t>Digital transformation</a:t>
              </a:r>
            </a:p>
          </p:txBody>
        </p:sp>
        <p:grpSp>
          <p:nvGrpSpPr>
            <p:cNvPr id="47" name="Group 46">
              <a:extLst>
                <a:ext uri="{FF2B5EF4-FFF2-40B4-BE49-F238E27FC236}">
                  <a16:creationId xmlns:a16="http://schemas.microsoft.com/office/drawing/2014/main" id="{FDA7B71A-5B57-402E-9C80-91760BF20FFE}"/>
                </a:ext>
              </a:extLst>
            </p:cNvPr>
            <p:cNvGrpSpPr/>
            <p:nvPr/>
          </p:nvGrpSpPr>
          <p:grpSpPr>
            <a:xfrm>
              <a:off x="5995404" y="782728"/>
              <a:ext cx="4725418" cy="5020358"/>
              <a:chOff x="4224178" y="1296820"/>
              <a:chExt cx="3666426" cy="3895268"/>
            </a:xfrm>
          </p:grpSpPr>
          <p:grpSp>
            <p:nvGrpSpPr>
              <p:cNvPr id="48" name="Group 47">
                <a:extLst>
                  <a:ext uri="{FF2B5EF4-FFF2-40B4-BE49-F238E27FC236}">
                    <a16:creationId xmlns:a16="http://schemas.microsoft.com/office/drawing/2014/main" id="{A3645DF3-96BD-46E9-AE35-2AD450278417}"/>
                  </a:ext>
                </a:extLst>
              </p:cNvPr>
              <p:cNvGrpSpPr/>
              <p:nvPr/>
            </p:nvGrpSpPr>
            <p:grpSpPr>
              <a:xfrm>
                <a:off x="4224178" y="1525658"/>
                <a:ext cx="3666426" cy="3666430"/>
                <a:chOff x="4224178" y="1525658"/>
                <a:chExt cx="3666426" cy="3666430"/>
              </a:xfrm>
            </p:grpSpPr>
            <p:sp>
              <p:nvSpPr>
                <p:cNvPr id="53" name="Freeform 89">
                  <a:extLst>
                    <a:ext uri="{FF2B5EF4-FFF2-40B4-BE49-F238E27FC236}">
                      <a16:creationId xmlns:a16="http://schemas.microsoft.com/office/drawing/2014/main" id="{8AD9359E-7ADA-4857-B6BD-C072F1DBAE54}"/>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Arc 53">
                  <a:extLst>
                    <a:ext uri="{FF2B5EF4-FFF2-40B4-BE49-F238E27FC236}">
                      <a16:creationId xmlns:a16="http://schemas.microsoft.com/office/drawing/2014/main" id="{5360F044-2AFC-4937-88F5-CA86CEF42C9E}"/>
                    </a:ext>
                  </a:extLst>
                </p:cNvPr>
                <p:cNvSpPr/>
                <p:nvPr/>
              </p:nvSpPr>
              <p:spPr>
                <a:xfrm rot="20312244">
                  <a:off x="4224178" y="1525658"/>
                  <a:ext cx="3666426" cy="3666430"/>
                </a:xfrm>
                <a:prstGeom prst="arc">
                  <a:avLst>
                    <a:gd name="adj1" fmla="val 15821947"/>
                    <a:gd name="adj2" fmla="val 19203716"/>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8">
                  <a:extLst>
                    <a:ext uri="{FF2B5EF4-FFF2-40B4-BE49-F238E27FC236}">
                      <a16:creationId xmlns:a16="http://schemas.microsoft.com/office/drawing/2014/main" id="{B124B68B-F2D3-42C5-8AEF-13A4A7703F34}"/>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60A3E177-F8CA-4E3A-96C0-9FC32A3FF2BD}"/>
                  </a:ext>
                </a:extLst>
              </p:cNvPr>
              <p:cNvGrpSpPr/>
              <p:nvPr/>
            </p:nvGrpSpPr>
            <p:grpSpPr>
              <a:xfrm flipV="1">
                <a:off x="4224178" y="1296820"/>
                <a:ext cx="3666426" cy="3666430"/>
                <a:chOff x="4224178" y="1525658"/>
                <a:chExt cx="3666426" cy="3666430"/>
              </a:xfrm>
            </p:grpSpPr>
            <p:sp>
              <p:nvSpPr>
                <p:cNvPr id="50" name="Freeform 82">
                  <a:extLst>
                    <a:ext uri="{FF2B5EF4-FFF2-40B4-BE49-F238E27FC236}">
                      <a16:creationId xmlns:a16="http://schemas.microsoft.com/office/drawing/2014/main" id="{B9AFC195-40A0-4700-A1D5-84F71BD57EEF}"/>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Arc 50">
                  <a:extLst>
                    <a:ext uri="{FF2B5EF4-FFF2-40B4-BE49-F238E27FC236}">
                      <a16:creationId xmlns:a16="http://schemas.microsoft.com/office/drawing/2014/main" id="{CBCF7100-CF8D-40DE-8F43-2CADED6B963C}"/>
                    </a:ext>
                  </a:extLst>
                </p:cNvPr>
                <p:cNvSpPr/>
                <p:nvPr/>
              </p:nvSpPr>
              <p:spPr>
                <a:xfrm rot="20312244">
                  <a:off x="4224178" y="1525658"/>
                  <a:ext cx="3666426" cy="3666430"/>
                </a:xfrm>
                <a:prstGeom prst="arc">
                  <a:avLst>
                    <a:gd name="adj1" fmla="val 15821947"/>
                    <a:gd name="adj2" fmla="val 19203716"/>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86">
                  <a:extLst>
                    <a:ext uri="{FF2B5EF4-FFF2-40B4-BE49-F238E27FC236}">
                      <a16:creationId xmlns:a16="http://schemas.microsoft.com/office/drawing/2014/main" id="{D8E7CF12-0180-44AA-8EF0-058040F266F6}"/>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6" name="Group 55">
              <a:extLst>
                <a:ext uri="{FF2B5EF4-FFF2-40B4-BE49-F238E27FC236}">
                  <a16:creationId xmlns:a16="http://schemas.microsoft.com/office/drawing/2014/main" id="{0E6905C2-36D9-4855-A10C-DE20DE80F6FC}"/>
                </a:ext>
              </a:extLst>
            </p:cNvPr>
            <p:cNvGrpSpPr/>
            <p:nvPr/>
          </p:nvGrpSpPr>
          <p:grpSpPr>
            <a:xfrm rot="5400000">
              <a:off x="5974487" y="782730"/>
              <a:ext cx="4725418" cy="5020358"/>
              <a:chOff x="3007793" y="1296820"/>
              <a:chExt cx="3666426" cy="3895268"/>
            </a:xfrm>
          </p:grpSpPr>
          <p:grpSp>
            <p:nvGrpSpPr>
              <p:cNvPr id="57" name="Group 56">
                <a:extLst>
                  <a:ext uri="{FF2B5EF4-FFF2-40B4-BE49-F238E27FC236}">
                    <a16:creationId xmlns:a16="http://schemas.microsoft.com/office/drawing/2014/main" id="{4CDF7961-1080-4CDA-9C61-5078C18F79A3}"/>
                  </a:ext>
                </a:extLst>
              </p:cNvPr>
              <p:cNvGrpSpPr/>
              <p:nvPr/>
            </p:nvGrpSpPr>
            <p:grpSpPr>
              <a:xfrm>
                <a:off x="3007793" y="1525658"/>
                <a:ext cx="3666426" cy="3666430"/>
                <a:chOff x="4224178" y="1525658"/>
                <a:chExt cx="3666426" cy="3666430"/>
              </a:xfrm>
            </p:grpSpPr>
            <p:sp>
              <p:nvSpPr>
                <p:cNvPr id="62" name="Freeform 111">
                  <a:extLst>
                    <a:ext uri="{FF2B5EF4-FFF2-40B4-BE49-F238E27FC236}">
                      <a16:creationId xmlns:a16="http://schemas.microsoft.com/office/drawing/2014/main" id="{A684C3F7-E4B6-420B-A37B-F38215BFB04D}"/>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Arc 62">
                  <a:extLst>
                    <a:ext uri="{FF2B5EF4-FFF2-40B4-BE49-F238E27FC236}">
                      <a16:creationId xmlns:a16="http://schemas.microsoft.com/office/drawing/2014/main" id="{AA4A4400-8DDB-4341-9951-5C7C3049A5E6}"/>
                    </a:ext>
                  </a:extLst>
                </p:cNvPr>
                <p:cNvSpPr/>
                <p:nvPr/>
              </p:nvSpPr>
              <p:spPr>
                <a:xfrm rot="20312244">
                  <a:off x="4224178" y="1525658"/>
                  <a:ext cx="3666426" cy="3666430"/>
                </a:xfrm>
                <a:prstGeom prst="arc">
                  <a:avLst>
                    <a:gd name="adj1" fmla="val 16108988"/>
                    <a:gd name="adj2" fmla="val 19203716"/>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113">
                  <a:extLst>
                    <a:ext uri="{FF2B5EF4-FFF2-40B4-BE49-F238E27FC236}">
                      <a16:creationId xmlns:a16="http://schemas.microsoft.com/office/drawing/2014/main" id="{DBAF6DD4-D150-48ED-AE78-71B647443C71}"/>
                    </a:ext>
                  </a:extLst>
                </p:cNvPr>
                <p:cNvSpPr>
                  <a:spLocks/>
                </p:cNvSpPr>
                <p:nvPr/>
              </p:nvSpPr>
              <p:spPr bwMode="auto">
                <a:xfrm rot="19594395" flipH="1" flipV="1">
                  <a:off x="5327435" y="1573493"/>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3CCD324A-F096-4369-9994-9B9638A6F209}"/>
                  </a:ext>
                </a:extLst>
              </p:cNvPr>
              <p:cNvGrpSpPr/>
              <p:nvPr/>
            </p:nvGrpSpPr>
            <p:grpSpPr>
              <a:xfrm flipV="1">
                <a:off x="3007793" y="1296820"/>
                <a:ext cx="3666426" cy="3666430"/>
                <a:chOff x="4224178" y="1525658"/>
                <a:chExt cx="3666426" cy="3666430"/>
              </a:xfrm>
            </p:grpSpPr>
            <p:sp>
              <p:nvSpPr>
                <p:cNvPr id="59" name="Freeform 115">
                  <a:extLst>
                    <a:ext uri="{FF2B5EF4-FFF2-40B4-BE49-F238E27FC236}">
                      <a16:creationId xmlns:a16="http://schemas.microsoft.com/office/drawing/2014/main" id="{E3CFB04C-C306-40CA-B8A2-9BA268D53B7A}"/>
                    </a:ext>
                  </a:extLst>
                </p:cNvPr>
                <p:cNvSpPr>
                  <a:spLocks/>
                </p:cNvSpPr>
                <p:nvPr/>
              </p:nvSpPr>
              <p:spPr bwMode="auto">
                <a:xfrm rot="2005605" flipV="1">
                  <a:off x="6850771" y="1638440"/>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Arc 59">
                  <a:extLst>
                    <a:ext uri="{FF2B5EF4-FFF2-40B4-BE49-F238E27FC236}">
                      <a16:creationId xmlns:a16="http://schemas.microsoft.com/office/drawing/2014/main" id="{26871505-2568-412E-8E72-ACAA46A8F711}"/>
                    </a:ext>
                  </a:extLst>
                </p:cNvPr>
                <p:cNvSpPr/>
                <p:nvPr/>
              </p:nvSpPr>
              <p:spPr>
                <a:xfrm rot="20312244">
                  <a:off x="4224178" y="1525658"/>
                  <a:ext cx="3666426" cy="3666430"/>
                </a:xfrm>
                <a:prstGeom prst="arc">
                  <a:avLst>
                    <a:gd name="adj1" fmla="val 15821947"/>
                    <a:gd name="adj2" fmla="val 19203716"/>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117">
                  <a:extLst>
                    <a:ext uri="{FF2B5EF4-FFF2-40B4-BE49-F238E27FC236}">
                      <a16:creationId xmlns:a16="http://schemas.microsoft.com/office/drawing/2014/main" id="{685351F5-45EF-43F9-86EB-5331CDD26153}"/>
                    </a:ext>
                  </a:extLst>
                </p:cNvPr>
                <p:cNvSpPr>
                  <a:spLocks/>
                </p:cNvSpPr>
                <p:nvPr/>
              </p:nvSpPr>
              <p:spPr bwMode="auto">
                <a:xfrm rot="19594395" flipH="1" flipV="1">
                  <a:off x="5169944" y="1638438"/>
                  <a:ext cx="89630" cy="190054"/>
                </a:xfrm>
                <a:custGeom>
                  <a:avLst/>
                  <a:gdLst>
                    <a:gd name="T0" fmla="*/ 0 w 72"/>
                    <a:gd name="T1" fmla="*/ 0 h 138"/>
                    <a:gd name="T2" fmla="*/ 72 w 72"/>
                    <a:gd name="T3" fmla="*/ 69 h 138"/>
                    <a:gd name="T4" fmla="*/ 0 w 72"/>
                    <a:gd name="T5" fmla="*/ 138 h 138"/>
                  </a:gdLst>
                  <a:ahLst/>
                  <a:cxnLst>
                    <a:cxn ang="0">
                      <a:pos x="T0" y="T1"/>
                    </a:cxn>
                    <a:cxn ang="0">
                      <a:pos x="T2" y="T3"/>
                    </a:cxn>
                    <a:cxn ang="0">
                      <a:pos x="T4" y="T5"/>
                    </a:cxn>
                  </a:cxnLst>
                  <a:rect l="0" t="0" r="r" b="b"/>
                  <a:pathLst>
                    <a:path w="72" h="138">
                      <a:moveTo>
                        <a:pt x="0" y="0"/>
                      </a:moveTo>
                      <a:lnTo>
                        <a:pt x="72" y="69"/>
                      </a:lnTo>
                      <a:lnTo>
                        <a:pt x="0" y="138"/>
                      </a:lnTo>
                    </a:path>
                  </a:pathLst>
                </a:custGeom>
                <a:noFill/>
                <a:ln w="571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65" name="Freeform 5">
              <a:extLst>
                <a:ext uri="{FF2B5EF4-FFF2-40B4-BE49-F238E27FC236}">
                  <a16:creationId xmlns:a16="http://schemas.microsoft.com/office/drawing/2014/main" id="{2F3F7D63-3CD9-4C2A-AC08-D21EC96C9198}"/>
                </a:ext>
              </a:extLst>
            </p:cNvPr>
            <p:cNvSpPr>
              <a:spLocks noEditPoints="1"/>
            </p:cNvSpPr>
            <p:nvPr/>
          </p:nvSpPr>
          <p:spPr bwMode="auto">
            <a:xfrm>
              <a:off x="6678690" y="1605614"/>
              <a:ext cx="648129" cy="685461"/>
            </a:xfrm>
            <a:custGeom>
              <a:avLst/>
              <a:gdLst>
                <a:gd name="T0" fmla="*/ 33 w 232"/>
                <a:gd name="T1" fmla="*/ 148 h 246"/>
                <a:gd name="T2" fmla="*/ 66 w 232"/>
                <a:gd name="T3" fmla="*/ 115 h 246"/>
                <a:gd name="T4" fmla="*/ 99 w 232"/>
                <a:gd name="T5" fmla="*/ 148 h 246"/>
                <a:gd name="T6" fmla="*/ 66 w 232"/>
                <a:gd name="T7" fmla="*/ 180 h 246"/>
                <a:gd name="T8" fmla="*/ 33 w 232"/>
                <a:gd name="T9" fmla="*/ 148 h 246"/>
                <a:gd name="T10" fmla="*/ 132 w 232"/>
                <a:gd name="T11" fmla="*/ 49 h 246"/>
                <a:gd name="T12" fmla="*/ 166 w 232"/>
                <a:gd name="T13" fmla="*/ 16 h 246"/>
                <a:gd name="T14" fmla="*/ 199 w 232"/>
                <a:gd name="T15" fmla="*/ 49 h 246"/>
                <a:gd name="T16" fmla="*/ 166 w 232"/>
                <a:gd name="T17" fmla="*/ 82 h 246"/>
                <a:gd name="T18" fmla="*/ 132 w 232"/>
                <a:gd name="T19" fmla="*/ 49 h 246"/>
                <a:gd name="T20" fmla="*/ 0 w 232"/>
                <a:gd name="T21" fmla="*/ 246 h 246"/>
                <a:gd name="T22" fmla="*/ 17 w 232"/>
                <a:gd name="T23" fmla="*/ 246 h 246"/>
                <a:gd name="T24" fmla="*/ 66 w 232"/>
                <a:gd name="T25" fmla="*/ 197 h 246"/>
                <a:gd name="T26" fmla="*/ 116 w 232"/>
                <a:gd name="T27" fmla="*/ 246 h 246"/>
                <a:gd name="T28" fmla="*/ 132 w 232"/>
                <a:gd name="T29" fmla="*/ 246 h 246"/>
                <a:gd name="T30" fmla="*/ 95 w 232"/>
                <a:gd name="T31" fmla="*/ 186 h 246"/>
                <a:gd name="T32" fmla="*/ 116 w 232"/>
                <a:gd name="T33" fmla="*/ 148 h 246"/>
                <a:gd name="T34" fmla="*/ 166 w 232"/>
                <a:gd name="T35" fmla="*/ 98 h 246"/>
                <a:gd name="T36" fmla="*/ 215 w 232"/>
                <a:gd name="T37" fmla="*/ 148 h 246"/>
                <a:gd name="T38" fmla="*/ 232 w 232"/>
                <a:gd name="T39" fmla="*/ 148 h 246"/>
                <a:gd name="T40" fmla="*/ 195 w 232"/>
                <a:gd name="T41" fmla="*/ 88 h 246"/>
                <a:gd name="T42" fmla="*/ 215 w 232"/>
                <a:gd name="T43" fmla="*/ 49 h 246"/>
                <a:gd name="T44" fmla="*/ 166 w 232"/>
                <a:gd name="T45" fmla="*/ 0 h 246"/>
                <a:gd name="T46" fmla="*/ 116 w 232"/>
                <a:gd name="T47" fmla="*/ 49 h 246"/>
                <a:gd name="T48" fmla="*/ 135 w 232"/>
                <a:gd name="T49" fmla="*/ 88 h 246"/>
                <a:gd name="T50" fmla="*/ 106 w 232"/>
                <a:gd name="T51" fmla="*/ 119 h 246"/>
                <a:gd name="T52" fmla="*/ 66 w 232"/>
                <a:gd name="T53" fmla="*/ 98 h 246"/>
                <a:gd name="T54" fmla="*/ 17 w 232"/>
                <a:gd name="T55" fmla="*/ 148 h 246"/>
                <a:gd name="T56" fmla="*/ 35 w 232"/>
                <a:gd name="T57" fmla="*/ 186 h 246"/>
                <a:gd name="T58" fmla="*/ 0 w 232"/>
                <a:gd name="T59"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2" h="246">
                  <a:moveTo>
                    <a:pt x="33" y="148"/>
                  </a:moveTo>
                  <a:cubicBezTo>
                    <a:pt x="33" y="129"/>
                    <a:pt x="48" y="115"/>
                    <a:pt x="66" y="115"/>
                  </a:cubicBezTo>
                  <a:cubicBezTo>
                    <a:pt x="83" y="115"/>
                    <a:pt x="99" y="129"/>
                    <a:pt x="99" y="148"/>
                  </a:cubicBezTo>
                  <a:cubicBezTo>
                    <a:pt x="99" y="166"/>
                    <a:pt x="83" y="180"/>
                    <a:pt x="66" y="180"/>
                  </a:cubicBezTo>
                  <a:cubicBezTo>
                    <a:pt x="48" y="180"/>
                    <a:pt x="33" y="166"/>
                    <a:pt x="33" y="148"/>
                  </a:cubicBezTo>
                  <a:close/>
                  <a:moveTo>
                    <a:pt x="132" y="49"/>
                  </a:moveTo>
                  <a:cubicBezTo>
                    <a:pt x="132" y="31"/>
                    <a:pt x="147" y="16"/>
                    <a:pt x="166" y="16"/>
                  </a:cubicBezTo>
                  <a:cubicBezTo>
                    <a:pt x="182" y="16"/>
                    <a:pt x="199" y="31"/>
                    <a:pt x="199" y="49"/>
                  </a:cubicBezTo>
                  <a:cubicBezTo>
                    <a:pt x="199" y="68"/>
                    <a:pt x="182" y="82"/>
                    <a:pt x="166" y="82"/>
                  </a:cubicBezTo>
                  <a:cubicBezTo>
                    <a:pt x="147" y="82"/>
                    <a:pt x="132" y="68"/>
                    <a:pt x="132" y="49"/>
                  </a:cubicBezTo>
                  <a:close/>
                  <a:moveTo>
                    <a:pt x="0" y="246"/>
                  </a:moveTo>
                  <a:cubicBezTo>
                    <a:pt x="17" y="246"/>
                    <a:pt x="17" y="246"/>
                    <a:pt x="17" y="246"/>
                  </a:cubicBezTo>
                  <a:cubicBezTo>
                    <a:pt x="17" y="219"/>
                    <a:pt x="37" y="197"/>
                    <a:pt x="66" y="197"/>
                  </a:cubicBezTo>
                  <a:cubicBezTo>
                    <a:pt x="93" y="197"/>
                    <a:pt x="116" y="219"/>
                    <a:pt x="116" y="246"/>
                  </a:cubicBezTo>
                  <a:cubicBezTo>
                    <a:pt x="132" y="246"/>
                    <a:pt x="132" y="246"/>
                    <a:pt x="132" y="246"/>
                  </a:cubicBezTo>
                  <a:cubicBezTo>
                    <a:pt x="132" y="219"/>
                    <a:pt x="116" y="199"/>
                    <a:pt x="95" y="186"/>
                  </a:cubicBezTo>
                  <a:cubicBezTo>
                    <a:pt x="108" y="178"/>
                    <a:pt x="116" y="164"/>
                    <a:pt x="116" y="148"/>
                  </a:cubicBezTo>
                  <a:cubicBezTo>
                    <a:pt x="116" y="121"/>
                    <a:pt x="137" y="98"/>
                    <a:pt x="166" y="98"/>
                  </a:cubicBezTo>
                  <a:cubicBezTo>
                    <a:pt x="193" y="98"/>
                    <a:pt x="215" y="121"/>
                    <a:pt x="215" y="148"/>
                  </a:cubicBezTo>
                  <a:cubicBezTo>
                    <a:pt x="232" y="148"/>
                    <a:pt x="232" y="148"/>
                    <a:pt x="232" y="148"/>
                  </a:cubicBezTo>
                  <a:cubicBezTo>
                    <a:pt x="232" y="121"/>
                    <a:pt x="215" y="100"/>
                    <a:pt x="195" y="88"/>
                  </a:cubicBezTo>
                  <a:cubicBezTo>
                    <a:pt x="207" y="80"/>
                    <a:pt x="215" y="66"/>
                    <a:pt x="215" y="49"/>
                  </a:cubicBezTo>
                  <a:cubicBezTo>
                    <a:pt x="215" y="23"/>
                    <a:pt x="193" y="0"/>
                    <a:pt x="166" y="0"/>
                  </a:cubicBezTo>
                  <a:cubicBezTo>
                    <a:pt x="137" y="0"/>
                    <a:pt x="116" y="23"/>
                    <a:pt x="116" y="49"/>
                  </a:cubicBezTo>
                  <a:cubicBezTo>
                    <a:pt x="116" y="66"/>
                    <a:pt x="124" y="80"/>
                    <a:pt x="135" y="88"/>
                  </a:cubicBezTo>
                  <a:cubicBezTo>
                    <a:pt x="122" y="94"/>
                    <a:pt x="112" y="107"/>
                    <a:pt x="106" y="119"/>
                  </a:cubicBezTo>
                  <a:cubicBezTo>
                    <a:pt x="97" y="107"/>
                    <a:pt x="83" y="98"/>
                    <a:pt x="66" y="98"/>
                  </a:cubicBezTo>
                  <a:cubicBezTo>
                    <a:pt x="37" y="98"/>
                    <a:pt x="17" y="121"/>
                    <a:pt x="17" y="148"/>
                  </a:cubicBezTo>
                  <a:cubicBezTo>
                    <a:pt x="17" y="164"/>
                    <a:pt x="25" y="178"/>
                    <a:pt x="35" y="186"/>
                  </a:cubicBezTo>
                  <a:cubicBezTo>
                    <a:pt x="14" y="199"/>
                    <a:pt x="0" y="219"/>
                    <a:pt x="0" y="246"/>
                  </a:cubicBezTo>
                  <a:close/>
                </a:path>
              </a:pathLst>
            </a:custGeom>
            <a:solidFill>
              <a:srgbClr val="001F5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6">
              <a:extLst>
                <a:ext uri="{FF2B5EF4-FFF2-40B4-BE49-F238E27FC236}">
                  <a16:creationId xmlns:a16="http://schemas.microsoft.com/office/drawing/2014/main" id="{24088583-5049-44A3-98DB-42307336DAC7}"/>
                </a:ext>
              </a:extLst>
            </p:cNvPr>
            <p:cNvSpPr>
              <a:spLocks noEditPoints="1"/>
            </p:cNvSpPr>
            <p:nvPr/>
          </p:nvSpPr>
          <p:spPr bwMode="auto">
            <a:xfrm>
              <a:off x="6374848" y="1349474"/>
              <a:ext cx="564131" cy="475986"/>
            </a:xfrm>
            <a:custGeom>
              <a:avLst/>
              <a:gdLst>
                <a:gd name="T0" fmla="*/ 503 w 544"/>
                <a:gd name="T1" fmla="*/ 115 h 459"/>
                <a:gd name="T2" fmla="*/ 503 w 544"/>
                <a:gd name="T3" fmla="*/ 306 h 459"/>
                <a:gd name="T4" fmla="*/ 466 w 544"/>
                <a:gd name="T5" fmla="*/ 306 h 459"/>
                <a:gd name="T6" fmla="*/ 466 w 544"/>
                <a:gd name="T7" fmla="*/ 347 h 459"/>
                <a:gd name="T8" fmla="*/ 466 w 544"/>
                <a:gd name="T9" fmla="*/ 363 h 459"/>
                <a:gd name="T10" fmla="*/ 412 w 544"/>
                <a:gd name="T11" fmla="*/ 314 h 459"/>
                <a:gd name="T12" fmla="*/ 401 w 544"/>
                <a:gd name="T13" fmla="*/ 306 h 459"/>
                <a:gd name="T14" fmla="*/ 388 w 544"/>
                <a:gd name="T15" fmla="*/ 306 h 459"/>
                <a:gd name="T16" fmla="*/ 194 w 544"/>
                <a:gd name="T17" fmla="*/ 306 h 459"/>
                <a:gd name="T18" fmla="*/ 194 w 544"/>
                <a:gd name="T19" fmla="*/ 269 h 459"/>
                <a:gd name="T20" fmla="*/ 388 w 544"/>
                <a:gd name="T21" fmla="*/ 269 h 459"/>
                <a:gd name="T22" fmla="*/ 388 w 544"/>
                <a:gd name="T23" fmla="*/ 115 h 459"/>
                <a:gd name="T24" fmla="*/ 503 w 544"/>
                <a:gd name="T25" fmla="*/ 115 h 459"/>
                <a:gd name="T26" fmla="*/ 135 w 544"/>
                <a:gd name="T27" fmla="*/ 231 h 459"/>
                <a:gd name="T28" fmla="*/ 127 w 544"/>
                <a:gd name="T29" fmla="*/ 239 h 459"/>
                <a:gd name="T30" fmla="*/ 78 w 544"/>
                <a:gd name="T31" fmla="*/ 287 h 459"/>
                <a:gd name="T32" fmla="*/ 78 w 544"/>
                <a:gd name="T33" fmla="*/ 269 h 459"/>
                <a:gd name="T34" fmla="*/ 78 w 544"/>
                <a:gd name="T35" fmla="*/ 231 h 459"/>
                <a:gd name="T36" fmla="*/ 38 w 544"/>
                <a:gd name="T37" fmla="*/ 231 h 459"/>
                <a:gd name="T38" fmla="*/ 38 w 544"/>
                <a:gd name="T39" fmla="*/ 37 h 459"/>
                <a:gd name="T40" fmla="*/ 347 w 544"/>
                <a:gd name="T41" fmla="*/ 37 h 459"/>
                <a:gd name="T42" fmla="*/ 347 w 544"/>
                <a:gd name="T43" fmla="*/ 231 h 459"/>
                <a:gd name="T44" fmla="*/ 156 w 544"/>
                <a:gd name="T45" fmla="*/ 231 h 459"/>
                <a:gd name="T46" fmla="*/ 135 w 544"/>
                <a:gd name="T47" fmla="*/ 231 h 459"/>
                <a:gd name="T48" fmla="*/ 388 w 544"/>
                <a:gd name="T49" fmla="*/ 0 h 459"/>
                <a:gd name="T50" fmla="*/ 0 w 544"/>
                <a:gd name="T51" fmla="*/ 0 h 459"/>
                <a:gd name="T52" fmla="*/ 0 w 544"/>
                <a:gd name="T53" fmla="*/ 269 h 459"/>
                <a:gd name="T54" fmla="*/ 38 w 544"/>
                <a:gd name="T55" fmla="*/ 269 h 459"/>
                <a:gd name="T56" fmla="*/ 38 w 544"/>
                <a:gd name="T57" fmla="*/ 381 h 459"/>
                <a:gd name="T58" fmla="*/ 156 w 544"/>
                <a:gd name="T59" fmla="*/ 269 h 459"/>
                <a:gd name="T60" fmla="*/ 156 w 544"/>
                <a:gd name="T61" fmla="*/ 347 h 459"/>
                <a:gd name="T62" fmla="*/ 388 w 544"/>
                <a:gd name="T63" fmla="*/ 347 h 459"/>
                <a:gd name="T64" fmla="*/ 503 w 544"/>
                <a:gd name="T65" fmla="*/ 459 h 459"/>
                <a:gd name="T66" fmla="*/ 503 w 544"/>
                <a:gd name="T67" fmla="*/ 347 h 459"/>
                <a:gd name="T68" fmla="*/ 544 w 544"/>
                <a:gd name="T69" fmla="*/ 347 h 459"/>
                <a:gd name="T70" fmla="*/ 544 w 544"/>
                <a:gd name="T71" fmla="*/ 75 h 459"/>
                <a:gd name="T72" fmla="*/ 388 w 544"/>
                <a:gd name="T73" fmla="*/ 75 h 459"/>
                <a:gd name="T74" fmla="*/ 388 w 544"/>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4" h="459">
                  <a:moveTo>
                    <a:pt x="503" y="115"/>
                  </a:moveTo>
                  <a:lnTo>
                    <a:pt x="503" y="306"/>
                  </a:lnTo>
                  <a:lnTo>
                    <a:pt x="466" y="306"/>
                  </a:lnTo>
                  <a:lnTo>
                    <a:pt x="466" y="347"/>
                  </a:lnTo>
                  <a:lnTo>
                    <a:pt x="466" y="363"/>
                  </a:lnTo>
                  <a:lnTo>
                    <a:pt x="412" y="314"/>
                  </a:lnTo>
                  <a:lnTo>
                    <a:pt x="401" y="306"/>
                  </a:lnTo>
                  <a:lnTo>
                    <a:pt x="388" y="306"/>
                  </a:lnTo>
                  <a:lnTo>
                    <a:pt x="194" y="306"/>
                  </a:lnTo>
                  <a:lnTo>
                    <a:pt x="194" y="269"/>
                  </a:lnTo>
                  <a:lnTo>
                    <a:pt x="388" y="269"/>
                  </a:lnTo>
                  <a:lnTo>
                    <a:pt x="388" y="115"/>
                  </a:lnTo>
                  <a:lnTo>
                    <a:pt x="503" y="115"/>
                  </a:lnTo>
                  <a:close/>
                  <a:moveTo>
                    <a:pt x="135" y="231"/>
                  </a:moveTo>
                  <a:lnTo>
                    <a:pt x="127" y="239"/>
                  </a:lnTo>
                  <a:lnTo>
                    <a:pt x="78" y="287"/>
                  </a:lnTo>
                  <a:lnTo>
                    <a:pt x="78" y="269"/>
                  </a:lnTo>
                  <a:lnTo>
                    <a:pt x="78" y="231"/>
                  </a:lnTo>
                  <a:lnTo>
                    <a:pt x="38" y="231"/>
                  </a:lnTo>
                  <a:lnTo>
                    <a:pt x="38" y="37"/>
                  </a:lnTo>
                  <a:lnTo>
                    <a:pt x="347" y="37"/>
                  </a:lnTo>
                  <a:lnTo>
                    <a:pt x="347" y="231"/>
                  </a:lnTo>
                  <a:lnTo>
                    <a:pt x="156" y="231"/>
                  </a:lnTo>
                  <a:lnTo>
                    <a:pt x="135" y="231"/>
                  </a:lnTo>
                  <a:close/>
                  <a:moveTo>
                    <a:pt x="388" y="0"/>
                  </a:moveTo>
                  <a:lnTo>
                    <a:pt x="0" y="0"/>
                  </a:lnTo>
                  <a:lnTo>
                    <a:pt x="0" y="269"/>
                  </a:lnTo>
                  <a:lnTo>
                    <a:pt x="38" y="269"/>
                  </a:lnTo>
                  <a:lnTo>
                    <a:pt x="38" y="381"/>
                  </a:lnTo>
                  <a:lnTo>
                    <a:pt x="156" y="269"/>
                  </a:lnTo>
                  <a:lnTo>
                    <a:pt x="156" y="347"/>
                  </a:lnTo>
                  <a:lnTo>
                    <a:pt x="388" y="347"/>
                  </a:lnTo>
                  <a:lnTo>
                    <a:pt x="503" y="459"/>
                  </a:lnTo>
                  <a:lnTo>
                    <a:pt x="503" y="347"/>
                  </a:lnTo>
                  <a:lnTo>
                    <a:pt x="544" y="347"/>
                  </a:lnTo>
                  <a:lnTo>
                    <a:pt x="544" y="75"/>
                  </a:lnTo>
                  <a:lnTo>
                    <a:pt x="388" y="75"/>
                  </a:lnTo>
                  <a:lnTo>
                    <a:pt x="388" y="0"/>
                  </a:lnTo>
                  <a:close/>
                </a:path>
              </a:pathLst>
            </a:custGeom>
            <a:solidFill>
              <a:srgbClr val="001F5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0">
              <a:extLst>
                <a:ext uri="{FF2B5EF4-FFF2-40B4-BE49-F238E27FC236}">
                  <a16:creationId xmlns:a16="http://schemas.microsoft.com/office/drawing/2014/main" id="{C2A1E84F-B52D-47E8-AD88-982C47DB2DFC}"/>
                </a:ext>
              </a:extLst>
            </p:cNvPr>
            <p:cNvSpPr>
              <a:spLocks noEditPoints="1"/>
            </p:cNvSpPr>
            <p:nvPr/>
          </p:nvSpPr>
          <p:spPr bwMode="auto">
            <a:xfrm>
              <a:off x="9679223" y="1526589"/>
              <a:ext cx="685050" cy="667171"/>
            </a:xfrm>
            <a:custGeom>
              <a:avLst/>
              <a:gdLst>
                <a:gd name="T0" fmla="*/ 375 w 728"/>
                <a:gd name="T1" fmla="*/ 114 h 709"/>
                <a:gd name="T2" fmla="*/ 305 w 728"/>
                <a:gd name="T3" fmla="*/ 44 h 709"/>
                <a:gd name="T4" fmla="*/ 469 w 728"/>
                <a:gd name="T5" fmla="*/ 44 h 709"/>
                <a:gd name="T6" fmla="*/ 542 w 728"/>
                <a:gd name="T7" fmla="*/ 114 h 709"/>
                <a:gd name="T8" fmla="*/ 375 w 728"/>
                <a:gd name="T9" fmla="*/ 114 h 709"/>
                <a:gd name="T10" fmla="*/ 655 w 728"/>
                <a:gd name="T11" fmla="*/ 224 h 709"/>
                <a:gd name="T12" fmla="*/ 485 w 728"/>
                <a:gd name="T13" fmla="*/ 224 h 709"/>
                <a:gd name="T14" fmla="*/ 418 w 728"/>
                <a:gd name="T15" fmla="*/ 157 h 709"/>
                <a:gd name="T16" fmla="*/ 585 w 728"/>
                <a:gd name="T17" fmla="*/ 157 h 709"/>
                <a:gd name="T18" fmla="*/ 655 w 728"/>
                <a:gd name="T19" fmla="*/ 224 h 709"/>
                <a:gd name="T20" fmla="*/ 685 w 728"/>
                <a:gd name="T21" fmla="*/ 666 h 709"/>
                <a:gd name="T22" fmla="*/ 272 w 728"/>
                <a:gd name="T23" fmla="*/ 666 h 709"/>
                <a:gd name="T24" fmla="*/ 272 w 728"/>
                <a:gd name="T25" fmla="*/ 267 h 709"/>
                <a:gd name="T26" fmla="*/ 685 w 728"/>
                <a:gd name="T27" fmla="*/ 267 h 709"/>
                <a:gd name="T28" fmla="*/ 685 w 728"/>
                <a:gd name="T29" fmla="*/ 666 h 709"/>
                <a:gd name="T30" fmla="*/ 73 w 728"/>
                <a:gd name="T31" fmla="*/ 44 h 709"/>
                <a:gd name="T32" fmla="*/ 243 w 728"/>
                <a:gd name="T33" fmla="*/ 44 h 709"/>
                <a:gd name="T34" fmla="*/ 426 w 728"/>
                <a:gd name="T35" fmla="*/ 224 h 709"/>
                <a:gd name="T36" fmla="*/ 256 w 728"/>
                <a:gd name="T37" fmla="*/ 224 h 709"/>
                <a:gd name="T38" fmla="*/ 73 w 728"/>
                <a:gd name="T39" fmla="*/ 44 h 709"/>
                <a:gd name="T40" fmla="*/ 229 w 728"/>
                <a:gd name="T41" fmla="*/ 639 h 709"/>
                <a:gd name="T42" fmla="*/ 43 w 728"/>
                <a:gd name="T43" fmla="*/ 458 h 709"/>
                <a:gd name="T44" fmla="*/ 43 w 728"/>
                <a:gd name="T45" fmla="*/ 73 h 709"/>
                <a:gd name="T46" fmla="*/ 229 w 728"/>
                <a:gd name="T47" fmla="*/ 256 h 709"/>
                <a:gd name="T48" fmla="*/ 229 w 728"/>
                <a:gd name="T49" fmla="*/ 639 h 709"/>
                <a:gd name="T50" fmla="*/ 0 w 728"/>
                <a:gd name="T51" fmla="*/ 0 h 709"/>
                <a:gd name="T52" fmla="*/ 0 w 728"/>
                <a:gd name="T53" fmla="*/ 480 h 709"/>
                <a:gd name="T54" fmla="*/ 243 w 728"/>
                <a:gd name="T55" fmla="*/ 709 h 709"/>
                <a:gd name="T56" fmla="*/ 728 w 728"/>
                <a:gd name="T57" fmla="*/ 709 h 709"/>
                <a:gd name="T58" fmla="*/ 728 w 728"/>
                <a:gd name="T59" fmla="*/ 235 h 709"/>
                <a:gd name="T60" fmla="*/ 485 w 728"/>
                <a:gd name="T61" fmla="*/ 0 h 709"/>
                <a:gd name="T62" fmla="*/ 0 w 728"/>
                <a:gd name="T63"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8" h="709">
                  <a:moveTo>
                    <a:pt x="375" y="114"/>
                  </a:moveTo>
                  <a:lnTo>
                    <a:pt x="305" y="44"/>
                  </a:lnTo>
                  <a:lnTo>
                    <a:pt x="469" y="44"/>
                  </a:lnTo>
                  <a:lnTo>
                    <a:pt x="542" y="114"/>
                  </a:lnTo>
                  <a:lnTo>
                    <a:pt x="375" y="114"/>
                  </a:lnTo>
                  <a:close/>
                  <a:moveTo>
                    <a:pt x="655" y="224"/>
                  </a:moveTo>
                  <a:lnTo>
                    <a:pt x="485" y="224"/>
                  </a:lnTo>
                  <a:lnTo>
                    <a:pt x="418" y="157"/>
                  </a:lnTo>
                  <a:lnTo>
                    <a:pt x="585" y="157"/>
                  </a:lnTo>
                  <a:lnTo>
                    <a:pt x="655" y="224"/>
                  </a:lnTo>
                  <a:close/>
                  <a:moveTo>
                    <a:pt x="685" y="666"/>
                  </a:moveTo>
                  <a:lnTo>
                    <a:pt x="272" y="666"/>
                  </a:lnTo>
                  <a:lnTo>
                    <a:pt x="272" y="267"/>
                  </a:lnTo>
                  <a:lnTo>
                    <a:pt x="685" y="267"/>
                  </a:lnTo>
                  <a:lnTo>
                    <a:pt x="685" y="666"/>
                  </a:lnTo>
                  <a:close/>
                  <a:moveTo>
                    <a:pt x="73" y="44"/>
                  </a:moveTo>
                  <a:lnTo>
                    <a:pt x="243" y="44"/>
                  </a:lnTo>
                  <a:lnTo>
                    <a:pt x="426" y="224"/>
                  </a:lnTo>
                  <a:lnTo>
                    <a:pt x="256" y="224"/>
                  </a:lnTo>
                  <a:lnTo>
                    <a:pt x="73" y="44"/>
                  </a:lnTo>
                  <a:close/>
                  <a:moveTo>
                    <a:pt x="229" y="639"/>
                  </a:moveTo>
                  <a:lnTo>
                    <a:pt x="43" y="458"/>
                  </a:lnTo>
                  <a:lnTo>
                    <a:pt x="43" y="73"/>
                  </a:lnTo>
                  <a:lnTo>
                    <a:pt x="229" y="256"/>
                  </a:lnTo>
                  <a:lnTo>
                    <a:pt x="229" y="639"/>
                  </a:lnTo>
                  <a:close/>
                  <a:moveTo>
                    <a:pt x="0" y="0"/>
                  </a:moveTo>
                  <a:lnTo>
                    <a:pt x="0" y="480"/>
                  </a:lnTo>
                  <a:lnTo>
                    <a:pt x="243" y="709"/>
                  </a:lnTo>
                  <a:lnTo>
                    <a:pt x="728" y="709"/>
                  </a:lnTo>
                  <a:lnTo>
                    <a:pt x="728" y="235"/>
                  </a:lnTo>
                  <a:lnTo>
                    <a:pt x="485" y="0"/>
                  </a:lnTo>
                  <a:lnTo>
                    <a:pt x="0" y="0"/>
                  </a:lnTo>
                  <a:close/>
                </a:path>
              </a:pathLst>
            </a:custGeom>
            <a:solidFill>
              <a:srgbClr val="001F5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4">
              <a:extLst>
                <a:ext uri="{FF2B5EF4-FFF2-40B4-BE49-F238E27FC236}">
                  <a16:creationId xmlns:a16="http://schemas.microsoft.com/office/drawing/2014/main" id="{A3AEDA27-0B00-4F10-9519-559EEB555983}"/>
                </a:ext>
              </a:extLst>
            </p:cNvPr>
            <p:cNvSpPr>
              <a:spLocks noEditPoints="1"/>
            </p:cNvSpPr>
            <p:nvPr/>
          </p:nvSpPr>
          <p:spPr bwMode="auto">
            <a:xfrm>
              <a:off x="9702083" y="4585846"/>
              <a:ext cx="571665" cy="551723"/>
            </a:xfrm>
            <a:custGeom>
              <a:avLst/>
              <a:gdLst>
                <a:gd name="T0" fmla="*/ 80 w 255"/>
                <a:gd name="T1" fmla="*/ 123 h 246"/>
                <a:gd name="T2" fmla="*/ 176 w 255"/>
                <a:gd name="T3" fmla="*/ 123 h 246"/>
                <a:gd name="T4" fmla="*/ 128 w 255"/>
                <a:gd name="T5" fmla="*/ 189 h 246"/>
                <a:gd name="T6" fmla="*/ 128 w 255"/>
                <a:gd name="T7" fmla="*/ 57 h 246"/>
                <a:gd name="T8" fmla="*/ 128 w 255"/>
                <a:gd name="T9" fmla="*/ 189 h 246"/>
                <a:gd name="T10" fmla="*/ 147 w 255"/>
                <a:gd name="T11" fmla="*/ 227 h 246"/>
                <a:gd name="T12" fmla="*/ 154 w 255"/>
                <a:gd name="T13" fmla="*/ 206 h 246"/>
                <a:gd name="T14" fmla="*/ 190 w 255"/>
                <a:gd name="T15" fmla="*/ 182 h 246"/>
                <a:gd name="T16" fmla="*/ 228 w 255"/>
                <a:gd name="T17" fmla="*/ 161 h 246"/>
                <a:gd name="T18" fmla="*/ 212 w 255"/>
                <a:gd name="T19" fmla="*/ 142 h 246"/>
                <a:gd name="T20" fmla="*/ 212 w 255"/>
                <a:gd name="T21" fmla="*/ 106 h 246"/>
                <a:gd name="T22" fmla="*/ 228 w 255"/>
                <a:gd name="T23" fmla="*/ 87 h 246"/>
                <a:gd name="T24" fmla="*/ 190 w 255"/>
                <a:gd name="T25" fmla="*/ 66 h 246"/>
                <a:gd name="T26" fmla="*/ 154 w 255"/>
                <a:gd name="T27" fmla="*/ 42 h 246"/>
                <a:gd name="T28" fmla="*/ 147 w 255"/>
                <a:gd name="T29" fmla="*/ 19 h 246"/>
                <a:gd name="T30" fmla="*/ 108 w 255"/>
                <a:gd name="T31" fmla="*/ 40 h 246"/>
                <a:gd name="T32" fmla="*/ 68 w 255"/>
                <a:gd name="T33" fmla="*/ 61 h 246"/>
                <a:gd name="T34" fmla="*/ 46 w 255"/>
                <a:gd name="T35" fmla="*/ 57 h 246"/>
                <a:gd name="T36" fmla="*/ 44 w 255"/>
                <a:gd name="T37" fmla="*/ 99 h 246"/>
                <a:gd name="T38" fmla="*/ 41 w 255"/>
                <a:gd name="T39" fmla="*/ 123 h 246"/>
                <a:gd name="T40" fmla="*/ 44 w 255"/>
                <a:gd name="T41" fmla="*/ 149 h 246"/>
                <a:gd name="T42" fmla="*/ 46 w 255"/>
                <a:gd name="T43" fmla="*/ 192 h 246"/>
                <a:gd name="T44" fmla="*/ 68 w 255"/>
                <a:gd name="T45" fmla="*/ 187 h 246"/>
                <a:gd name="T46" fmla="*/ 108 w 255"/>
                <a:gd name="T47" fmla="*/ 208 h 246"/>
                <a:gd name="T48" fmla="*/ 166 w 255"/>
                <a:gd name="T49" fmla="*/ 246 h 246"/>
                <a:gd name="T50" fmla="*/ 89 w 255"/>
                <a:gd name="T51" fmla="*/ 220 h 246"/>
                <a:gd name="T52" fmla="*/ 39 w 255"/>
                <a:gd name="T53" fmla="*/ 218 h 246"/>
                <a:gd name="T54" fmla="*/ 22 w 255"/>
                <a:gd name="T55" fmla="*/ 139 h 246"/>
                <a:gd name="T56" fmla="*/ 22 w 255"/>
                <a:gd name="T57" fmla="*/ 109 h 246"/>
                <a:gd name="T58" fmla="*/ 39 w 255"/>
                <a:gd name="T59" fmla="*/ 31 h 246"/>
                <a:gd name="T60" fmla="*/ 89 w 255"/>
                <a:gd name="T61" fmla="*/ 26 h 246"/>
                <a:gd name="T62" fmla="*/ 166 w 255"/>
                <a:gd name="T63" fmla="*/ 0 h 246"/>
                <a:gd name="T64" fmla="*/ 192 w 255"/>
                <a:gd name="T65" fmla="*/ 42 h 246"/>
                <a:gd name="T66" fmla="*/ 255 w 255"/>
                <a:gd name="T67" fmla="*/ 95 h 246"/>
                <a:gd name="T68" fmla="*/ 233 w 255"/>
                <a:gd name="T69" fmla="*/ 123 h 246"/>
                <a:gd name="T70" fmla="*/ 255 w 255"/>
                <a:gd name="T71" fmla="*/ 154 h 246"/>
                <a:gd name="T72" fmla="*/ 192 w 255"/>
                <a:gd name="T73" fmla="*/ 206 h 246"/>
                <a:gd name="T74" fmla="*/ 166 w 255"/>
                <a:gd name="T75"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5" h="246">
                  <a:moveTo>
                    <a:pt x="128" y="76"/>
                  </a:moveTo>
                  <a:cubicBezTo>
                    <a:pt x="101" y="76"/>
                    <a:pt x="80" y="97"/>
                    <a:pt x="80" y="123"/>
                  </a:cubicBezTo>
                  <a:cubicBezTo>
                    <a:pt x="80" y="151"/>
                    <a:pt x="101" y="170"/>
                    <a:pt x="128" y="170"/>
                  </a:cubicBezTo>
                  <a:cubicBezTo>
                    <a:pt x="154" y="170"/>
                    <a:pt x="176" y="151"/>
                    <a:pt x="176" y="123"/>
                  </a:cubicBezTo>
                  <a:cubicBezTo>
                    <a:pt x="176" y="97"/>
                    <a:pt x="154" y="76"/>
                    <a:pt x="128" y="76"/>
                  </a:cubicBezTo>
                  <a:close/>
                  <a:moveTo>
                    <a:pt x="128" y="189"/>
                  </a:moveTo>
                  <a:cubicBezTo>
                    <a:pt x="89" y="189"/>
                    <a:pt x="60" y="161"/>
                    <a:pt x="60" y="123"/>
                  </a:cubicBezTo>
                  <a:cubicBezTo>
                    <a:pt x="60" y="87"/>
                    <a:pt x="89" y="57"/>
                    <a:pt x="128" y="57"/>
                  </a:cubicBezTo>
                  <a:cubicBezTo>
                    <a:pt x="164" y="57"/>
                    <a:pt x="195" y="87"/>
                    <a:pt x="195" y="123"/>
                  </a:cubicBezTo>
                  <a:cubicBezTo>
                    <a:pt x="195" y="161"/>
                    <a:pt x="164" y="189"/>
                    <a:pt x="128" y="189"/>
                  </a:cubicBezTo>
                  <a:close/>
                  <a:moveTo>
                    <a:pt x="108" y="227"/>
                  </a:moveTo>
                  <a:cubicBezTo>
                    <a:pt x="147" y="227"/>
                    <a:pt x="147" y="227"/>
                    <a:pt x="147" y="227"/>
                  </a:cubicBezTo>
                  <a:cubicBezTo>
                    <a:pt x="147" y="208"/>
                    <a:pt x="147" y="208"/>
                    <a:pt x="147" y="208"/>
                  </a:cubicBezTo>
                  <a:cubicBezTo>
                    <a:pt x="154" y="206"/>
                    <a:pt x="154" y="206"/>
                    <a:pt x="154" y="206"/>
                  </a:cubicBezTo>
                  <a:cubicBezTo>
                    <a:pt x="166" y="201"/>
                    <a:pt x="176" y="196"/>
                    <a:pt x="185" y="187"/>
                  </a:cubicBezTo>
                  <a:cubicBezTo>
                    <a:pt x="190" y="182"/>
                    <a:pt x="190" y="182"/>
                    <a:pt x="190" y="182"/>
                  </a:cubicBezTo>
                  <a:cubicBezTo>
                    <a:pt x="209" y="192"/>
                    <a:pt x="209" y="192"/>
                    <a:pt x="209" y="192"/>
                  </a:cubicBezTo>
                  <a:cubicBezTo>
                    <a:pt x="228" y="161"/>
                    <a:pt x="228" y="161"/>
                    <a:pt x="228" y="161"/>
                  </a:cubicBezTo>
                  <a:cubicBezTo>
                    <a:pt x="209" y="149"/>
                    <a:pt x="209" y="149"/>
                    <a:pt x="209" y="149"/>
                  </a:cubicBezTo>
                  <a:cubicBezTo>
                    <a:pt x="212" y="142"/>
                    <a:pt x="212" y="142"/>
                    <a:pt x="212" y="142"/>
                  </a:cubicBezTo>
                  <a:cubicBezTo>
                    <a:pt x="212" y="137"/>
                    <a:pt x="214" y="130"/>
                    <a:pt x="214" y="123"/>
                  </a:cubicBezTo>
                  <a:cubicBezTo>
                    <a:pt x="214" y="118"/>
                    <a:pt x="212" y="111"/>
                    <a:pt x="212" y="106"/>
                  </a:cubicBezTo>
                  <a:cubicBezTo>
                    <a:pt x="209" y="99"/>
                    <a:pt x="209" y="99"/>
                    <a:pt x="209" y="99"/>
                  </a:cubicBezTo>
                  <a:cubicBezTo>
                    <a:pt x="228" y="87"/>
                    <a:pt x="228" y="87"/>
                    <a:pt x="228" y="87"/>
                  </a:cubicBezTo>
                  <a:cubicBezTo>
                    <a:pt x="209" y="57"/>
                    <a:pt x="209" y="57"/>
                    <a:pt x="209" y="57"/>
                  </a:cubicBezTo>
                  <a:cubicBezTo>
                    <a:pt x="190" y="66"/>
                    <a:pt x="190" y="66"/>
                    <a:pt x="190" y="66"/>
                  </a:cubicBezTo>
                  <a:cubicBezTo>
                    <a:pt x="185" y="61"/>
                    <a:pt x="185" y="61"/>
                    <a:pt x="185" y="61"/>
                  </a:cubicBezTo>
                  <a:cubicBezTo>
                    <a:pt x="176" y="52"/>
                    <a:pt x="166" y="47"/>
                    <a:pt x="154" y="42"/>
                  </a:cubicBezTo>
                  <a:cubicBezTo>
                    <a:pt x="147" y="40"/>
                    <a:pt x="147" y="40"/>
                    <a:pt x="147" y="40"/>
                  </a:cubicBezTo>
                  <a:cubicBezTo>
                    <a:pt x="147" y="19"/>
                    <a:pt x="147" y="19"/>
                    <a:pt x="147" y="19"/>
                  </a:cubicBezTo>
                  <a:cubicBezTo>
                    <a:pt x="108" y="19"/>
                    <a:pt x="108" y="19"/>
                    <a:pt x="108" y="19"/>
                  </a:cubicBezTo>
                  <a:cubicBezTo>
                    <a:pt x="108" y="40"/>
                    <a:pt x="108" y="40"/>
                    <a:pt x="108" y="40"/>
                  </a:cubicBezTo>
                  <a:cubicBezTo>
                    <a:pt x="101" y="42"/>
                    <a:pt x="101" y="42"/>
                    <a:pt x="101" y="42"/>
                  </a:cubicBezTo>
                  <a:cubicBezTo>
                    <a:pt x="89" y="47"/>
                    <a:pt x="77" y="52"/>
                    <a:pt x="68" y="61"/>
                  </a:cubicBezTo>
                  <a:cubicBezTo>
                    <a:pt x="63" y="66"/>
                    <a:pt x="63" y="66"/>
                    <a:pt x="63" y="66"/>
                  </a:cubicBezTo>
                  <a:cubicBezTo>
                    <a:pt x="46" y="57"/>
                    <a:pt x="46" y="57"/>
                    <a:pt x="46" y="57"/>
                  </a:cubicBezTo>
                  <a:cubicBezTo>
                    <a:pt x="27" y="87"/>
                    <a:pt x="27" y="87"/>
                    <a:pt x="27" y="87"/>
                  </a:cubicBezTo>
                  <a:cubicBezTo>
                    <a:pt x="44" y="99"/>
                    <a:pt x="44" y="99"/>
                    <a:pt x="44" y="99"/>
                  </a:cubicBezTo>
                  <a:cubicBezTo>
                    <a:pt x="44" y="106"/>
                    <a:pt x="44" y="106"/>
                    <a:pt x="44" y="106"/>
                  </a:cubicBezTo>
                  <a:cubicBezTo>
                    <a:pt x="41" y="111"/>
                    <a:pt x="41" y="118"/>
                    <a:pt x="41" y="123"/>
                  </a:cubicBezTo>
                  <a:cubicBezTo>
                    <a:pt x="41" y="130"/>
                    <a:pt x="41" y="137"/>
                    <a:pt x="44" y="142"/>
                  </a:cubicBezTo>
                  <a:cubicBezTo>
                    <a:pt x="44" y="149"/>
                    <a:pt x="44" y="149"/>
                    <a:pt x="44" y="149"/>
                  </a:cubicBezTo>
                  <a:cubicBezTo>
                    <a:pt x="27" y="161"/>
                    <a:pt x="27" y="161"/>
                    <a:pt x="27" y="161"/>
                  </a:cubicBezTo>
                  <a:cubicBezTo>
                    <a:pt x="46" y="192"/>
                    <a:pt x="46" y="192"/>
                    <a:pt x="46" y="192"/>
                  </a:cubicBezTo>
                  <a:cubicBezTo>
                    <a:pt x="63" y="182"/>
                    <a:pt x="63" y="182"/>
                    <a:pt x="63" y="182"/>
                  </a:cubicBezTo>
                  <a:cubicBezTo>
                    <a:pt x="68" y="187"/>
                    <a:pt x="68" y="187"/>
                    <a:pt x="68" y="187"/>
                  </a:cubicBezTo>
                  <a:cubicBezTo>
                    <a:pt x="77" y="196"/>
                    <a:pt x="89" y="201"/>
                    <a:pt x="101" y="206"/>
                  </a:cubicBezTo>
                  <a:cubicBezTo>
                    <a:pt x="108" y="208"/>
                    <a:pt x="108" y="208"/>
                    <a:pt x="108" y="208"/>
                  </a:cubicBezTo>
                  <a:lnTo>
                    <a:pt x="108" y="227"/>
                  </a:lnTo>
                  <a:close/>
                  <a:moveTo>
                    <a:pt x="166" y="246"/>
                  </a:moveTo>
                  <a:cubicBezTo>
                    <a:pt x="89" y="246"/>
                    <a:pt x="89" y="246"/>
                    <a:pt x="89" y="246"/>
                  </a:cubicBezTo>
                  <a:cubicBezTo>
                    <a:pt x="89" y="220"/>
                    <a:pt x="89" y="220"/>
                    <a:pt x="89" y="220"/>
                  </a:cubicBezTo>
                  <a:cubicBezTo>
                    <a:pt x="80" y="218"/>
                    <a:pt x="70" y="213"/>
                    <a:pt x="60" y="206"/>
                  </a:cubicBezTo>
                  <a:cubicBezTo>
                    <a:pt x="39" y="218"/>
                    <a:pt x="39" y="218"/>
                    <a:pt x="39" y="218"/>
                  </a:cubicBezTo>
                  <a:cubicBezTo>
                    <a:pt x="0" y="154"/>
                    <a:pt x="0" y="154"/>
                    <a:pt x="0" y="154"/>
                  </a:cubicBezTo>
                  <a:cubicBezTo>
                    <a:pt x="22" y="139"/>
                    <a:pt x="22" y="139"/>
                    <a:pt x="22" y="139"/>
                  </a:cubicBezTo>
                  <a:cubicBezTo>
                    <a:pt x="22" y="135"/>
                    <a:pt x="22" y="130"/>
                    <a:pt x="22" y="123"/>
                  </a:cubicBezTo>
                  <a:cubicBezTo>
                    <a:pt x="22" y="118"/>
                    <a:pt x="22" y="113"/>
                    <a:pt x="22" y="109"/>
                  </a:cubicBezTo>
                  <a:cubicBezTo>
                    <a:pt x="0" y="95"/>
                    <a:pt x="0" y="95"/>
                    <a:pt x="0" y="95"/>
                  </a:cubicBezTo>
                  <a:cubicBezTo>
                    <a:pt x="39" y="31"/>
                    <a:pt x="39" y="31"/>
                    <a:pt x="39" y="31"/>
                  </a:cubicBezTo>
                  <a:cubicBezTo>
                    <a:pt x="60" y="42"/>
                    <a:pt x="60" y="42"/>
                    <a:pt x="60" y="42"/>
                  </a:cubicBezTo>
                  <a:cubicBezTo>
                    <a:pt x="70" y="35"/>
                    <a:pt x="80" y="31"/>
                    <a:pt x="89" y="26"/>
                  </a:cubicBezTo>
                  <a:cubicBezTo>
                    <a:pt x="89" y="0"/>
                    <a:pt x="89" y="0"/>
                    <a:pt x="89" y="0"/>
                  </a:cubicBezTo>
                  <a:cubicBezTo>
                    <a:pt x="166" y="0"/>
                    <a:pt x="166" y="0"/>
                    <a:pt x="166" y="0"/>
                  </a:cubicBezTo>
                  <a:cubicBezTo>
                    <a:pt x="166" y="26"/>
                    <a:pt x="166" y="26"/>
                    <a:pt x="166" y="26"/>
                  </a:cubicBezTo>
                  <a:cubicBezTo>
                    <a:pt x="176" y="31"/>
                    <a:pt x="185" y="35"/>
                    <a:pt x="192" y="42"/>
                  </a:cubicBezTo>
                  <a:cubicBezTo>
                    <a:pt x="216" y="31"/>
                    <a:pt x="216" y="31"/>
                    <a:pt x="216" y="31"/>
                  </a:cubicBezTo>
                  <a:cubicBezTo>
                    <a:pt x="255" y="95"/>
                    <a:pt x="255" y="95"/>
                    <a:pt x="255" y="95"/>
                  </a:cubicBezTo>
                  <a:cubicBezTo>
                    <a:pt x="231" y="109"/>
                    <a:pt x="231" y="109"/>
                    <a:pt x="231" y="109"/>
                  </a:cubicBezTo>
                  <a:cubicBezTo>
                    <a:pt x="233" y="113"/>
                    <a:pt x="233" y="118"/>
                    <a:pt x="233" y="123"/>
                  </a:cubicBezTo>
                  <a:cubicBezTo>
                    <a:pt x="233" y="130"/>
                    <a:pt x="233" y="135"/>
                    <a:pt x="231" y="139"/>
                  </a:cubicBezTo>
                  <a:cubicBezTo>
                    <a:pt x="255" y="154"/>
                    <a:pt x="255" y="154"/>
                    <a:pt x="255" y="154"/>
                  </a:cubicBezTo>
                  <a:cubicBezTo>
                    <a:pt x="216" y="218"/>
                    <a:pt x="216" y="218"/>
                    <a:pt x="216" y="218"/>
                  </a:cubicBezTo>
                  <a:cubicBezTo>
                    <a:pt x="192" y="206"/>
                    <a:pt x="192" y="206"/>
                    <a:pt x="192" y="206"/>
                  </a:cubicBezTo>
                  <a:cubicBezTo>
                    <a:pt x="185" y="213"/>
                    <a:pt x="176" y="218"/>
                    <a:pt x="166" y="220"/>
                  </a:cubicBezTo>
                  <a:lnTo>
                    <a:pt x="166" y="246"/>
                  </a:lnTo>
                  <a:close/>
                </a:path>
              </a:pathLst>
            </a:custGeom>
            <a:solidFill>
              <a:srgbClr val="001F5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9" name="Group 68">
              <a:extLst>
                <a:ext uri="{FF2B5EF4-FFF2-40B4-BE49-F238E27FC236}">
                  <a16:creationId xmlns:a16="http://schemas.microsoft.com/office/drawing/2014/main" id="{5717F8C6-0E5B-42BD-B9BC-3B6090DA546B}"/>
                </a:ext>
              </a:extLst>
            </p:cNvPr>
            <p:cNvGrpSpPr/>
            <p:nvPr/>
          </p:nvGrpSpPr>
          <p:grpSpPr>
            <a:xfrm>
              <a:off x="6502475" y="4335104"/>
              <a:ext cx="579777" cy="887413"/>
              <a:chOff x="9382125" y="2730501"/>
              <a:chExt cx="1011238" cy="1547812"/>
            </a:xfrm>
            <a:solidFill>
              <a:srgbClr val="001F50"/>
            </a:solidFill>
          </p:grpSpPr>
          <p:sp>
            <p:nvSpPr>
              <p:cNvPr id="70" name="Freeform 18">
                <a:extLst>
                  <a:ext uri="{FF2B5EF4-FFF2-40B4-BE49-F238E27FC236}">
                    <a16:creationId xmlns:a16="http://schemas.microsoft.com/office/drawing/2014/main" id="{AFEC0933-AC1F-4535-B9D9-72BEE41E0B65}"/>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9">
                <a:extLst>
                  <a:ext uri="{FF2B5EF4-FFF2-40B4-BE49-F238E27FC236}">
                    <a16:creationId xmlns:a16="http://schemas.microsoft.com/office/drawing/2014/main" id="{04A4D863-BF34-4AEE-97A4-B0123068446E}"/>
                  </a:ext>
                </a:extLst>
              </p:cNvPr>
              <p:cNvSpPr>
                <a:spLocks noEditPoints="1"/>
              </p:cNvSpPr>
              <p:nvPr/>
            </p:nvSpPr>
            <p:spPr bwMode="auto">
              <a:xfrm>
                <a:off x="9913938" y="2730501"/>
                <a:ext cx="479425" cy="1547812"/>
              </a:xfrm>
              <a:custGeom>
                <a:avLst/>
                <a:gdLst>
                  <a:gd name="T0" fmla="*/ 89 w 112"/>
                  <a:gd name="T1" fmla="*/ 202 h 363"/>
                  <a:gd name="T2" fmla="*/ 112 w 112"/>
                  <a:gd name="T3" fmla="*/ 202 h 363"/>
                  <a:gd name="T4" fmla="*/ 112 w 112"/>
                  <a:gd name="T5" fmla="*/ 184 h 363"/>
                  <a:gd name="T6" fmla="*/ 65 w 112"/>
                  <a:gd name="T7" fmla="*/ 184 h 363"/>
                  <a:gd name="T8" fmla="*/ 65 w 112"/>
                  <a:gd name="T9" fmla="*/ 78 h 363"/>
                  <a:gd name="T10" fmla="*/ 89 w 112"/>
                  <a:gd name="T11" fmla="*/ 55 h 363"/>
                  <a:gd name="T12" fmla="*/ 89 w 112"/>
                  <a:gd name="T13" fmla="*/ 0 h 363"/>
                  <a:gd name="T14" fmla="*/ 24 w 112"/>
                  <a:gd name="T15" fmla="*/ 0 h 363"/>
                  <a:gd name="T16" fmla="*/ 24 w 112"/>
                  <a:gd name="T17" fmla="*/ 55 h 363"/>
                  <a:gd name="T18" fmla="*/ 47 w 112"/>
                  <a:gd name="T19" fmla="*/ 78 h 363"/>
                  <a:gd name="T20" fmla="*/ 47 w 112"/>
                  <a:gd name="T21" fmla="*/ 184 h 363"/>
                  <a:gd name="T22" fmla="*/ 0 w 112"/>
                  <a:gd name="T23" fmla="*/ 184 h 363"/>
                  <a:gd name="T24" fmla="*/ 0 w 112"/>
                  <a:gd name="T25" fmla="*/ 202 h 363"/>
                  <a:gd name="T26" fmla="*/ 24 w 112"/>
                  <a:gd name="T27" fmla="*/ 202 h 363"/>
                  <a:gd name="T28" fmla="*/ 24 w 112"/>
                  <a:gd name="T29" fmla="*/ 332 h 363"/>
                  <a:gd name="T30" fmla="*/ 56 w 112"/>
                  <a:gd name="T31" fmla="*/ 363 h 363"/>
                  <a:gd name="T32" fmla="*/ 89 w 112"/>
                  <a:gd name="T33" fmla="*/ 332 h 363"/>
                  <a:gd name="T34" fmla="*/ 89 w 112"/>
                  <a:gd name="T35" fmla="*/ 202 h 363"/>
                  <a:gd name="T36" fmla="*/ 89 w 112"/>
                  <a:gd name="T37" fmla="*/ 202 h 363"/>
                  <a:gd name="T38" fmla="*/ 41 w 112"/>
                  <a:gd name="T39" fmla="*/ 46 h 363"/>
                  <a:gd name="T40" fmla="*/ 41 w 112"/>
                  <a:gd name="T41" fmla="*/ 17 h 363"/>
                  <a:gd name="T42" fmla="*/ 71 w 112"/>
                  <a:gd name="T43" fmla="*/ 17 h 363"/>
                  <a:gd name="T44" fmla="*/ 71 w 112"/>
                  <a:gd name="T45" fmla="*/ 46 h 363"/>
                  <a:gd name="T46" fmla="*/ 56 w 112"/>
                  <a:gd name="T47" fmla="*/ 60 h 363"/>
                  <a:gd name="T48" fmla="*/ 41 w 112"/>
                  <a:gd name="T49" fmla="*/ 46 h 363"/>
                  <a:gd name="T50" fmla="*/ 41 w 112"/>
                  <a:gd name="T51" fmla="*/ 46 h 363"/>
                  <a:gd name="T52" fmla="*/ 71 w 112"/>
                  <a:gd name="T53" fmla="*/ 332 h 363"/>
                  <a:gd name="T54" fmla="*/ 56 w 112"/>
                  <a:gd name="T55" fmla="*/ 346 h 363"/>
                  <a:gd name="T56" fmla="*/ 41 w 112"/>
                  <a:gd name="T57" fmla="*/ 332 h 363"/>
                  <a:gd name="T58" fmla="*/ 41 w 112"/>
                  <a:gd name="T59" fmla="*/ 202 h 363"/>
                  <a:gd name="T60" fmla="*/ 71 w 112"/>
                  <a:gd name="T61" fmla="*/ 202 h 363"/>
                  <a:gd name="T62" fmla="*/ 71 w 112"/>
                  <a:gd name="T63" fmla="*/ 332 h 363"/>
                  <a:gd name="T64" fmla="*/ 71 w 112"/>
                  <a:gd name="T65" fmla="*/ 33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 h="363">
                    <a:moveTo>
                      <a:pt x="89" y="202"/>
                    </a:moveTo>
                    <a:cubicBezTo>
                      <a:pt x="112" y="202"/>
                      <a:pt x="112" y="202"/>
                      <a:pt x="112" y="202"/>
                    </a:cubicBezTo>
                    <a:cubicBezTo>
                      <a:pt x="112" y="184"/>
                      <a:pt x="112" y="184"/>
                      <a:pt x="112" y="184"/>
                    </a:cubicBezTo>
                    <a:cubicBezTo>
                      <a:pt x="65" y="184"/>
                      <a:pt x="65" y="184"/>
                      <a:pt x="65" y="184"/>
                    </a:cubicBezTo>
                    <a:cubicBezTo>
                      <a:pt x="65" y="78"/>
                      <a:pt x="65" y="78"/>
                      <a:pt x="65" y="78"/>
                    </a:cubicBezTo>
                    <a:cubicBezTo>
                      <a:pt x="89" y="55"/>
                      <a:pt x="89" y="55"/>
                      <a:pt x="89" y="55"/>
                    </a:cubicBezTo>
                    <a:cubicBezTo>
                      <a:pt x="89" y="0"/>
                      <a:pt x="89" y="0"/>
                      <a:pt x="89" y="0"/>
                    </a:cubicBezTo>
                    <a:cubicBezTo>
                      <a:pt x="24" y="0"/>
                      <a:pt x="24" y="0"/>
                      <a:pt x="24" y="0"/>
                    </a:cubicBezTo>
                    <a:cubicBezTo>
                      <a:pt x="24" y="55"/>
                      <a:pt x="24" y="55"/>
                      <a:pt x="24" y="55"/>
                    </a:cubicBezTo>
                    <a:cubicBezTo>
                      <a:pt x="47" y="78"/>
                      <a:pt x="47" y="78"/>
                      <a:pt x="47" y="78"/>
                    </a:cubicBezTo>
                    <a:cubicBezTo>
                      <a:pt x="47" y="184"/>
                      <a:pt x="47" y="184"/>
                      <a:pt x="47" y="184"/>
                    </a:cubicBezTo>
                    <a:cubicBezTo>
                      <a:pt x="0" y="184"/>
                      <a:pt x="0" y="184"/>
                      <a:pt x="0" y="184"/>
                    </a:cubicBezTo>
                    <a:cubicBezTo>
                      <a:pt x="0" y="202"/>
                      <a:pt x="0" y="202"/>
                      <a:pt x="0" y="202"/>
                    </a:cubicBezTo>
                    <a:cubicBezTo>
                      <a:pt x="24" y="202"/>
                      <a:pt x="24" y="202"/>
                      <a:pt x="24" y="202"/>
                    </a:cubicBezTo>
                    <a:cubicBezTo>
                      <a:pt x="24" y="332"/>
                      <a:pt x="24" y="332"/>
                      <a:pt x="24" y="332"/>
                    </a:cubicBezTo>
                    <a:cubicBezTo>
                      <a:pt x="24" y="349"/>
                      <a:pt x="39" y="363"/>
                      <a:pt x="56" y="363"/>
                    </a:cubicBezTo>
                    <a:cubicBezTo>
                      <a:pt x="74" y="363"/>
                      <a:pt x="89" y="349"/>
                      <a:pt x="89" y="332"/>
                    </a:cubicBezTo>
                    <a:cubicBezTo>
                      <a:pt x="89" y="202"/>
                      <a:pt x="89" y="202"/>
                      <a:pt x="89" y="202"/>
                    </a:cubicBezTo>
                    <a:cubicBezTo>
                      <a:pt x="89" y="202"/>
                      <a:pt x="89" y="202"/>
                      <a:pt x="89" y="202"/>
                    </a:cubicBezTo>
                    <a:close/>
                    <a:moveTo>
                      <a:pt x="41" y="46"/>
                    </a:moveTo>
                    <a:cubicBezTo>
                      <a:pt x="41" y="17"/>
                      <a:pt x="41" y="17"/>
                      <a:pt x="41" y="17"/>
                    </a:cubicBezTo>
                    <a:cubicBezTo>
                      <a:pt x="71" y="17"/>
                      <a:pt x="71" y="17"/>
                      <a:pt x="71" y="17"/>
                    </a:cubicBezTo>
                    <a:cubicBezTo>
                      <a:pt x="71" y="46"/>
                      <a:pt x="71" y="46"/>
                      <a:pt x="71" y="46"/>
                    </a:cubicBezTo>
                    <a:cubicBezTo>
                      <a:pt x="56" y="60"/>
                      <a:pt x="56" y="60"/>
                      <a:pt x="56" y="60"/>
                    </a:cubicBezTo>
                    <a:cubicBezTo>
                      <a:pt x="41" y="46"/>
                      <a:pt x="41" y="46"/>
                      <a:pt x="41" y="46"/>
                    </a:cubicBezTo>
                    <a:cubicBezTo>
                      <a:pt x="41" y="46"/>
                      <a:pt x="41" y="46"/>
                      <a:pt x="41" y="46"/>
                    </a:cubicBezTo>
                    <a:close/>
                    <a:moveTo>
                      <a:pt x="71" y="332"/>
                    </a:moveTo>
                    <a:cubicBezTo>
                      <a:pt x="71" y="340"/>
                      <a:pt x="65" y="346"/>
                      <a:pt x="56" y="346"/>
                    </a:cubicBezTo>
                    <a:cubicBezTo>
                      <a:pt x="47" y="346"/>
                      <a:pt x="41" y="340"/>
                      <a:pt x="41" y="332"/>
                    </a:cubicBezTo>
                    <a:cubicBezTo>
                      <a:pt x="41" y="202"/>
                      <a:pt x="41" y="202"/>
                      <a:pt x="41" y="202"/>
                    </a:cubicBezTo>
                    <a:cubicBezTo>
                      <a:pt x="71" y="202"/>
                      <a:pt x="71" y="202"/>
                      <a:pt x="71" y="202"/>
                    </a:cubicBezTo>
                    <a:cubicBezTo>
                      <a:pt x="71" y="332"/>
                      <a:pt x="71" y="332"/>
                      <a:pt x="71" y="332"/>
                    </a:cubicBezTo>
                    <a:cubicBezTo>
                      <a:pt x="71" y="332"/>
                      <a:pt x="71" y="332"/>
                      <a:pt x="71" y="3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0">
                <a:extLst>
                  <a:ext uri="{FF2B5EF4-FFF2-40B4-BE49-F238E27FC236}">
                    <a16:creationId xmlns:a16="http://schemas.microsoft.com/office/drawing/2014/main" id="{BDB0EE38-F85F-4B73-828F-0DE03C6CA123}"/>
                  </a:ext>
                </a:extLst>
              </p:cNvPr>
              <p:cNvSpPr>
                <a:spLocks noEditPoints="1"/>
              </p:cNvSpPr>
              <p:nvPr/>
            </p:nvSpPr>
            <p:spPr bwMode="auto">
              <a:xfrm>
                <a:off x="9382125" y="2970213"/>
                <a:ext cx="506413" cy="1308100"/>
              </a:xfrm>
              <a:custGeom>
                <a:avLst/>
                <a:gdLst>
                  <a:gd name="T0" fmla="*/ 102 w 118"/>
                  <a:gd name="T1" fmla="*/ 60 h 307"/>
                  <a:gd name="T2" fmla="*/ 81 w 118"/>
                  <a:gd name="T3" fmla="*/ 96 h 307"/>
                  <a:gd name="T4" fmla="*/ 76 w 118"/>
                  <a:gd name="T5" fmla="*/ 97 h 307"/>
                  <a:gd name="T6" fmla="*/ 75 w 118"/>
                  <a:gd name="T7" fmla="*/ 273 h 307"/>
                  <a:gd name="T8" fmla="*/ 57 w 118"/>
                  <a:gd name="T9" fmla="*/ 291 h 307"/>
                  <a:gd name="T10" fmla="*/ 45 w 118"/>
                  <a:gd name="T11" fmla="*/ 285 h 307"/>
                  <a:gd name="T12" fmla="*/ 41 w 118"/>
                  <a:gd name="T13" fmla="*/ 275 h 307"/>
                  <a:gd name="T14" fmla="*/ 42 w 118"/>
                  <a:gd name="T15" fmla="*/ 99 h 307"/>
                  <a:gd name="T16" fmla="*/ 39 w 118"/>
                  <a:gd name="T17" fmla="*/ 96 h 307"/>
                  <a:gd name="T18" fmla="*/ 17 w 118"/>
                  <a:gd name="T19" fmla="*/ 59 h 307"/>
                  <a:gd name="T20" fmla="*/ 29 w 118"/>
                  <a:gd name="T21" fmla="*/ 29 h 307"/>
                  <a:gd name="T22" fmla="*/ 35 w 118"/>
                  <a:gd name="T23" fmla="*/ 26 h 307"/>
                  <a:gd name="T24" fmla="*/ 35 w 118"/>
                  <a:gd name="T25" fmla="*/ 47 h 307"/>
                  <a:gd name="T26" fmla="*/ 60 w 118"/>
                  <a:gd name="T27" fmla="*/ 72 h 307"/>
                  <a:gd name="T28" fmla="*/ 85 w 118"/>
                  <a:gd name="T29" fmla="*/ 47 h 307"/>
                  <a:gd name="T30" fmla="*/ 86 w 118"/>
                  <a:gd name="T31" fmla="*/ 26 h 307"/>
                  <a:gd name="T32" fmla="*/ 102 w 118"/>
                  <a:gd name="T33" fmla="*/ 60 h 307"/>
                  <a:gd name="T34" fmla="*/ 68 w 118"/>
                  <a:gd name="T35" fmla="*/ 0 h 307"/>
                  <a:gd name="T36" fmla="*/ 68 w 118"/>
                  <a:gd name="T37" fmla="*/ 47 h 307"/>
                  <a:gd name="T38" fmla="*/ 59 w 118"/>
                  <a:gd name="T39" fmla="*/ 56 h 307"/>
                  <a:gd name="T40" fmla="*/ 51 w 118"/>
                  <a:gd name="T41" fmla="*/ 49 h 307"/>
                  <a:gd name="T42" fmla="*/ 52 w 118"/>
                  <a:gd name="T43" fmla="*/ 1 h 307"/>
                  <a:gd name="T44" fmla="*/ 40 w 118"/>
                  <a:gd name="T45" fmla="*/ 4 h 307"/>
                  <a:gd name="T46" fmla="*/ 17 w 118"/>
                  <a:gd name="T47" fmla="*/ 18 h 307"/>
                  <a:gd name="T48" fmla="*/ 1 w 118"/>
                  <a:gd name="T49" fmla="*/ 61 h 307"/>
                  <a:gd name="T50" fmla="*/ 26 w 118"/>
                  <a:gd name="T51" fmla="*/ 107 h 307"/>
                  <a:gd name="T52" fmla="*/ 25 w 118"/>
                  <a:gd name="T53" fmla="*/ 273 h 307"/>
                  <a:gd name="T54" fmla="*/ 33 w 118"/>
                  <a:gd name="T55" fmla="*/ 297 h 307"/>
                  <a:gd name="T56" fmla="*/ 59 w 118"/>
                  <a:gd name="T57" fmla="*/ 307 h 307"/>
                  <a:gd name="T58" fmla="*/ 81 w 118"/>
                  <a:gd name="T59" fmla="*/ 297 h 307"/>
                  <a:gd name="T60" fmla="*/ 92 w 118"/>
                  <a:gd name="T61" fmla="*/ 274 h 307"/>
                  <a:gd name="T62" fmla="*/ 93 w 118"/>
                  <a:gd name="T63" fmla="*/ 108 h 307"/>
                  <a:gd name="T64" fmla="*/ 100 w 118"/>
                  <a:gd name="T65" fmla="*/ 100 h 307"/>
                  <a:gd name="T66" fmla="*/ 100 w 118"/>
                  <a:gd name="T67" fmla="*/ 100 h 307"/>
                  <a:gd name="T68" fmla="*/ 118 w 118"/>
                  <a:gd name="T69" fmla="*/ 59 h 307"/>
                  <a:gd name="T70" fmla="*/ 78 w 118"/>
                  <a:gd name="T71" fmla="*/ 4 h 307"/>
                  <a:gd name="T72" fmla="*/ 68 w 118"/>
                  <a:gd name="T7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307">
                    <a:moveTo>
                      <a:pt x="102" y="60"/>
                    </a:moveTo>
                    <a:cubicBezTo>
                      <a:pt x="102" y="75"/>
                      <a:pt x="94" y="88"/>
                      <a:pt x="81" y="96"/>
                    </a:cubicBezTo>
                    <a:cubicBezTo>
                      <a:pt x="76" y="97"/>
                      <a:pt x="76" y="97"/>
                      <a:pt x="76" y="97"/>
                    </a:cubicBezTo>
                    <a:cubicBezTo>
                      <a:pt x="75" y="273"/>
                      <a:pt x="75" y="273"/>
                      <a:pt x="75" y="273"/>
                    </a:cubicBezTo>
                    <a:cubicBezTo>
                      <a:pt x="75" y="282"/>
                      <a:pt x="66" y="291"/>
                      <a:pt x="57" y="291"/>
                    </a:cubicBezTo>
                    <a:cubicBezTo>
                      <a:pt x="54" y="291"/>
                      <a:pt x="50" y="290"/>
                      <a:pt x="45" y="285"/>
                    </a:cubicBezTo>
                    <a:cubicBezTo>
                      <a:pt x="42" y="282"/>
                      <a:pt x="41" y="278"/>
                      <a:pt x="41" y="275"/>
                    </a:cubicBezTo>
                    <a:cubicBezTo>
                      <a:pt x="42" y="99"/>
                      <a:pt x="42" y="99"/>
                      <a:pt x="42" y="99"/>
                    </a:cubicBezTo>
                    <a:cubicBezTo>
                      <a:pt x="39" y="96"/>
                      <a:pt x="39" y="96"/>
                      <a:pt x="39" y="96"/>
                    </a:cubicBezTo>
                    <a:cubicBezTo>
                      <a:pt x="26" y="89"/>
                      <a:pt x="17" y="74"/>
                      <a:pt x="17" y="59"/>
                    </a:cubicBezTo>
                    <a:cubicBezTo>
                      <a:pt x="19" y="49"/>
                      <a:pt x="22" y="37"/>
                      <a:pt x="29" y="29"/>
                    </a:cubicBezTo>
                    <a:cubicBezTo>
                      <a:pt x="31" y="28"/>
                      <a:pt x="34" y="28"/>
                      <a:pt x="35" y="26"/>
                    </a:cubicBezTo>
                    <a:cubicBezTo>
                      <a:pt x="35" y="47"/>
                      <a:pt x="35" y="47"/>
                      <a:pt x="35" y="47"/>
                    </a:cubicBezTo>
                    <a:cubicBezTo>
                      <a:pt x="35" y="62"/>
                      <a:pt x="45" y="72"/>
                      <a:pt x="60" y="72"/>
                    </a:cubicBezTo>
                    <a:cubicBezTo>
                      <a:pt x="72" y="72"/>
                      <a:pt x="84" y="60"/>
                      <a:pt x="85" y="47"/>
                    </a:cubicBezTo>
                    <a:cubicBezTo>
                      <a:pt x="86" y="26"/>
                      <a:pt x="86" y="26"/>
                      <a:pt x="86" y="26"/>
                    </a:cubicBezTo>
                    <a:cubicBezTo>
                      <a:pt x="96" y="33"/>
                      <a:pt x="102" y="45"/>
                      <a:pt x="102" y="60"/>
                    </a:cubicBezTo>
                    <a:close/>
                    <a:moveTo>
                      <a:pt x="68" y="0"/>
                    </a:moveTo>
                    <a:cubicBezTo>
                      <a:pt x="68" y="48"/>
                      <a:pt x="68" y="47"/>
                      <a:pt x="68" y="47"/>
                    </a:cubicBezTo>
                    <a:cubicBezTo>
                      <a:pt x="68" y="53"/>
                      <a:pt x="65" y="56"/>
                      <a:pt x="59" y="56"/>
                    </a:cubicBezTo>
                    <a:cubicBezTo>
                      <a:pt x="56" y="56"/>
                      <a:pt x="51" y="52"/>
                      <a:pt x="51" y="49"/>
                    </a:cubicBezTo>
                    <a:cubicBezTo>
                      <a:pt x="52" y="1"/>
                      <a:pt x="52" y="1"/>
                      <a:pt x="52" y="1"/>
                    </a:cubicBezTo>
                    <a:cubicBezTo>
                      <a:pt x="40" y="4"/>
                      <a:pt x="40" y="4"/>
                      <a:pt x="40" y="4"/>
                    </a:cubicBezTo>
                    <a:cubicBezTo>
                      <a:pt x="31" y="7"/>
                      <a:pt x="23" y="12"/>
                      <a:pt x="17" y="18"/>
                    </a:cubicBezTo>
                    <a:cubicBezTo>
                      <a:pt x="7" y="28"/>
                      <a:pt x="1" y="43"/>
                      <a:pt x="1" y="61"/>
                    </a:cubicBezTo>
                    <a:cubicBezTo>
                      <a:pt x="0" y="79"/>
                      <a:pt x="9" y="96"/>
                      <a:pt x="26" y="107"/>
                    </a:cubicBezTo>
                    <a:cubicBezTo>
                      <a:pt x="25" y="273"/>
                      <a:pt x="25" y="273"/>
                      <a:pt x="25" y="273"/>
                    </a:cubicBezTo>
                    <a:cubicBezTo>
                      <a:pt x="25" y="282"/>
                      <a:pt x="27" y="291"/>
                      <a:pt x="33" y="297"/>
                    </a:cubicBezTo>
                    <a:cubicBezTo>
                      <a:pt x="41" y="305"/>
                      <a:pt x="50" y="307"/>
                      <a:pt x="59" y="307"/>
                    </a:cubicBezTo>
                    <a:cubicBezTo>
                      <a:pt x="68" y="307"/>
                      <a:pt x="75" y="303"/>
                      <a:pt x="81" y="297"/>
                    </a:cubicBezTo>
                    <a:cubicBezTo>
                      <a:pt x="87" y="291"/>
                      <a:pt x="92" y="283"/>
                      <a:pt x="92" y="274"/>
                    </a:cubicBezTo>
                    <a:cubicBezTo>
                      <a:pt x="93" y="108"/>
                      <a:pt x="93" y="108"/>
                      <a:pt x="93" y="108"/>
                    </a:cubicBezTo>
                    <a:cubicBezTo>
                      <a:pt x="96" y="105"/>
                      <a:pt x="99" y="102"/>
                      <a:pt x="100" y="100"/>
                    </a:cubicBezTo>
                    <a:cubicBezTo>
                      <a:pt x="100" y="100"/>
                      <a:pt x="100" y="100"/>
                      <a:pt x="100" y="100"/>
                    </a:cubicBezTo>
                    <a:cubicBezTo>
                      <a:pt x="112" y="88"/>
                      <a:pt x="118" y="73"/>
                      <a:pt x="118" y="59"/>
                    </a:cubicBezTo>
                    <a:cubicBezTo>
                      <a:pt x="118" y="35"/>
                      <a:pt x="102" y="13"/>
                      <a:pt x="78" y="4"/>
                    </a:cubicBezTo>
                    <a:lnTo>
                      <a:pt x="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21">
                <a:extLst>
                  <a:ext uri="{FF2B5EF4-FFF2-40B4-BE49-F238E27FC236}">
                    <a16:creationId xmlns:a16="http://schemas.microsoft.com/office/drawing/2014/main" id="{45E9EAEE-FD18-4BE3-8687-87EC67271DA4}"/>
                  </a:ext>
                </a:extLst>
              </p:cNvPr>
              <p:cNvSpPr>
                <a:spLocks noChangeArrowheads="1"/>
              </p:cNvSpPr>
              <p:nvPr/>
            </p:nvSpPr>
            <p:spPr bwMode="auto">
              <a:xfrm>
                <a:off x="9601200" y="4090988"/>
                <a:ext cx="63500" cy="63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09326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4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3"/>
                                        </p:tgtEl>
                                      </p:cBhvr>
                                      <p:by x="0" y="0"/>
                                    </p:animScale>
                                  </p:childTnLst>
                                </p:cTn>
                              </p:par>
                              <p:par>
                                <p:cTn id="9" presetID="1" presetClass="entr" presetSubtype="0" fill="hold" grpId="0" nodeType="withEffect">
                                  <p:stCondLst>
                                    <p:cond delay="0"/>
                                  </p:stCondLst>
                                  <p:childTnLst>
                                    <p:set>
                                      <p:cBhvr>
                                        <p:cTn id="10" dur="1" fill="hold">
                                          <p:stCondLst>
                                            <p:cond delay="499"/>
                                          </p:stCondLst>
                                        </p:cTn>
                                        <p:tgtEl>
                                          <p:spTgt spid="4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44"/>
                                        </p:tgtEl>
                                      </p:cBhvr>
                                      <p:by x="0" y="0"/>
                                    </p:animScale>
                                  </p:childTnLst>
                                </p:cTn>
                              </p:par>
                              <p:par>
                                <p:cTn id="13" presetID="1" presetClass="entr" presetSubtype="0" fill="hold" grpId="0" nodeType="withEffect">
                                  <p:stCondLst>
                                    <p:cond delay="0"/>
                                  </p:stCondLst>
                                  <p:childTnLst>
                                    <p:set>
                                      <p:cBhvr>
                                        <p:cTn id="14" dur="1" fill="hold">
                                          <p:stCondLst>
                                            <p:cond delay="499"/>
                                          </p:stCondLst>
                                        </p:cTn>
                                        <p:tgtEl>
                                          <p:spTgt spid="45"/>
                                        </p:tgtEl>
                                        <p:attrNameLst>
                                          <p:attrName>style.visibility</p:attrName>
                                        </p:attrNameLst>
                                      </p:cBhvr>
                                      <p:to>
                                        <p:strVal val="visible"/>
                                      </p:to>
                                    </p:set>
                                  </p:childTnLst>
                                </p:cTn>
                              </p:par>
                              <p:par>
                                <p:cTn id="15" presetID="6" presetClass="emph" presetSubtype="0" accel="100000" autoRev="1" fill="hold" grpId="1" nodeType="withEffect">
                                  <p:stCondLst>
                                    <p:cond delay="0"/>
                                  </p:stCondLst>
                                  <p:childTnLst>
                                    <p:animScale>
                                      <p:cBhvr>
                                        <p:cTn id="16" dur="500" fill="hold"/>
                                        <p:tgtEl>
                                          <p:spTgt spid="45"/>
                                        </p:tgtEl>
                                      </p:cBhvr>
                                      <p:by x="0" y="0"/>
                                    </p:animScale>
                                  </p:childTnLst>
                                </p:cTn>
                              </p:par>
                              <p:par>
                                <p:cTn id="17" presetID="1" presetClass="entr" presetSubtype="0" fill="hold" grpId="0" nodeType="withEffect">
                                  <p:stCondLst>
                                    <p:cond delay="0"/>
                                  </p:stCondLst>
                                  <p:childTnLst>
                                    <p:set>
                                      <p:cBhvr>
                                        <p:cTn id="18" dur="1" fill="hold">
                                          <p:stCondLst>
                                            <p:cond delay="499"/>
                                          </p:stCondLst>
                                        </p:cTn>
                                        <p:tgtEl>
                                          <p:spTgt spid="46"/>
                                        </p:tgtEl>
                                        <p:attrNameLst>
                                          <p:attrName>style.visibility</p:attrName>
                                        </p:attrNameLst>
                                      </p:cBhvr>
                                      <p:to>
                                        <p:strVal val="visible"/>
                                      </p:to>
                                    </p:set>
                                  </p:childTnLst>
                                </p:cTn>
                              </p:par>
                              <p:par>
                                <p:cTn id="19" presetID="6" presetClass="emph" presetSubtype="0" accel="100000" autoRev="1" fill="hold" grpId="1" nodeType="withEffect">
                                  <p:stCondLst>
                                    <p:cond delay="0"/>
                                  </p:stCondLst>
                                  <p:childTnLst>
                                    <p:animScale>
                                      <p:cBhvr>
                                        <p:cTn id="20" dur="500" fill="hold"/>
                                        <p:tgtEl>
                                          <p:spTgt spid="46"/>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4" grpId="0"/>
      <p:bldP spid="44" grpId="1"/>
      <p:bldP spid="45" grpId="0"/>
      <p:bldP spid="45" grpId="1"/>
      <p:bldP spid="46" grpId="0"/>
      <p:bldP spid="4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cap="all" dirty="0"/>
              <a:t>Choose from two hardware generations</a:t>
            </a:r>
          </a:p>
        </p:txBody>
      </p:sp>
      <p:sp>
        <p:nvSpPr>
          <p:cNvPr id="3" name="Text Placeholder 2">
            <a:extLst>
              <a:ext uri="{FF2B5EF4-FFF2-40B4-BE49-F238E27FC236}">
                <a16:creationId xmlns:a16="http://schemas.microsoft.com/office/drawing/2014/main" id="{940B3517-ADF5-4EA6-B8FA-803613388739}"/>
              </a:ext>
            </a:extLst>
          </p:cNvPr>
          <p:cNvSpPr>
            <a:spLocks noGrp="1"/>
          </p:cNvSpPr>
          <p:nvPr>
            <p:ph type="body" sz="quarter" idx="10"/>
          </p:nvPr>
        </p:nvSpPr>
        <p:spPr>
          <a:xfrm>
            <a:off x="269240" y="1890584"/>
            <a:ext cx="4547689" cy="3927832"/>
          </a:xfrm>
        </p:spPr>
        <p:txBody>
          <a:bodyPr>
            <a:normAutofit/>
          </a:bodyPr>
          <a:lstStyle/>
          <a:p>
            <a:r>
              <a:rPr lang="en-US" dirty="0"/>
              <a:t>Balance performance requirements and price with two hardware generations</a:t>
            </a:r>
          </a:p>
          <a:p>
            <a:pPr>
              <a:lnSpc>
                <a:spcPct val="120000"/>
              </a:lnSpc>
              <a:spcBef>
                <a:spcPts val="600"/>
              </a:spcBef>
              <a:spcAft>
                <a:spcPts val="0"/>
              </a:spcAft>
            </a:pPr>
            <a:r>
              <a:rPr lang="en-US" dirty="0"/>
              <a:t>Match your on-premise application behavior</a:t>
            </a:r>
          </a:p>
          <a:p>
            <a:endParaRPr lang="en-US" dirty="0"/>
          </a:p>
        </p:txBody>
      </p:sp>
      <p:sp>
        <p:nvSpPr>
          <p:cNvPr id="27" name="Cylinder 26">
            <a:extLst>
              <a:ext uri="{FF2B5EF4-FFF2-40B4-BE49-F238E27FC236}">
                <a16:creationId xmlns:a16="http://schemas.microsoft.com/office/drawing/2014/main" id="{FCC63451-8DEA-4DEE-99AD-6101FABEC8C6}"/>
              </a:ext>
            </a:extLst>
          </p:cNvPr>
          <p:cNvSpPr/>
          <p:nvPr/>
        </p:nvSpPr>
        <p:spPr bwMode="auto">
          <a:xfrm>
            <a:off x="7103412" y="912457"/>
            <a:ext cx="297304" cy="390587"/>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28" name="Cylinder 27">
            <a:extLst>
              <a:ext uri="{FF2B5EF4-FFF2-40B4-BE49-F238E27FC236}">
                <a16:creationId xmlns:a16="http://schemas.microsoft.com/office/drawing/2014/main" id="{D0648D38-C5E2-40AE-BD45-7E50B14299CC}"/>
              </a:ext>
            </a:extLst>
          </p:cNvPr>
          <p:cNvSpPr/>
          <p:nvPr/>
        </p:nvSpPr>
        <p:spPr bwMode="auto">
          <a:xfrm>
            <a:off x="9563078" y="912457"/>
            <a:ext cx="297304" cy="390587"/>
          </a:xfrm>
          <a:prstGeom prst="can">
            <a:avLst>
              <a:gd name="adj" fmla="val 39530"/>
            </a:avLst>
          </a:prstGeom>
          <a:no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4" name="Rectangle 3">
            <a:extLst>
              <a:ext uri="{FF2B5EF4-FFF2-40B4-BE49-F238E27FC236}">
                <a16:creationId xmlns:a16="http://schemas.microsoft.com/office/drawing/2014/main" id="{4C7CB572-54C9-4066-BD52-A97C2DB5C026}"/>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graphicFrame>
        <p:nvGraphicFramePr>
          <p:cNvPr id="11" name="Table 10">
            <a:extLst>
              <a:ext uri="{FF2B5EF4-FFF2-40B4-BE49-F238E27FC236}">
                <a16:creationId xmlns:a16="http://schemas.microsoft.com/office/drawing/2014/main" id="{62F2BAF1-B960-47BE-816C-233DAFCF34B2}"/>
              </a:ext>
            </a:extLst>
          </p:cNvPr>
          <p:cNvGraphicFramePr>
            <a:graphicFrameLocks noGrp="1"/>
          </p:cNvGraphicFramePr>
          <p:nvPr>
            <p:extLst/>
          </p:nvPr>
        </p:nvGraphicFramePr>
        <p:xfrm>
          <a:off x="5708822" y="1389506"/>
          <a:ext cx="5983249" cy="3020719"/>
        </p:xfrm>
        <a:graphic>
          <a:graphicData uri="http://schemas.openxmlformats.org/drawingml/2006/table">
            <a:tbl>
              <a:tblPr firstRow="1" firstCol="1" bandRow="1">
                <a:tableStyleId>{5940675A-B579-460E-94D1-54222C63F5DA}</a:tableStyleId>
              </a:tblPr>
              <a:tblGrid>
                <a:gridCol w="1114853">
                  <a:extLst>
                    <a:ext uri="{9D8B030D-6E8A-4147-A177-3AD203B41FA5}">
                      <a16:colId xmlns:a16="http://schemas.microsoft.com/office/drawing/2014/main" val="1584087558"/>
                    </a:ext>
                  </a:extLst>
                </a:gridCol>
                <a:gridCol w="2385361">
                  <a:extLst>
                    <a:ext uri="{9D8B030D-6E8A-4147-A177-3AD203B41FA5}">
                      <a16:colId xmlns:a16="http://schemas.microsoft.com/office/drawing/2014/main" val="3421087856"/>
                    </a:ext>
                  </a:extLst>
                </a:gridCol>
                <a:gridCol w="2483035">
                  <a:extLst>
                    <a:ext uri="{9D8B030D-6E8A-4147-A177-3AD203B41FA5}">
                      <a16:colId xmlns:a16="http://schemas.microsoft.com/office/drawing/2014/main" val="2079053904"/>
                    </a:ext>
                  </a:extLst>
                </a:gridCol>
              </a:tblGrid>
              <a:tr h="438572">
                <a:tc>
                  <a:txBody>
                    <a:bodyPr/>
                    <a:lstStyle/>
                    <a:p>
                      <a:pPr marL="0" marR="0">
                        <a:lnSpc>
                          <a:spcPct val="107000"/>
                        </a:lnSpc>
                        <a:spcBef>
                          <a:spcPts val="0"/>
                        </a:spcBef>
                        <a:spcAft>
                          <a:spcPts val="0"/>
                        </a:spcAft>
                      </a:pPr>
                      <a:endParaRPr lang="en-US" sz="2000" dirty="0">
                        <a:solidFill>
                          <a:schemeClr val="tx1"/>
                        </a:solidFill>
                        <a:effectLst/>
                        <a:latin typeface="+mn-lt"/>
                        <a:ea typeface="Calibri" panose="020F0502020204030204" pitchFamily="34" charset="0"/>
                        <a:cs typeface="Times New Roman" panose="02020603050405020304" pitchFamily="18" charset="0"/>
                      </a:endParaRPr>
                    </a:p>
                  </a:txBody>
                  <a:tcPr marL="64607" marR="64607" marT="64607" marB="64607">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ctr">
                        <a:lnSpc>
                          <a:spcPct val="107000"/>
                        </a:lnSpc>
                        <a:spcBef>
                          <a:spcPts val="0"/>
                        </a:spcBef>
                        <a:spcAft>
                          <a:spcPts val="0"/>
                        </a:spcAft>
                      </a:pPr>
                      <a:r>
                        <a:rPr lang="en-US" sz="1500" b="1" kern="0" spc="0" baseline="0" dirty="0">
                          <a:solidFill>
                            <a:schemeClr val="bg1"/>
                          </a:solidFill>
                          <a:latin typeface="Segoe UI Semibold" charset="0"/>
                          <a:ea typeface="+mn-ea"/>
                          <a:cs typeface="Segoe UI Semibold" charset="0"/>
                        </a:rPr>
                        <a:t>Gen 4</a:t>
                      </a:r>
                    </a:p>
                  </a:txBody>
                  <a:tcPr marL="64607" marR="64607" marT="64607" marB="646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tc>
                  <a:txBody>
                    <a:bodyPr/>
                    <a:lstStyle/>
                    <a:p>
                      <a:pPr marL="0" marR="0" lvl="0" algn="ctr">
                        <a:lnSpc>
                          <a:spcPct val="107000"/>
                        </a:lnSpc>
                        <a:spcBef>
                          <a:spcPts val="0"/>
                        </a:spcBef>
                        <a:spcAft>
                          <a:spcPts val="0"/>
                        </a:spcAft>
                      </a:pPr>
                      <a:r>
                        <a:rPr lang="en-US" sz="1500" b="1" kern="0" spc="0" baseline="0" dirty="0">
                          <a:solidFill>
                            <a:schemeClr val="bg1"/>
                          </a:solidFill>
                          <a:latin typeface="Segoe UI Semibold" charset="0"/>
                          <a:ea typeface="+mn-ea"/>
                          <a:cs typeface="Segoe UI Semibold" charset="0"/>
                        </a:rPr>
                        <a:t>Gen 5</a:t>
                      </a:r>
                    </a:p>
                  </a:txBody>
                  <a:tcPr marL="64607" marR="64607" marT="64607" marB="6460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F87E6"/>
                    </a:solidFill>
                  </a:tcPr>
                </a:tc>
                <a:extLst>
                  <a:ext uri="{0D108BD9-81ED-4DB2-BD59-A6C34878D82A}">
                    <a16:rowId xmlns:a16="http://schemas.microsoft.com/office/drawing/2014/main" val="2667652206"/>
                  </a:ext>
                </a:extLst>
              </a:tr>
              <a:tr h="894093">
                <a:tc>
                  <a:txBody>
                    <a:bodyPr/>
                    <a:lstStyle/>
                    <a:p>
                      <a:pPr marL="0" marR="0">
                        <a:lnSpc>
                          <a:spcPct val="107000"/>
                        </a:lnSpc>
                        <a:spcBef>
                          <a:spcPts val="0"/>
                        </a:spcBef>
                        <a:spcAft>
                          <a:spcPts val="0"/>
                        </a:spcAft>
                      </a:pPr>
                      <a:r>
                        <a:rPr lang="en-US" sz="1100" b="1" kern="1200" dirty="0">
                          <a:solidFill>
                            <a:schemeClr val="tx1"/>
                          </a:solidFill>
                          <a:latin typeface="Segoe UI Semibold" charset="0"/>
                          <a:ea typeface="Calibri" panose="020F0502020204030204" pitchFamily="34" charset="0"/>
                          <a:cs typeface="Segoe UI Semibold" charset="0"/>
                        </a:rPr>
                        <a:t>Hardware</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kern="1200" dirty="0">
                          <a:solidFill>
                            <a:schemeClr val="tx1"/>
                          </a:solidFill>
                          <a:latin typeface="Segoe UI Semilight" charset="0"/>
                          <a:ea typeface="+mn-ea"/>
                          <a:cs typeface="Segoe UI Semilight" charset="0"/>
                        </a:rPr>
                        <a:t>Intel E5-2673 v3 (Haswell) 2.4 GHz processors </a:t>
                      </a:r>
                    </a:p>
                    <a:p>
                      <a:pPr marL="0" marR="0">
                        <a:lnSpc>
                          <a:spcPct val="107000"/>
                        </a:lnSpc>
                        <a:spcBef>
                          <a:spcPts val="0"/>
                        </a:spcBef>
                        <a:spcAft>
                          <a:spcPts val="0"/>
                        </a:spcAft>
                      </a:pPr>
                      <a:r>
                        <a:rPr lang="en-US" sz="1100" i="0" kern="1200" dirty="0">
                          <a:solidFill>
                            <a:schemeClr val="tx1"/>
                          </a:solidFill>
                          <a:latin typeface="Segoe UI Semilight" charset="0"/>
                          <a:ea typeface="+mn-ea"/>
                          <a:cs typeface="Segoe UI Semilight" charset="0"/>
                        </a:rPr>
                        <a:t>vCore = 1 PP (physical core)</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latin typeface="Segoe UI Semilight" charset="0"/>
                          <a:ea typeface="+mn-ea"/>
                          <a:cs typeface="Segoe UI Semilight" charset="0"/>
                        </a:rPr>
                        <a:t>Intel E5-2673 v4 (Broadwell) 2.3 GHz processors, fast </a:t>
                      </a:r>
                      <a:r>
                        <a:rPr lang="en-US" sz="1100" kern="1200" dirty="0" err="1">
                          <a:solidFill>
                            <a:schemeClr val="tx1"/>
                          </a:solidFill>
                          <a:latin typeface="Segoe UI Semilight" charset="0"/>
                          <a:ea typeface="+mn-ea"/>
                          <a:cs typeface="Segoe UI Semilight" charset="0"/>
                        </a:rPr>
                        <a:t>eNVM</a:t>
                      </a:r>
                      <a:r>
                        <a:rPr lang="en-US" sz="1100" kern="1200" dirty="0">
                          <a:solidFill>
                            <a:schemeClr val="tx1"/>
                          </a:solidFill>
                          <a:latin typeface="Segoe UI Semilight" charset="0"/>
                          <a:ea typeface="+mn-ea"/>
                          <a:cs typeface="Segoe UI Semilight" charset="0"/>
                        </a:rPr>
                        <a:t> SSD</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100" kern="1200" noProof="0" dirty="0">
                          <a:solidFill>
                            <a:schemeClr val="tx1"/>
                          </a:solidFill>
                          <a:latin typeface="Segoe UI Semilight" charset="0"/>
                          <a:ea typeface="+mn-ea"/>
                          <a:cs typeface="Segoe UI Semilight" charset="0"/>
                        </a:rPr>
                        <a:t>vCore=1 LP (hyper-thread)</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74696992"/>
                  </a:ext>
                </a:extLst>
              </a:tr>
              <a:tr h="579839">
                <a:tc>
                  <a:txBody>
                    <a:bodyPr/>
                    <a:lstStyle/>
                    <a:p>
                      <a:pPr marL="0" marR="0">
                        <a:lnSpc>
                          <a:spcPct val="107000"/>
                        </a:lnSpc>
                        <a:spcBef>
                          <a:spcPts val="0"/>
                        </a:spcBef>
                        <a:spcAft>
                          <a:spcPts val="0"/>
                        </a:spcAft>
                      </a:pPr>
                      <a:r>
                        <a:rPr lang="en-US" sz="1100" b="1" kern="1200" dirty="0">
                          <a:solidFill>
                            <a:schemeClr val="tx1"/>
                          </a:solidFill>
                          <a:latin typeface="Segoe UI Semibold" charset="0"/>
                          <a:ea typeface="Calibri" panose="020F0502020204030204" pitchFamily="34" charset="0"/>
                          <a:cs typeface="Segoe UI Semibold" charset="0"/>
                        </a:rPr>
                        <a:t>Performance levels</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kern="1200" dirty="0">
                          <a:solidFill>
                            <a:schemeClr val="tx1"/>
                          </a:solidFill>
                          <a:latin typeface="Segoe UI Semilight" charset="0"/>
                          <a:ea typeface="+mn-ea"/>
                          <a:cs typeface="Segoe UI Semilight" charset="0"/>
                        </a:rPr>
                        <a:t>1, 2, 4, 8, 16, 22 </a:t>
                      </a:r>
                      <a:r>
                        <a:rPr lang="en-US" sz="1100" kern="1200" dirty="0" err="1">
                          <a:solidFill>
                            <a:schemeClr val="tx1"/>
                          </a:solidFill>
                          <a:latin typeface="Segoe UI Semilight" charset="0"/>
                          <a:ea typeface="+mn-ea"/>
                          <a:cs typeface="Segoe UI Semilight" charset="0"/>
                        </a:rPr>
                        <a:t>vCores</a:t>
                      </a:r>
                      <a:endParaRPr lang="en-US" sz="1100" kern="1200" dirty="0">
                        <a:solidFill>
                          <a:schemeClr val="tx1"/>
                        </a:solidFill>
                        <a:latin typeface="Segoe UI Semilight" charset="0"/>
                        <a:ea typeface="+mn-ea"/>
                        <a:cs typeface="Segoe UI Semilight"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kern="1200" dirty="0">
                          <a:solidFill>
                            <a:schemeClr val="tx1"/>
                          </a:solidFill>
                          <a:latin typeface="Segoe UI Semilight" charset="0"/>
                          <a:ea typeface="+mn-ea"/>
                          <a:cs typeface="Segoe UI Semilight" charset="0"/>
                        </a:rPr>
                        <a:t>2, 4, 8, 16, 24, 32, 48, 72 </a:t>
                      </a:r>
                      <a:r>
                        <a:rPr lang="en-US" sz="1100" kern="1200" dirty="0" err="1">
                          <a:solidFill>
                            <a:schemeClr val="tx1"/>
                          </a:solidFill>
                          <a:latin typeface="Segoe UI Semilight" charset="0"/>
                          <a:ea typeface="+mn-ea"/>
                          <a:cs typeface="Segoe UI Semilight" charset="0"/>
                        </a:rPr>
                        <a:t>vCores</a:t>
                      </a:r>
                      <a:endParaRPr lang="en-US" sz="1100" kern="1200" dirty="0">
                        <a:solidFill>
                          <a:schemeClr val="tx1"/>
                        </a:solidFill>
                        <a:latin typeface="Segoe UI Semilight" charset="0"/>
                        <a:ea typeface="+mn-ea"/>
                        <a:cs typeface="Segoe UI Semilight"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78840782"/>
                  </a:ext>
                </a:extLst>
              </a:tr>
              <a:tr h="579839">
                <a:tc>
                  <a:txBody>
                    <a:bodyPr/>
                    <a:lstStyle/>
                    <a:p>
                      <a:pPr marL="0" marR="0">
                        <a:lnSpc>
                          <a:spcPct val="107000"/>
                        </a:lnSpc>
                        <a:spcBef>
                          <a:spcPts val="0"/>
                        </a:spcBef>
                        <a:spcAft>
                          <a:spcPts val="0"/>
                        </a:spcAft>
                      </a:pPr>
                      <a:r>
                        <a:rPr lang="en-US" sz="1100" b="1" kern="1200" dirty="0">
                          <a:solidFill>
                            <a:schemeClr val="tx1"/>
                          </a:solidFill>
                          <a:latin typeface="Segoe UI Semibold" charset="0"/>
                          <a:cs typeface="Segoe UI Semibold" charset="0"/>
                        </a:rPr>
                        <a:t>Memory</a:t>
                      </a:r>
                      <a:endParaRPr lang="en-US" sz="1100" b="1" kern="1200" dirty="0">
                        <a:solidFill>
                          <a:schemeClr val="tx1"/>
                        </a:solidFill>
                        <a:latin typeface="Segoe UI Semibold" charset="0"/>
                        <a:ea typeface="Calibri" panose="020F0502020204030204" pitchFamily="34" charset="0"/>
                        <a:cs typeface="Segoe UI Semibold"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kern="1200" dirty="0">
                          <a:solidFill>
                            <a:schemeClr val="tx1"/>
                          </a:solidFill>
                          <a:latin typeface="Segoe UI Semilight" charset="0"/>
                          <a:ea typeface="+mn-ea"/>
                          <a:cs typeface="Segoe UI Semilight" charset="0"/>
                        </a:rPr>
                        <a:t>7GB per vCore</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kern="1200" dirty="0">
                          <a:solidFill>
                            <a:schemeClr val="tx1"/>
                          </a:solidFill>
                          <a:latin typeface="Segoe UI Semilight" charset="0"/>
                          <a:ea typeface="+mn-ea"/>
                          <a:cs typeface="Segoe UI Semilight" charset="0"/>
                        </a:rPr>
                        <a:t>5.5GB per vCore</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198122"/>
                  </a:ext>
                </a:extLst>
              </a:tr>
              <a:tr h="528376">
                <a:tc>
                  <a:txBody>
                    <a:bodyPr/>
                    <a:lstStyle/>
                    <a:p>
                      <a:pPr marL="0" marR="0">
                        <a:lnSpc>
                          <a:spcPct val="107000"/>
                        </a:lnSpc>
                        <a:spcBef>
                          <a:spcPts val="0"/>
                        </a:spcBef>
                        <a:spcAft>
                          <a:spcPts val="0"/>
                        </a:spcAft>
                      </a:pPr>
                      <a:r>
                        <a:rPr lang="en-US" sz="1100" b="1" kern="1200" dirty="0">
                          <a:solidFill>
                            <a:schemeClr val="tx1"/>
                          </a:solidFill>
                          <a:latin typeface="Segoe UI Semibold" charset="0"/>
                          <a:cs typeface="Segoe UI Semibold" charset="0"/>
                        </a:rPr>
                        <a:t>Storage </a:t>
                      </a:r>
                      <a:endParaRPr lang="en-US" sz="1100" b="1" kern="1200" dirty="0">
                        <a:solidFill>
                          <a:schemeClr val="tx1"/>
                        </a:solidFill>
                        <a:latin typeface="Segoe UI Semibold" charset="0"/>
                        <a:ea typeface="Calibri" panose="020F0502020204030204" pitchFamily="34" charset="0"/>
                        <a:cs typeface="Segoe UI Semibold" charset="0"/>
                      </a:endParaRP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kern="1200" dirty="0">
                          <a:solidFill>
                            <a:schemeClr val="tx1"/>
                          </a:solidFill>
                          <a:latin typeface="Segoe UI Semilight" charset="0"/>
                          <a:ea typeface="+mn-ea"/>
                          <a:cs typeface="Segoe UI Semilight" charset="0"/>
                        </a:rPr>
                        <a:t>Up to 4TB premium remote storage</a:t>
                      </a:r>
                    </a:p>
                    <a:p>
                      <a:pPr marL="0" marR="0">
                        <a:lnSpc>
                          <a:spcPct val="107000"/>
                        </a:lnSpc>
                        <a:spcBef>
                          <a:spcPts val="0"/>
                        </a:spcBef>
                        <a:spcAft>
                          <a:spcPts val="0"/>
                        </a:spcAft>
                      </a:pPr>
                      <a:r>
                        <a:rPr lang="en-US" sz="1100" kern="1200" dirty="0">
                          <a:solidFill>
                            <a:schemeClr val="tx1"/>
                          </a:solidFill>
                          <a:latin typeface="Segoe UI Semilight" charset="0"/>
                          <a:ea typeface="+mn-ea"/>
                          <a:cs typeface="Segoe UI Semilight" charset="0"/>
                        </a:rPr>
                        <a:t>Up to 1TB local SSD storage</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kern="1200" dirty="0">
                          <a:solidFill>
                            <a:schemeClr val="tx1"/>
                          </a:solidFill>
                          <a:latin typeface="Segoe UI Semilight" charset="0"/>
                          <a:ea typeface="+mn-ea"/>
                          <a:cs typeface="Segoe UI Semilight" charset="0"/>
                        </a:rPr>
                        <a:t>Up to 4TB premium remote storage</a:t>
                      </a:r>
                    </a:p>
                    <a:p>
                      <a:pPr marL="0" marR="0" lvl="0" indent="0" algn="l" defTabSz="914367" rtl="0" eaLnBrk="1" fontAlgn="auto" latinLnBrk="0" hangingPunct="1">
                        <a:lnSpc>
                          <a:spcPct val="107000"/>
                        </a:lnSpc>
                        <a:spcBef>
                          <a:spcPts val="0"/>
                        </a:spcBef>
                        <a:spcAft>
                          <a:spcPts val="0"/>
                        </a:spcAft>
                        <a:buClrTx/>
                        <a:buSzTx/>
                        <a:buFontTx/>
                        <a:buNone/>
                        <a:tabLst/>
                        <a:defRPr/>
                      </a:pPr>
                      <a:r>
                        <a:rPr lang="en-US" sz="1100" kern="1200" dirty="0">
                          <a:solidFill>
                            <a:schemeClr val="tx1"/>
                          </a:solidFill>
                          <a:latin typeface="Segoe UI Semilight" charset="0"/>
                          <a:ea typeface="+mn-ea"/>
                          <a:cs typeface="Segoe UI Semilight" charset="0"/>
                        </a:rPr>
                        <a:t>Up to 4TB local SSD storage</a:t>
                      </a:r>
                    </a:p>
                  </a:txBody>
                  <a:tcPr marL="64607" marR="64607" marT="64607" marB="6460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7146993"/>
                  </a:ext>
                </a:extLst>
              </a:tr>
            </a:tbl>
          </a:graphicData>
        </a:graphic>
      </p:graphicFrame>
      <p:grpSp>
        <p:nvGrpSpPr>
          <p:cNvPr id="8" name="Group 7">
            <a:extLst>
              <a:ext uri="{FF2B5EF4-FFF2-40B4-BE49-F238E27FC236}">
                <a16:creationId xmlns:a16="http://schemas.microsoft.com/office/drawing/2014/main" id="{FBB6588A-C285-4053-8D46-32EB1069F0DF}"/>
              </a:ext>
            </a:extLst>
          </p:cNvPr>
          <p:cNvGrpSpPr/>
          <p:nvPr/>
        </p:nvGrpSpPr>
        <p:grpSpPr>
          <a:xfrm>
            <a:off x="269240" y="5922297"/>
            <a:ext cx="216270" cy="721636"/>
            <a:chOff x="4081774" y="3329291"/>
            <a:chExt cx="208476" cy="695630"/>
          </a:xfrm>
        </p:grpSpPr>
        <p:sp>
          <p:nvSpPr>
            <p:cNvPr id="9" name="Freeform: Shape 234">
              <a:extLst>
                <a:ext uri="{FF2B5EF4-FFF2-40B4-BE49-F238E27FC236}">
                  <a16:creationId xmlns:a16="http://schemas.microsoft.com/office/drawing/2014/main" id="{2C33D67A-933C-4E33-9DC2-A0120122FF13}"/>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9E21A88-4F86-4DB9-91AB-23EF4EBE543D}"/>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326965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p:txBody>
          <a:bodyPr/>
          <a:lstStyle/>
          <a:p>
            <a:pPr algn="ctr"/>
            <a:r>
              <a:rPr lang="en-US" sz="2800" cap="all" dirty="0">
                <a:solidFill>
                  <a:srgbClr val="0078D7"/>
                </a:solidFill>
                <a:latin typeface="Segoe UI Semilight" panose="020B0402040204020203" pitchFamily="34" charset="0"/>
                <a:cs typeface="Segoe UI Semilight" panose="020B0402040204020203" pitchFamily="34" charset="0"/>
              </a:rPr>
              <a:t>Selecting the right purchasing option</a:t>
            </a:r>
          </a:p>
        </p:txBody>
      </p:sp>
      <p:sp>
        <p:nvSpPr>
          <p:cNvPr id="5" name="Text Placeholder 4">
            <a:extLst>
              <a:ext uri="{FF2B5EF4-FFF2-40B4-BE49-F238E27FC236}">
                <a16:creationId xmlns:a16="http://schemas.microsoft.com/office/drawing/2014/main" id="{B7496B46-7140-4C78-A2F0-468E83E72D92}"/>
              </a:ext>
            </a:extLst>
          </p:cNvPr>
          <p:cNvSpPr>
            <a:spLocks noGrp="1"/>
          </p:cNvSpPr>
          <p:nvPr>
            <p:ph type="body" sz="quarter" idx="10"/>
          </p:nvPr>
        </p:nvSpPr>
        <p:spPr/>
        <p:txBody>
          <a:bodyPr/>
          <a:lstStyle/>
          <a:p>
            <a:pPr algn="ctr"/>
            <a:r>
              <a:rPr lang="en-US" sz="2400" b="1" dirty="0">
                <a:latin typeface="+mn-lt"/>
              </a:rPr>
              <a:t>Flexibility</a:t>
            </a:r>
            <a:r>
              <a:rPr lang="en-US" sz="2400" dirty="0"/>
              <a:t> </a:t>
            </a:r>
          </a:p>
          <a:p>
            <a:r>
              <a:rPr lang="en-US" sz="2400" u="sng" dirty="0" err="1"/>
              <a:t>vCore</a:t>
            </a:r>
            <a:r>
              <a:rPr lang="en-US" sz="2400" u="sng" dirty="0"/>
              <a:t>-based</a:t>
            </a:r>
          </a:p>
          <a:p>
            <a:r>
              <a:rPr lang="en-US" sz="2400" dirty="0"/>
              <a:t>Independently configure compute, storage, IO</a:t>
            </a:r>
          </a:p>
          <a:p>
            <a:r>
              <a:rPr lang="en-US" sz="2400" dirty="0"/>
              <a:t>Most economical with Azure Hybrid Benefit for SQL Server</a:t>
            </a:r>
          </a:p>
        </p:txBody>
      </p:sp>
      <p:sp>
        <p:nvSpPr>
          <p:cNvPr id="7" name="Text Placeholder 6">
            <a:extLst>
              <a:ext uri="{FF2B5EF4-FFF2-40B4-BE49-F238E27FC236}">
                <a16:creationId xmlns:a16="http://schemas.microsoft.com/office/drawing/2014/main" id="{40517326-B40D-4DFD-9C58-E8A290AF8929}"/>
              </a:ext>
            </a:extLst>
          </p:cNvPr>
          <p:cNvSpPr>
            <a:spLocks noGrp="1"/>
          </p:cNvSpPr>
          <p:nvPr>
            <p:ph type="body" sz="quarter" idx="11"/>
          </p:nvPr>
        </p:nvSpPr>
        <p:spPr/>
        <p:txBody>
          <a:bodyPr/>
          <a:lstStyle/>
          <a:p>
            <a:pPr algn="ctr"/>
            <a:r>
              <a:rPr lang="en-US" sz="2400" b="1" dirty="0">
                <a:latin typeface="+mn-lt"/>
              </a:rPr>
              <a:t>Simplicity</a:t>
            </a:r>
          </a:p>
          <a:p>
            <a:r>
              <a:rPr lang="en-US" sz="2400" u="sng" dirty="0"/>
              <a:t>DTU-based</a:t>
            </a:r>
          </a:p>
          <a:p>
            <a:r>
              <a:rPr lang="en-US" sz="2400" dirty="0"/>
              <a:t>Blended measure of compute, storage, IO</a:t>
            </a:r>
          </a:p>
          <a:p>
            <a:r>
              <a:rPr lang="en-US" sz="2400" dirty="0"/>
              <a:t>May be more economical for &lt; 3 cores</a:t>
            </a:r>
          </a:p>
        </p:txBody>
      </p:sp>
      <p:sp>
        <p:nvSpPr>
          <p:cNvPr id="4" name="Rectangle 3">
            <a:extLst>
              <a:ext uri="{FF2B5EF4-FFF2-40B4-BE49-F238E27FC236}">
                <a16:creationId xmlns:a16="http://schemas.microsoft.com/office/drawing/2014/main" id="{AFB7D8CB-9C15-468B-B1CA-06D44DD23EE7}"/>
              </a:ext>
            </a:extLst>
          </p:cNvPr>
          <p:cNvSpPr/>
          <p:nvPr/>
        </p:nvSpPr>
        <p:spPr>
          <a:xfrm>
            <a:off x="493015" y="5314882"/>
            <a:ext cx="11421458" cy="707886"/>
          </a:xfrm>
          <a:prstGeom prst="rect">
            <a:avLst/>
          </a:prstGeom>
        </p:spPr>
        <p:txBody>
          <a:bodyPr wrap="square">
            <a:spAutoFit/>
          </a:bodyPr>
          <a:lstStyle/>
          <a:p>
            <a:pPr marL="342900" indent="-342900">
              <a:buFont typeface="Arial" panose="020B0604020202020204" pitchFamily="34" charset="0"/>
              <a:buChar char="•"/>
            </a:pPr>
            <a:r>
              <a:rPr lang="en-US" sz="2000" dirty="0">
                <a:gradFill>
                  <a:gsLst>
                    <a:gs pos="1250">
                      <a:schemeClr val="tx2"/>
                    </a:gs>
                    <a:gs pos="99000">
                      <a:schemeClr val="tx2"/>
                    </a:gs>
                  </a:gsLst>
                  <a:lin ang="5400000" scaled="0"/>
                </a:gradFill>
                <a:latin typeface="+mj-lt"/>
              </a:rPr>
              <a:t>Compare vCore-based and DTU-based options using this rule of thumb: </a:t>
            </a:r>
            <a:r>
              <a:rPr lang="en-US" sz="2000" b="1" dirty="0">
                <a:gradFill>
                  <a:gsLst>
                    <a:gs pos="1250">
                      <a:schemeClr val="tx2"/>
                    </a:gs>
                    <a:gs pos="99000">
                      <a:schemeClr val="tx2"/>
                    </a:gs>
                  </a:gsLst>
                  <a:lin ang="5400000" scaled="0"/>
                </a:gradFill>
                <a:latin typeface="+mj-lt"/>
              </a:rPr>
              <a:t>100DTU ~ 1 vCore</a:t>
            </a:r>
          </a:p>
          <a:p>
            <a:pPr marL="342900" indent="-342900">
              <a:buFont typeface="Arial" panose="020B0604020202020204" pitchFamily="34" charset="0"/>
              <a:buChar char="•"/>
            </a:pPr>
            <a:r>
              <a:rPr lang="en-US" sz="2000" dirty="0">
                <a:gradFill>
                  <a:gsLst>
                    <a:gs pos="1250">
                      <a:schemeClr val="tx2"/>
                    </a:gs>
                    <a:gs pos="99000">
                      <a:schemeClr val="tx2"/>
                    </a:gs>
                  </a:gsLst>
                  <a:lin ang="5400000" scaled="0"/>
                </a:gradFill>
                <a:latin typeface="+mj-lt"/>
              </a:rPr>
              <a:t>Convert from DTU to vCore using the API or portal with no downtime and same SLO update as today</a:t>
            </a:r>
          </a:p>
        </p:txBody>
      </p:sp>
    </p:spTree>
    <p:extLst>
      <p:ext uri="{BB962C8B-B14F-4D97-AF65-F5344CB8AC3E}">
        <p14:creationId xmlns:p14="http://schemas.microsoft.com/office/powerpoint/2010/main" val="32505026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FE3A31D-C609-4F6F-80A1-73C5EA802DA7}"/>
              </a:ext>
            </a:extLst>
          </p:cNvPr>
          <p:cNvSpPr/>
          <p:nvPr/>
        </p:nvSpPr>
        <p:spPr bwMode="auto">
          <a:xfrm>
            <a:off x="5898134" y="1726005"/>
            <a:ext cx="1758043" cy="3049702"/>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0" y="289511"/>
            <a:ext cx="4947653" cy="1046440"/>
          </a:xfrm>
        </p:spPr>
        <p:txBody>
          <a:bodyPr/>
          <a:lstStyle/>
          <a:p>
            <a:r>
              <a:rPr lang="en-US" dirty="0"/>
              <a:t>Exclusive to Azure: Get more for your virtualized workloads</a:t>
            </a: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0"/>
          </p:nvPr>
        </p:nvSpPr>
        <p:spPr>
          <a:xfrm>
            <a:off x="269240" y="2314245"/>
            <a:ext cx="4739230" cy="4048455"/>
          </a:xfrm>
        </p:spPr>
        <p:txBody>
          <a:bodyPr/>
          <a:lstStyle/>
          <a:p>
            <a:pPr marL="0" indent="0">
              <a:buNone/>
            </a:pPr>
            <a:r>
              <a:rPr lang="en-US" dirty="0"/>
              <a:t>Take an inventory of on-premises licenses to determine potential for conversion </a:t>
            </a:r>
          </a:p>
          <a:p>
            <a:pPr marL="0" indent="0">
              <a:buNone/>
            </a:pPr>
            <a:r>
              <a:rPr lang="en-US" dirty="0"/>
              <a:t>Convert on-premises cores to </a:t>
            </a:r>
            <a:r>
              <a:rPr lang="en-US" dirty="0" err="1"/>
              <a:t>vCores</a:t>
            </a:r>
            <a:r>
              <a:rPr lang="en-US" dirty="0"/>
              <a:t> to maximize value of investments </a:t>
            </a:r>
          </a:p>
          <a:p>
            <a:pPr marL="0" indent="0">
              <a:buNone/>
            </a:pPr>
            <a:r>
              <a:rPr lang="en-US" dirty="0"/>
              <a:t>1 Standard license core = 1 General Purpose core</a:t>
            </a:r>
          </a:p>
          <a:p>
            <a:pPr marL="0" indent="0">
              <a:buNone/>
            </a:pPr>
            <a:r>
              <a:rPr lang="en-US" dirty="0"/>
              <a:t>1 Enterprise license core = 1 Business Critical core</a:t>
            </a:r>
          </a:p>
          <a:p>
            <a:pPr marL="0" indent="0">
              <a:buNone/>
            </a:pPr>
            <a:r>
              <a:rPr lang="en-US" dirty="0"/>
              <a:t>1 Enterprise license core = 4 General Purpose cores (virtualization benefit)</a:t>
            </a:r>
          </a:p>
          <a:p>
            <a:pPr marL="0" indent="0">
              <a:buNone/>
            </a:pPr>
            <a:endParaRPr lang="en-US" dirty="0"/>
          </a:p>
          <a:p>
            <a:pPr marL="0" indent="0">
              <a:buNone/>
            </a:pPr>
            <a:endParaRPr lang="en-US" dirty="0"/>
          </a:p>
        </p:txBody>
      </p:sp>
      <p:grpSp>
        <p:nvGrpSpPr>
          <p:cNvPr id="56" name="Group 55">
            <a:extLst>
              <a:ext uri="{FF2B5EF4-FFF2-40B4-BE49-F238E27FC236}">
                <a16:creationId xmlns:a16="http://schemas.microsoft.com/office/drawing/2014/main" id="{0565540D-9C21-410D-8CF9-3A5F93E200FC}"/>
              </a:ext>
            </a:extLst>
          </p:cNvPr>
          <p:cNvGrpSpPr/>
          <p:nvPr/>
        </p:nvGrpSpPr>
        <p:grpSpPr>
          <a:xfrm>
            <a:off x="269240" y="5922297"/>
            <a:ext cx="216270" cy="721636"/>
            <a:chOff x="4081774" y="3329291"/>
            <a:chExt cx="208476" cy="695630"/>
          </a:xfrm>
        </p:grpSpPr>
        <p:sp>
          <p:nvSpPr>
            <p:cNvPr id="57" name="Freeform: Shape 234">
              <a:extLst>
                <a:ext uri="{FF2B5EF4-FFF2-40B4-BE49-F238E27FC236}">
                  <a16:creationId xmlns:a16="http://schemas.microsoft.com/office/drawing/2014/main" id="{9FEC7648-F302-4797-A9D1-0CA08DA602E9}"/>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113E7531-7834-41DA-86B8-EAE0E023623D}"/>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E2AF4A6B-B1BD-4FB0-B94A-3AC80408CA10}"/>
              </a:ext>
            </a:extLst>
          </p:cNvPr>
          <p:cNvSpPr txBox="1"/>
          <p:nvPr/>
        </p:nvSpPr>
        <p:spPr>
          <a:xfrm>
            <a:off x="6091514" y="1079674"/>
            <a:ext cx="3372717" cy="215444"/>
          </a:xfrm>
          <a:prstGeom prst="rect">
            <a:avLst/>
          </a:prstGeom>
          <a:noFill/>
        </p:spPr>
        <p:txBody>
          <a:bodyPr wrap="square" lIns="0" tIns="0" rIns="0" bIns="0" rtlCol="0">
            <a:spAutoFit/>
          </a:bodyPr>
          <a:lstStyle/>
          <a:p>
            <a:r>
              <a:rPr lang="en-US" sz="1400" b="1" dirty="0">
                <a:solidFill>
                  <a:srgbClr val="0078D7"/>
                </a:solidFill>
                <a:latin typeface="Segoe UI Semibold" panose="020B0702040204020203" pitchFamily="34" charset="0"/>
                <a:cs typeface="Segoe UI Semibold" panose="020B0702040204020203" pitchFamily="34" charset="0"/>
              </a:rPr>
              <a:t>SQL Server license trade-in values</a:t>
            </a:r>
          </a:p>
        </p:txBody>
      </p:sp>
      <p:sp>
        <p:nvSpPr>
          <p:cNvPr id="60" name="TextBox 59">
            <a:extLst>
              <a:ext uri="{FF2B5EF4-FFF2-40B4-BE49-F238E27FC236}">
                <a16:creationId xmlns:a16="http://schemas.microsoft.com/office/drawing/2014/main" id="{300F97C5-F6E8-4BF9-ACB7-E880A9E3539E}"/>
              </a:ext>
            </a:extLst>
          </p:cNvPr>
          <p:cNvSpPr txBox="1"/>
          <p:nvPr/>
        </p:nvSpPr>
        <p:spPr>
          <a:xfrm>
            <a:off x="6096000" y="1510561"/>
            <a:ext cx="3646394" cy="215444"/>
          </a:xfrm>
          <a:prstGeom prst="rect">
            <a:avLst/>
          </a:prstGeom>
          <a:noFill/>
        </p:spPr>
        <p:txBody>
          <a:bodyPr wrap="square" lIns="0" tIns="0" rIns="0" bIns="0" rtlCol="0">
            <a:spAutoFit/>
          </a:bodyPr>
          <a:lstStyle/>
          <a:p>
            <a:r>
              <a:rPr lang="en-US" sz="1400" b="1" dirty="0">
                <a:solidFill>
                  <a:srgbClr val="0078D7"/>
                </a:solidFill>
                <a:latin typeface="Segoe UI Semibold" panose="020B0702040204020203" pitchFamily="34" charset="0"/>
                <a:cs typeface="Segoe UI Semibold" panose="020B0702040204020203" pitchFamily="34" charset="0"/>
              </a:rPr>
              <a:t>SQL Database Managed Instance</a:t>
            </a:r>
          </a:p>
        </p:txBody>
      </p:sp>
      <p:cxnSp>
        <p:nvCxnSpPr>
          <p:cNvPr id="69" name="Straight Connector 105">
            <a:extLst>
              <a:ext uri="{FF2B5EF4-FFF2-40B4-BE49-F238E27FC236}">
                <a16:creationId xmlns:a16="http://schemas.microsoft.com/office/drawing/2014/main" id="{4B537EB0-4633-49C4-A4A4-7CAB7C6B4051}"/>
              </a:ext>
            </a:extLst>
          </p:cNvPr>
          <p:cNvCxnSpPr/>
          <p:nvPr/>
        </p:nvCxnSpPr>
        <p:spPr>
          <a:xfrm>
            <a:off x="6057749" y="1414868"/>
            <a:ext cx="319685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37DCF0B-538C-4323-BD27-011E801755DC}"/>
              </a:ext>
            </a:extLst>
          </p:cNvPr>
          <p:cNvSpPr txBox="1"/>
          <p:nvPr/>
        </p:nvSpPr>
        <p:spPr>
          <a:xfrm>
            <a:off x="6096000" y="4869956"/>
            <a:ext cx="3368231" cy="215444"/>
          </a:xfrm>
          <a:prstGeom prst="rect">
            <a:avLst/>
          </a:prstGeom>
          <a:noFill/>
        </p:spPr>
        <p:txBody>
          <a:bodyPr wrap="square" lIns="0" tIns="0" rIns="0" bIns="0" rtlCol="0">
            <a:spAutoFit/>
          </a:bodyPr>
          <a:lstStyle/>
          <a:p>
            <a:r>
              <a:rPr lang="en-US" sz="1400" b="1" dirty="0">
                <a:solidFill>
                  <a:srgbClr val="0078D7"/>
                </a:solidFill>
                <a:latin typeface="Segoe UI Semibold" panose="020B0702040204020203" pitchFamily="34" charset="0"/>
                <a:cs typeface="Segoe UI Semibold" panose="020B0702040204020203" pitchFamily="34" charset="0"/>
              </a:rPr>
              <a:t>SQL Server with Software Assurance</a:t>
            </a:r>
          </a:p>
        </p:txBody>
      </p:sp>
      <p:grpSp>
        <p:nvGrpSpPr>
          <p:cNvPr id="4" name="Group 3">
            <a:extLst>
              <a:ext uri="{FF2B5EF4-FFF2-40B4-BE49-F238E27FC236}">
                <a16:creationId xmlns:a16="http://schemas.microsoft.com/office/drawing/2014/main" id="{73ECA567-C03D-46F6-B49E-09D419D7ABC2}"/>
              </a:ext>
            </a:extLst>
          </p:cNvPr>
          <p:cNvGrpSpPr/>
          <p:nvPr/>
        </p:nvGrpSpPr>
        <p:grpSpPr>
          <a:xfrm>
            <a:off x="5968017" y="1791593"/>
            <a:ext cx="5698261" cy="2905411"/>
            <a:chOff x="6430501" y="3181036"/>
            <a:chExt cx="3164327" cy="1613416"/>
          </a:xfrm>
        </p:grpSpPr>
        <p:sp>
          <p:nvSpPr>
            <p:cNvPr id="61" name="TextBox 60">
              <a:extLst>
                <a:ext uri="{FF2B5EF4-FFF2-40B4-BE49-F238E27FC236}">
                  <a16:creationId xmlns:a16="http://schemas.microsoft.com/office/drawing/2014/main" id="{9480F388-FB4F-4D9A-A713-AC197C95DD7A}"/>
                </a:ext>
              </a:extLst>
            </p:cNvPr>
            <p:cNvSpPr txBox="1"/>
            <p:nvPr/>
          </p:nvSpPr>
          <p:spPr>
            <a:xfrm>
              <a:off x="7363542" y="3655924"/>
              <a:ext cx="1126912" cy="102548"/>
            </a:xfrm>
            <a:prstGeom prst="rect">
              <a:avLst/>
            </a:prstGeom>
            <a:noFill/>
          </p:spPr>
          <p:txBody>
            <a:bodyPr wrap="square" lIns="0" tIns="0" rIns="0" bIns="0" rtlCol="0">
              <a:spAutoFit/>
            </a:bodyPr>
            <a:lstStyle/>
            <a:p>
              <a:pPr algn="ctr"/>
              <a:r>
                <a:rPr lang="en-US" sz="1200" dirty="0">
                  <a:solidFill>
                    <a:srgbClr val="0078D7"/>
                  </a:solidFill>
                  <a:latin typeface="Segoe UI Semilight" panose="020B0402040204020203" pitchFamily="34" charset="0"/>
                </a:rPr>
                <a:t>Business Critical</a:t>
              </a:r>
            </a:p>
          </p:txBody>
        </p:sp>
        <p:sp>
          <p:nvSpPr>
            <p:cNvPr id="62" name="TextBox 61">
              <a:extLst>
                <a:ext uri="{FF2B5EF4-FFF2-40B4-BE49-F238E27FC236}">
                  <a16:creationId xmlns:a16="http://schemas.microsoft.com/office/drawing/2014/main" id="{ACD343EE-ACDD-4F86-8DD4-5480F1FDD035}"/>
                </a:ext>
              </a:extLst>
            </p:cNvPr>
            <p:cNvSpPr txBox="1"/>
            <p:nvPr/>
          </p:nvSpPr>
          <p:spPr>
            <a:xfrm>
              <a:off x="8740572" y="3655924"/>
              <a:ext cx="854256" cy="102548"/>
            </a:xfrm>
            <a:prstGeom prst="rect">
              <a:avLst/>
            </a:prstGeom>
            <a:noFill/>
          </p:spPr>
          <p:txBody>
            <a:bodyPr wrap="square" lIns="0" tIns="0" rIns="0" bIns="0" rtlCol="0">
              <a:spAutoFit/>
            </a:bodyPr>
            <a:lstStyle/>
            <a:p>
              <a:pPr algn="ctr"/>
              <a:r>
                <a:rPr lang="en-US" sz="1200" dirty="0">
                  <a:solidFill>
                    <a:srgbClr val="0078D7"/>
                  </a:solidFill>
                  <a:latin typeface="Segoe UI Semilight" panose="020B0402040204020203" pitchFamily="34" charset="0"/>
                </a:rPr>
                <a:t>General Purpose</a:t>
              </a:r>
            </a:p>
          </p:txBody>
        </p:sp>
        <p:sp>
          <p:nvSpPr>
            <p:cNvPr id="63" name="TextBox 62">
              <a:extLst>
                <a:ext uri="{FF2B5EF4-FFF2-40B4-BE49-F238E27FC236}">
                  <a16:creationId xmlns:a16="http://schemas.microsoft.com/office/drawing/2014/main" id="{4E0F9AD2-4ACC-4550-A9AD-AA47C5932007}"/>
                </a:ext>
              </a:extLst>
            </p:cNvPr>
            <p:cNvSpPr txBox="1"/>
            <p:nvPr/>
          </p:nvSpPr>
          <p:spPr>
            <a:xfrm>
              <a:off x="7585702" y="4589357"/>
              <a:ext cx="682593" cy="102548"/>
            </a:xfrm>
            <a:prstGeom prst="rect">
              <a:avLst/>
            </a:prstGeom>
            <a:noFill/>
          </p:spPr>
          <p:txBody>
            <a:bodyPr wrap="square" lIns="0" tIns="0" rIns="0" bIns="0" rtlCol="0">
              <a:spAutoFit/>
            </a:bodyPr>
            <a:lstStyle/>
            <a:p>
              <a:pPr algn="ctr"/>
              <a:r>
                <a:rPr lang="en-US" sz="1200" dirty="0">
                  <a:solidFill>
                    <a:srgbClr val="0078D7"/>
                  </a:solidFill>
                  <a:latin typeface="Segoe UI Semilight" panose="020B0402040204020203" pitchFamily="34" charset="0"/>
                </a:rPr>
                <a:t>Enterprise Edition</a:t>
              </a:r>
            </a:p>
          </p:txBody>
        </p:sp>
        <p:sp>
          <p:nvSpPr>
            <p:cNvPr id="64" name="TextBox 63">
              <a:extLst>
                <a:ext uri="{FF2B5EF4-FFF2-40B4-BE49-F238E27FC236}">
                  <a16:creationId xmlns:a16="http://schemas.microsoft.com/office/drawing/2014/main" id="{5262C7EC-CBEB-415C-8278-CED1B15B1A56}"/>
                </a:ext>
              </a:extLst>
            </p:cNvPr>
            <p:cNvSpPr txBox="1"/>
            <p:nvPr/>
          </p:nvSpPr>
          <p:spPr>
            <a:xfrm>
              <a:off x="8839597" y="4589357"/>
              <a:ext cx="656206" cy="102548"/>
            </a:xfrm>
            <a:prstGeom prst="rect">
              <a:avLst/>
            </a:prstGeom>
            <a:noFill/>
          </p:spPr>
          <p:txBody>
            <a:bodyPr wrap="square" lIns="0" tIns="0" rIns="0" bIns="0" rtlCol="0">
              <a:spAutoFit/>
            </a:bodyPr>
            <a:lstStyle/>
            <a:p>
              <a:pPr algn="ctr"/>
              <a:r>
                <a:rPr lang="en-US" sz="1200" dirty="0">
                  <a:solidFill>
                    <a:srgbClr val="0078D7"/>
                  </a:solidFill>
                  <a:latin typeface="Segoe UI Semilight" panose="020B0402040204020203" pitchFamily="34" charset="0"/>
                </a:rPr>
                <a:t>Standard Edition</a:t>
              </a:r>
            </a:p>
          </p:txBody>
        </p:sp>
        <p:sp>
          <p:nvSpPr>
            <p:cNvPr id="65" name="Freeform 128">
              <a:extLst>
                <a:ext uri="{FF2B5EF4-FFF2-40B4-BE49-F238E27FC236}">
                  <a16:creationId xmlns:a16="http://schemas.microsoft.com/office/drawing/2014/main" id="{CA885DAA-E083-47A0-92ED-5CB3CE4074BD}"/>
                </a:ext>
              </a:extLst>
            </p:cNvPr>
            <p:cNvSpPr>
              <a:spLocks noChangeAspect="1"/>
            </p:cNvSpPr>
            <p:nvPr/>
          </p:nvSpPr>
          <p:spPr bwMode="auto">
            <a:xfrm>
              <a:off x="6430501" y="3181036"/>
              <a:ext cx="919601"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440" tIns="45720" rIns="91440" bIns="45720" numCol="1" anchor="t" anchorCtr="0" compatLnSpc="1">
              <a:prstTxWarp prst="textNoShape">
                <a:avLst/>
              </a:prstTxWarp>
            </a:bodyPr>
            <a:lstStyle/>
            <a:p>
              <a:endParaRPr lang="en-US">
                <a:solidFill>
                  <a:srgbClr val="333333"/>
                </a:solidFill>
                <a:latin typeface="Segoe UI"/>
              </a:endParaRPr>
            </a:p>
          </p:txBody>
        </p:sp>
        <p:sp>
          <p:nvSpPr>
            <p:cNvPr id="66" name="Freeform 15">
              <a:extLst>
                <a:ext uri="{FF2B5EF4-FFF2-40B4-BE49-F238E27FC236}">
                  <a16:creationId xmlns:a16="http://schemas.microsoft.com/office/drawing/2014/main" id="{3CF63A7E-5F1D-468C-97A5-7BD84DFB86E0}"/>
                </a:ext>
              </a:extLst>
            </p:cNvPr>
            <p:cNvSpPr/>
            <p:nvPr/>
          </p:nvSpPr>
          <p:spPr>
            <a:xfrm>
              <a:off x="689333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177">
              <a:extLst>
                <a:ext uri="{FF2B5EF4-FFF2-40B4-BE49-F238E27FC236}">
                  <a16:creationId xmlns:a16="http://schemas.microsoft.com/office/drawing/2014/main" id="{9DDBEEF3-8F8C-4223-ABF6-51597FC4664C}"/>
                </a:ext>
              </a:extLst>
            </p:cNvPr>
            <p:cNvSpPr/>
            <p:nvPr/>
          </p:nvSpPr>
          <p:spPr>
            <a:xfrm>
              <a:off x="7926998"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178">
              <a:extLst>
                <a:ext uri="{FF2B5EF4-FFF2-40B4-BE49-F238E27FC236}">
                  <a16:creationId xmlns:a16="http://schemas.microsoft.com/office/drawing/2014/main" id="{E75A2DB6-3B96-40EF-94B1-33B7AAA1F4AC}"/>
                </a:ext>
              </a:extLst>
            </p:cNvPr>
            <p:cNvSpPr/>
            <p:nvPr/>
          </p:nvSpPr>
          <p:spPr>
            <a:xfrm>
              <a:off x="9167700" y="3844212"/>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a:extLst>
                <a:ext uri="{FF2B5EF4-FFF2-40B4-BE49-F238E27FC236}">
                  <a16:creationId xmlns:a16="http://schemas.microsoft.com/office/drawing/2014/main" id="{D3E24579-FFA0-4667-95D0-1E21F7F7E115}"/>
                </a:ext>
              </a:extLst>
            </p:cNvPr>
            <p:cNvPicPr>
              <a:picLocks noChangeAspect="1"/>
            </p:cNvPicPr>
            <p:nvPr/>
          </p:nvPicPr>
          <p:blipFill>
            <a:blip r:embed="rId3"/>
            <a:stretch>
              <a:fillRect/>
            </a:stretch>
          </p:blipFill>
          <p:spPr>
            <a:xfrm>
              <a:off x="6536017" y="3406711"/>
              <a:ext cx="162431" cy="167891"/>
            </a:xfrm>
            <a:prstGeom prst="rect">
              <a:avLst/>
            </a:prstGeom>
          </p:spPr>
        </p:pic>
        <p:pic>
          <p:nvPicPr>
            <p:cNvPr id="71" name="Picture 70">
              <a:extLst>
                <a:ext uri="{FF2B5EF4-FFF2-40B4-BE49-F238E27FC236}">
                  <a16:creationId xmlns:a16="http://schemas.microsoft.com/office/drawing/2014/main" id="{92E02F34-A30A-4A2C-A9B9-FF83FBA9FC43}"/>
                </a:ext>
              </a:extLst>
            </p:cNvPr>
            <p:cNvPicPr>
              <a:picLocks noChangeAspect="1"/>
            </p:cNvPicPr>
            <p:nvPr/>
          </p:nvPicPr>
          <p:blipFill>
            <a:blip r:embed="rId3"/>
            <a:stretch>
              <a:fillRect/>
            </a:stretch>
          </p:blipFill>
          <p:spPr>
            <a:xfrm>
              <a:off x="6715644" y="3406711"/>
              <a:ext cx="162431" cy="167891"/>
            </a:xfrm>
            <a:prstGeom prst="rect">
              <a:avLst/>
            </a:prstGeom>
          </p:spPr>
        </p:pic>
        <p:pic>
          <p:nvPicPr>
            <p:cNvPr id="72" name="Picture 71">
              <a:extLst>
                <a:ext uri="{FF2B5EF4-FFF2-40B4-BE49-F238E27FC236}">
                  <a16:creationId xmlns:a16="http://schemas.microsoft.com/office/drawing/2014/main" id="{28FDDC00-41FA-4D64-A539-4745FEA0CEAF}"/>
                </a:ext>
              </a:extLst>
            </p:cNvPr>
            <p:cNvPicPr>
              <a:picLocks noChangeAspect="1"/>
            </p:cNvPicPr>
            <p:nvPr/>
          </p:nvPicPr>
          <p:blipFill>
            <a:blip r:embed="rId3"/>
            <a:stretch>
              <a:fillRect/>
            </a:stretch>
          </p:blipFill>
          <p:spPr>
            <a:xfrm>
              <a:off x="6899969" y="3406711"/>
              <a:ext cx="162431" cy="167891"/>
            </a:xfrm>
            <a:prstGeom prst="rect">
              <a:avLst/>
            </a:prstGeom>
          </p:spPr>
        </p:pic>
        <p:pic>
          <p:nvPicPr>
            <p:cNvPr id="73" name="Picture 72">
              <a:extLst>
                <a:ext uri="{FF2B5EF4-FFF2-40B4-BE49-F238E27FC236}">
                  <a16:creationId xmlns:a16="http://schemas.microsoft.com/office/drawing/2014/main" id="{F37B157A-E800-4E94-9605-E5BD5964EFFB}"/>
                </a:ext>
              </a:extLst>
            </p:cNvPr>
            <p:cNvPicPr>
              <a:picLocks noChangeAspect="1"/>
            </p:cNvPicPr>
            <p:nvPr/>
          </p:nvPicPr>
          <p:blipFill>
            <a:blip r:embed="rId3"/>
            <a:stretch>
              <a:fillRect/>
            </a:stretch>
          </p:blipFill>
          <p:spPr>
            <a:xfrm>
              <a:off x="7079596" y="3406711"/>
              <a:ext cx="162431" cy="167891"/>
            </a:xfrm>
            <a:prstGeom prst="rect">
              <a:avLst/>
            </a:prstGeom>
          </p:spPr>
        </p:pic>
        <p:pic>
          <p:nvPicPr>
            <p:cNvPr id="74" name="Picture 73">
              <a:extLst>
                <a:ext uri="{FF2B5EF4-FFF2-40B4-BE49-F238E27FC236}">
                  <a16:creationId xmlns:a16="http://schemas.microsoft.com/office/drawing/2014/main" id="{7BF57AD8-861A-4910-BBC3-121619FB9052}"/>
                </a:ext>
              </a:extLst>
            </p:cNvPr>
            <p:cNvPicPr>
              <a:picLocks noChangeAspect="1"/>
            </p:cNvPicPr>
            <p:nvPr/>
          </p:nvPicPr>
          <p:blipFill>
            <a:blip r:embed="rId3"/>
            <a:stretch>
              <a:fillRect/>
            </a:stretch>
          </p:blipFill>
          <p:spPr>
            <a:xfrm>
              <a:off x="6724492" y="4181022"/>
              <a:ext cx="363383" cy="375598"/>
            </a:xfrm>
            <a:prstGeom prst="rect">
              <a:avLst/>
            </a:prstGeom>
          </p:spPr>
        </p:pic>
        <p:pic>
          <p:nvPicPr>
            <p:cNvPr id="75" name="Picture 74">
              <a:extLst>
                <a:ext uri="{FF2B5EF4-FFF2-40B4-BE49-F238E27FC236}">
                  <a16:creationId xmlns:a16="http://schemas.microsoft.com/office/drawing/2014/main" id="{2001E732-266B-4422-8874-508A6FD1C6F2}"/>
                </a:ext>
              </a:extLst>
            </p:cNvPr>
            <p:cNvPicPr>
              <a:picLocks noChangeAspect="1"/>
            </p:cNvPicPr>
            <p:nvPr/>
          </p:nvPicPr>
          <p:blipFill>
            <a:blip r:embed="rId3"/>
            <a:stretch>
              <a:fillRect/>
            </a:stretch>
          </p:blipFill>
          <p:spPr>
            <a:xfrm>
              <a:off x="8986008" y="4184354"/>
              <a:ext cx="363383" cy="375598"/>
            </a:xfrm>
            <a:prstGeom prst="rect">
              <a:avLst/>
            </a:prstGeom>
          </p:spPr>
        </p:pic>
        <p:grpSp>
          <p:nvGrpSpPr>
            <p:cNvPr id="76" name="Group 75">
              <a:extLst>
                <a:ext uri="{FF2B5EF4-FFF2-40B4-BE49-F238E27FC236}">
                  <a16:creationId xmlns:a16="http://schemas.microsoft.com/office/drawing/2014/main" id="{8B84DA55-ABD6-411C-8C7B-C6224072A6E1}"/>
                </a:ext>
              </a:extLst>
            </p:cNvPr>
            <p:cNvGrpSpPr/>
            <p:nvPr/>
          </p:nvGrpSpPr>
          <p:grpSpPr>
            <a:xfrm>
              <a:off x="8768177" y="3181036"/>
              <a:ext cx="799046" cy="441404"/>
              <a:chOff x="6488549" y="6125493"/>
              <a:chExt cx="799046" cy="441404"/>
            </a:xfrm>
          </p:grpSpPr>
          <p:sp>
            <p:nvSpPr>
              <p:cNvPr id="77" name="Freeform 128">
                <a:extLst>
                  <a:ext uri="{FF2B5EF4-FFF2-40B4-BE49-F238E27FC236}">
                    <a16:creationId xmlns:a16="http://schemas.microsoft.com/office/drawing/2014/main" id="{84B09FA8-CC85-4A77-A132-6FEBDC881CE8}"/>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440" tIns="45720" rIns="91440" bIns="45720" numCol="1" anchor="t" anchorCtr="0" compatLnSpc="1">
                <a:prstTxWarp prst="textNoShape">
                  <a:avLst/>
                </a:prstTxWarp>
              </a:bodyPr>
              <a:lstStyle/>
              <a:p>
                <a:endParaRPr lang="en-US" dirty="0">
                  <a:solidFill>
                    <a:srgbClr val="333333"/>
                  </a:solidFill>
                  <a:latin typeface="Segoe UI"/>
                </a:endParaRPr>
              </a:p>
            </p:txBody>
          </p:sp>
          <p:pic>
            <p:nvPicPr>
              <p:cNvPr id="78" name="Picture 77">
                <a:extLst>
                  <a:ext uri="{FF2B5EF4-FFF2-40B4-BE49-F238E27FC236}">
                    <a16:creationId xmlns:a16="http://schemas.microsoft.com/office/drawing/2014/main" id="{92255C30-7C4B-4003-86C9-7322B4129BC2}"/>
                  </a:ext>
                </a:extLst>
              </p:cNvPr>
              <p:cNvPicPr>
                <a:picLocks noChangeAspect="1"/>
              </p:cNvPicPr>
              <p:nvPr/>
            </p:nvPicPr>
            <p:blipFill>
              <a:blip r:embed="rId3"/>
              <a:stretch>
                <a:fillRect/>
              </a:stretch>
            </p:blipFill>
            <p:spPr>
              <a:xfrm>
                <a:off x="6773600" y="6282619"/>
                <a:ext cx="228944" cy="236640"/>
              </a:xfrm>
              <a:prstGeom prst="rect">
                <a:avLst/>
              </a:prstGeom>
            </p:spPr>
          </p:pic>
        </p:grpSp>
        <p:pic>
          <p:nvPicPr>
            <p:cNvPr id="79" name="Picture 78">
              <a:extLst>
                <a:ext uri="{FF2B5EF4-FFF2-40B4-BE49-F238E27FC236}">
                  <a16:creationId xmlns:a16="http://schemas.microsoft.com/office/drawing/2014/main" id="{280F5AC6-EE32-4738-89DF-BDA4A75DE295}"/>
                </a:ext>
              </a:extLst>
            </p:cNvPr>
            <p:cNvPicPr>
              <a:picLocks noChangeAspect="1"/>
            </p:cNvPicPr>
            <p:nvPr/>
          </p:nvPicPr>
          <p:blipFill>
            <a:blip r:embed="rId3"/>
            <a:stretch>
              <a:fillRect/>
            </a:stretch>
          </p:blipFill>
          <p:spPr>
            <a:xfrm>
              <a:off x="7745306" y="4181022"/>
              <a:ext cx="363383" cy="375598"/>
            </a:xfrm>
            <a:prstGeom prst="rect">
              <a:avLst/>
            </a:prstGeom>
          </p:spPr>
        </p:pic>
        <p:grpSp>
          <p:nvGrpSpPr>
            <p:cNvPr id="80" name="Group 79">
              <a:extLst>
                <a:ext uri="{FF2B5EF4-FFF2-40B4-BE49-F238E27FC236}">
                  <a16:creationId xmlns:a16="http://schemas.microsoft.com/office/drawing/2014/main" id="{CF9F1F6A-1C6F-4EE8-A1FA-7F8EB62EF45D}"/>
                </a:ext>
              </a:extLst>
            </p:cNvPr>
            <p:cNvGrpSpPr/>
            <p:nvPr/>
          </p:nvGrpSpPr>
          <p:grpSpPr>
            <a:xfrm>
              <a:off x="7513853" y="3181036"/>
              <a:ext cx="799046" cy="441404"/>
              <a:chOff x="6521168" y="6125493"/>
              <a:chExt cx="799046" cy="441404"/>
            </a:xfrm>
          </p:grpSpPr>
          <p:sp>
            <p:nvSpPr>
              <p:cNvPr id="81" name="Freeform 128">
                <a:extLst>
                  <a:ext uri="{FF2B5EF4-FFF2-40B4-BE49-F238E27FC236}">
                    <a16:creationId xmlns:a16="http://schemas.microsoft.com/office/drawing/2014/main" id="{17A3339C-9511-46FC-9D74-CFA82D4DF132}"/>
                  </a:ext>
                </a:extLst>
              </p:cNvPr>
              <p:cNvSpPr>
                <a:spLocks noChangeAspect="1"/>
              </p:cNvSpPr>
              <p:nvPr/>
            </p:nvSpPr>
            <p:spPr bwMode="auto">
              <a:xfrm>
                <a:off x="6521168"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440" tIns="45720" rIns="91440" bIns="45720" numCol="1" anchor="t" anchorCtr="0" compatLnSpc="1">
                <a:prstTxWarp prst="textNoShape">
                  <a:avLst/>
                </a:prstTxWarp>
              </a:bodyPr>
              <a:lstStyle/>
              <a:p>
                <a:endParaRPr lang="en-US">
                  <a:solidFill>
                    <a:srgbClr val="333333"/>
                  </a:solidFill>
                  <a:latin typeface="Segoe UI"/>
                </a:endParaRPr>
              </a:p>
            </p:txBody>
          </p:sp>
          <p:pic>
            <p:nvPicPr>
              <p:cNvPr id="82" name="Picture 81">
                <a:extLst>
                  <a:ext uri="{FF2B5EF4-FFF2-40B4-BE49-F238E27FC236}">
                    <a16:creationId xmlns:a16="http://schemas.microsoft.com/office/drawing/2014/main" id="{7A07F7CA-844A-4E47-BA2D-BC8577AD83DB}"/>
                  </a:ext>
                </a:extLst>
              </p:cNvPr>
              <p:cNvPicPr>
                <a:picLocks noChangeAspect="1"/>
              </p:cNvPicPr>
              <p:nvPr/>
            </p:nvPicPr>
            <p:blipFill>
              <a:blip r:embed="rId3"/>
              <a:stretch>
                <a:fillRect/>
              </a:stretch>
            </p:blipFill>
            <p:spPr>
              <a:xfrm>
                <a:off x="6796997" y="6282619"/>
                <a:ext cx="228944" cy="236640"/>
              </a:xfrm>
              <a:prstGeom prst="rect">
                <a:avLst/>
              </a:prstGeom>
            </p:spPr>
          </p:pic>
        </p:grpSp>
        <p:sp>
          <p:nvSpPr>
            <p:cNvPr id="85" name="TextBox 84">
              <a:extLst>
                <a:ext uri="{FF2B5EF4-FFF2-40B4-BE49-F238E27FC236}">
                  <a16:creationId xmlns:a16="http://schemas.microsoft.com/office/drawing/2014/main" id="{B56C28DE-FE49-4F15-BAC4-70C3FA8D3CC8}"/>
                </a:ext>
              </a:extLst>
            </p:cNvPr>
            <p:cNvSpPr txBox="1"/>
            <p:nvPr/>
          </p:nvSpPr>
          <p:spPr>
            <a:xfrm>
              <a:off x="7422945" y="4288590"/>
              <a:ext cx="567593" cy="170913"/>
            </a:xfrm>
            <a:prstGeom prst="rect">
              <a:avLst/>
            </a:prstGeom>
            <a:noFill/>
          </p:spPr>
          <p:txBody>
            <a:bodyPr wrap="square" rtlCol="0">
              <a:spAutoFit/>
            </a:bodyPr>
            <a:lstStyle/>
            <a:p>
              <a:r>
                <a:rPr lang="en-US" sz="1400" dirty="0">
                  <a:solidFill>
                    <a:srgbClr val="0078D7"/>
                  </a:solidFill>
                  <a:latin typeface="Segoe UI Semilight" panose="020B0402040204020203" pitchFamily="34" charset="0"/>
                </a:rPr>
                <a:t>OR</a:t>
              </a:r>
            </a:p>
          </p:txBody>
        </p:sp>
        <p:sp>
          <p:nvSpPr>
            <p:cNvPr id="34" name="TextBox 33">
              <a:extLst>
                <a:ext uri="{FF2B5EF4-FFF2-40B4-BE49-F238E27FC236}">
                  <a16:creationId xmlns:a16="http://schemas.microsoft.com/office/drawing/2014/main" id="{EFB3640B-42BB-4AB3-B9E7-DDC11D68606D}"/>
                </a:ext>
              </a:extLst>
            </p:cNvPr>
            <p:cNvSpPr txBox="1"/>
            <p:nvPr/>
          </p:nvSpPr>
          <p:spPr>
            <a:xfrm>
              <a:off x="6463173" y="3664076"/>
              <a:ext cx="854256" cy="102548"/>
            </a:xfrm>
            <a:prstGeom prst="rect">
              <a:avLst/>
            </a:prstGeom>
            <a:noFill/>
          </p:spPr>
          <p:txBody>
            <a:bodyPr wrap="square" lIns="0" tIns="0" rIns="0" bIns="0" rtlCol="0">
              <a:spAutoFit/>
            </a:bodyPr>
            <a:lstStyle/>
            <a:p>
              <a:pPr algn="ctr"/>
              <a:r>
                <a:rPr lang="en-US" sz="1200" dirty="0">
                  <a:solidFill>
                    <a:srgbClr val="0078D7"/>
                  </a:solidFill>
                  <a:latin typeface="Segoe UI Semilight" panose="020B0402040204020203" pitchFamily="34" charset="0"/>
                </a:rPr>
                <a:t>General Purpose</a:t>
              </a:r>
            </a:p>
          </p:txBody>
        </p:sp>
        <p:sp>
          <p:nvSpPr>
            <p:cNvPr id="35" name="TextBox 34">
              <a:extLst>
                <a:ext uri="{FF2B5EF4-FFF2-40B4-BE49-F238E27FC236}">
                  <a16:creationId xmlns:a16="http://schemas.microsoft.com/office/drawing/2014/main" id="{D6CA06F8-DA05-46EC-A493-A102BF27B901}"/>
                </a:ext>
              </a:extLst>
            </p:cNvPr>
            <p:cNvSpPr txBox="1"/>
            <p:nvPr/>
          </p:nvSpPr>
          <p:spPr>
            <a:xfrm>
              <a:off x="6564885" y="4589357"/>
              <a:ext cx="682593" cy="205095"/>
            </a:xfrm>
            <a:prstGeom prst="rect">
              <a:avLst/>
            </a:prstGeom>
            <a:noFill/>
          </p:spPr>
          <p:txBody>
            <a:bodyPr wrap="square" lIns="0" tIns="0" rIns="0" bIns="0" rtlCol="0">
              <a:spAutoFit/>
            </a:bodyPr>
            <a:lstStyle/>
            <a:p>
              <a:pPr algn="ctr"/>
              <a:r>
                <a:rPr lang="en-US" sz="1200" dirty="0">
                  <a:solidFill>
                    <a:srgbClr val="0078D7"/>
                  </a:solidFill>
                  <a:latin typeface="Segoe UI Semilight" panose="020B0402040204020203" pitchFamily="34" charset="0"/>
                </a:rPr>
                <a:t>Highly virtualized, Enterprise Edition</a:t>
              </a:r>
            </a:p>
          </p:txBody>
        </p:sp>
      </p:gr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27866" y="572092"/>
            <a:ext cx="4577963" cy="2419124"/>
          </a:xfrm>
          <a:prstGeom prst="rect">
            <a:avLst/>
          </a:prstGeom>
        </p:spPr>
        <p:txBody>
          <a:bodyPr wrap="square">
            <a:spAutoFit/>
          </a:bodyPr>
          <a:lstStyle/>
          <a:p>
            <a:pPr>
              <a:lnSpc>
                <a:spcPct val="90000"/>
              </a:lnSpc>
              <a:spcAft>
                <a:spcPts val="600"/>
              </a:spcAft>
            </a:pPr>
            <a:r>
              <a:rPr lang="en-US" sz="2400" dirty="0">
                <a:latin typeface="+mj-lt"/>
              </a:rPr>
              <a:t>“We were able to migrate an app with zero friction to a Managed Instance, with features like CLR and SQL Agent just working.  Database Migration Service will be crucial for pulling off migrations like this at scale.”</a:t>
            </a:r>
          </a:p>
        </p:txBody>
      </p:sp>
      <p:sp>
        <p:nvSpPr>
          <p:cNvPr id="17" name="Rectangle 16"/>
          <p:cNvSpPr/>
          <p:nvPr/>
        </p:nvSpPr>
        <p:spPr>
          <a:xfrm>
            <a:off x="2914695" y="5461158"/>
            <a:ext cx="2387639" cy="51462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err="1">
                <a:ln>
                  <a:noFill/>
                </a:ln>
                <a:solidFill>
                  <a:srgbClr val="0078D7"/>
                </a:solidFill>
                <a:effectLst/>
                <a:uLnTx/>
                <a:uFillTx/>
                <a:latin typeface="Segoe UI" panose="020B0502040204020203" pitchFamily="34" charset="0"/>
                <a:ea typeface="+mn-ea"/>
                <a:cs typeface="Segoe UI" panose="020B0502040204020203" pitchFamily="34" charset="0"/>
              </a:rPr>
              <a:t>Sankar</a:t>
            </a:r>
            <a:r>
              <a:rPr kumimoji="0" lang="en-US" sz="1372" b="0" i="0" u="none" strike="noStrike" kern="1200" cap="none" spc="0" normalizeH="0" noProof="0" dirty="0">
                <a:ln>
                  <a:noFill/>
                </a:ln>
                <a:solidFill>
                  <a:srgbClr val="0078D7"/>
                </a:solidFill>
                <a:effectLst/>
                <a:uLnTx/>
                <a:uFillTx/>
                <a:latin typeface="Segoe UI" panose="020B0502040204020203" pitchFamily="34" charset="0"/>
                <a:ea typeface="+mn-ea"/>
                <a:cs typeface="Segoe UI" panose="020B0502040204020203" pitchFamily="34" charset="0"/>
              </a:rPr>
              <a:t> G. </a:t>
            </a:r>
            <a:r>
              <a:rPr kumimoji="0" lang="en-US" sz="1372" b="0" i="0" u="none" strike="noStrike" kern="1200" cap="none" spc="0" normalizeH="0" noProof="0" dirty="0" err="1">
                <a:ln>
                  <a:noFill/>
                </a:ln>
                <a:solidFill>
                  <a:srgbClr val="0078D7"/>
                </a:solidFill>
                <a:effectLst/>
                <a:uLnTx/>
                <a:uFillTx/>
                <a:latin typeface="Segoe UI" panose="020B0502040204020203" pitchFamily="34" charset="0"/>
                <a:ea typeface="+mn-ea"/>
                <a:cs typeface="Segoe UI" panose="020B0502040204020203" pitchFamily="34" charset="0"/>
              </a:rPr>
              <a:t>Prayaga</a:t>
            </a:r>
            <a:endParaRPr kumimoji="0" lang="en-US" sz="1372"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372"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Lead Engineer, </a:t>
            </a:r>
            <a:r>
              <a:rPr kumimoji="0" lang="en-US" sz="1372"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EY</a:t>
            </a:r>
          </a:p>
        </p:txBody>
      </p:sp>
      <p:pic>
        <p:nvPicPr>
          <p:cNvPr id="7" name="Picture 6">
            <a:extLst>
              <a:ext uri="{FF2B5EF4-FFF2-40B4-BE49-F238E27FC236}">
                <a16:creationId xmlns:a16="http://schemas.microsoft.com/office/drawing/2014/main" id="{932CB3B8-7073-4781-8089-5AED95DF335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375275" y="0"/>
            <a:ext cx="6816725" cy="6858000"/>
          </a:xfrm>
          <a:prstGeom prst="rect">
            <a:avLst/>
          </a:prstGeom>
        </p:spPr>
      </p:pic>
      <p:pic>
        <p:nvPicPr>
          <p:cNvPr id="6" name="Picture 5">
            <a:extLst>
              <a:ext uri="{FF2B5EF4-FFF2-40B4-BE49-F238E27FC236}">
                <a16:creationId xmlns:a16="http://schemas.microsoft.com/office/drawing/2014/main" id="{629ABFD3-CA67-46D9-B6A3-AC4032E498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458" y="5188094"/>
            <a:ext cx="1951791" cy="1060756"/>
          </a:xfrm>
          <a:prstGeom prst="rect">
            <a:avLst/>
          </a:prstGeom>
        </p:spPr>
      </p:pic>
    </p:spTree>
    <p:extLst>
      <p:ext uri="{BB962C8B-B14F-4D97-AF65-F5344CB8AC3E}">
        <p14:creationId xmlns:p14="http://schemas.microsoft.com/office/powerpoint/2010/main" val="2230092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09963" y="500103"/>
            <a:ext cx="4850405" cy="3416320"/>
          </a:xfrm>
          <a:prstGeom prst="rect">
            <a:avLst/>
          </a:prstGeom>
        </p:spPr>
        <p:txBody>
          <a:bodyPr wrap="square">
            <a:spAutoFit/>
          </a:bodyPr>
          <a:lstStyle/>
          <a:p>
            <a:r>
              <a:rPr lang="en-US" dirty="0">
                <a:latin typeface="+mj-lt"/>
              </a:rPr>
              <a:t>“SQL Managed Instance is that happy medium we were looking for. We needed the power and compatibility of SQL Server, but without the management overhead and cost that comes with running VMs 24x7. Not only will we get that power and ease of management, we’ll also be able to use the Azure Hybrid Use benefit, which allows us to use our existing SQL Server licensing through Software Assurance. Developing, deploying and managing our application is getting a whole lot easier and cheaper with Azure and SQL Managed Instance.”</a:t>
            </a:r>
          </a:p>
        </p:txBody>
      </p:sp>
      <p:sp>
        <p:nvSpPr>
          <p:cNvPr id="17" name="Rectangle 16"/>
          <p:cNvSpPr/>
          <p:nvPr/>
        </p:nvSpPr>
        <p:spPr>
          <a:xfrm>
            <a:off x="2619910" y="5208370"/>
            <a:ext cx="2426315" cy="51462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Robert Shurbet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Pivot Technology Solutions</a:t>
            </a:r>
          </a:p>
        </p:txBody>
      </p:sp>
      <p:pic>
        <p:nvPicPr>
          <p:cNvPr id="7" name="Picture 6">
            <a:extLst>
              <a:ext uri="{FF2B5EF4-FFF2-40B4-BE49-F238E27FC236}">
                <a16:creationId xmlns:a16="http://schemas.microsoft.com/office/drawing/2014/main" id="{41173CB2-4AA3-40AE-841D-B5D78FD389F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375274" y="0"/>
            <a:ext cx="6816725" cy="6858000"/>
          </a:xfrm>
          <a:prstGeom prst="rect">
            <a:avLst/>
          </a:prstGeom>
        </p:spPr>
      </p:pic>
      <p:pic>
        <p:nvPicPr>
          <p:cNvPr id="3" name="Picture 2">
            <a:extLst>
              <a:ext uri="{FF2B5EF4-FFF2-40B4-BE49-F238E27FC236}">
                <a16:creationId xmlns:a16="http://schemas.microsoft.com/office/drawing/2014/main" id="{C9E20E6F-6F41-4AA5-BAF8-7C5E9F584F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711" y="5095757"/>
            <a:ext cx="1773985" cy="951002"/>
          </a:xfrm>
          <a:prstGeom prst="rect">
            <a:avLst/>
          </a:prstGeom>
        </p:spPr>
      </p:pic>
    </p:spTree>
    <p:extLst>
      <p:ext uri="{BB962C8B-B14F-4D97-AF65-F5344CB8AC3E}">
        <p14:creationId xmlns:p14="http://schemas.microsoft.com/office/powerpoint/2010/main" val="346845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773CA9CA-8FF8-40EC-AE74-040F7E80FA0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900"/>
                    </a14:imgEffect>
                  </a14:imgLayer>
                </a14:imgProps>
              </a:ext>
            </a:extLst>
          </a:blip>
          <a:srcRect l="21742" t="11837" r="30638" b="15481"/>
          <a:stretch/>
        </p:blipFill>
        <p:spPr bwMode="auto">
          <a:xfrm>
            <a:off x="5370576" y="0"/>
            <a:ext cx="682142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DDFAA949-D87E-4757-BDFE-93C0762CE3E7}"/>
              </a:ext>
            </a:extLst>
          </p:cNvPr>
          <p:cNvSpPr/>
          <p:nvPr/>
        </p:nvSpPr>
        <p:spPr>
          <a:xfrm>
            <a:off x="409963" y="500103"/>
            <a:ext cx="4850405" cy="1938992"/>
          </a:xfrm>
          <a:prstGeom prst="rect">
            <a:avLst/>
          </a:prstGeom>
        </p:spPr>
        <p:txBody>
          <a:bodyPr wrap="square">
            <a:spAutoFit/>
          </a:bodyPr>
          <a:lstStyle/>
          <a:p>
            <a:pPr lvl="0">
              <a:defRPr/>
            </a:pPr>
            <a:r>
              <a:rPr lang="en-US" sz="2400" dirty="0">
                <a:latin typeface="+mj-lt"/>
              </a:rPr>
              <a:t>“We deploy our SQL Server schema elements into a Managed Instance and we point the application via connection string change directly over to the Managed Instance.” </a:t>
            </a:r>
          </a:p>
        </p:txBody>
      </p:sp>
      <p:sp>
        <p:nvSpPr>
          <p:cNvPr id="12" name="Rectangle 11">
            <a:extLst>
              <a:ext uri="{FF2B5EF4-FFF2-40B4-BE49-F238E27FC236}">
                <a16:creationId xmlns:a16="http://schemas.microsoft.com/office/drawing/2014/main" id="{98527712-F1CD-4193-A8AF-9781A8275E29}"/>
              </a:ext>
            </a:extLst>
          </p:cNvPr>
          <p:cNvSpPr/>
          <p:nvPr/>
        </p:nvSpPr>
        <p:spPr>
          <a:xfrm>
            <a:off x="2421363" y="5461158"/>
            <a:ext cx="2768475" cy="514628"/>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Eric Fleischman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353535"/>
                </a:solidFill>
                <a:effectLst/>
                <a:uLnTx/>
                <a:uFillTx/>
                <a:latin typeface="Segoe UI Semilight" panose="020B0402040204020203" pitchFamily="34" charset="0"/>
                <a:ea typeface="+mn-ea"/>
                <a:cs typeface="Segoe UI Semilight" panose="020B0402040204020203" pitchFamily="34" charset="0"/>
              </a:rPr>
              <a:t>Vice-President and Chief Architect</a:t>
            </a:r>
          </a:p>
        </p:txBody>
      </p:sp>
      <p:pic>
        <p:nvPicPr>
          <p:cNvPr id="9" name="Picture 8">
            <a:extLst>
              <a:ext uri="{FF2B5EF4-FFF2-40B4-BE49-F238E27FC236}">
                <a16:creationId xmlns:a16="http://schemas.microsoft.com/office/drawing/2014/main" id="{DC4C4DC6-8058-4C05-A128-EE780F05DB20}"/>
              </a:ext>
            </a:extLst>
          </p:cNvPr>
          <p:cNvPicPr>
            <a:picLocks noChangeAspect="1"/>
          </p:cNvPicPr>
          <p:nvPr/>
        </p:nvPicPr>
        <p:blipFill>
          <a:blip r:embed="rId5"/>
          <a:stretch>
            <a:fillRect/>
          </a:stretch>
        </p:blipFill>
        <p:spPr>
          <a:xfrm>
            <a:off x="610431" y="5584059"/>
            <a:ext cx="1418321" cy="391727"/>
          </a:xfrm>
          <a:prstGeom prst="rect">
            <a:avLst/>
          </a:prstGeom>
        </p:spPr>
      </p:pic>
    </p:spTree>
    <p:extLst>
      <p:ext uri="{BB962C8B-B14F-4D97-AF65-F5344CB8AC3E}">
        <p14:creationId xmlns:p14="http://schemas.microsoft.com/office/powerpoint/2010/main" val="3837810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9FA22D0-CDFF-4419-BAB1-8FC279324E6C}"/>
              </a:ext>
            </a:extLst>
          </p:cNvPr>
          <p:cNvSpPr txBox="1"/>
          <p:nvPr/>
        </p:nvSpPr>
        <p:spPr>
          <a:xfrm>
            <a:off x="9960621" y="2773611"/>
            <a:ext cx="1962137"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8D7"/>
                </a:solidFill>
                <a:effectLst/>
                <a:uLnTx/>
                <a:uFillTx/>
                <a:latin typeface="Segoe UI Semibold" charset="0"/>
                <a:ea typeface="+mn-ea"/>
                <a:cs typeface="Segoe UI Semibold" charset="0"/>
              </a:rPr>
              <a:t>Start provisioning request in</a:t>
            </a:r>
            <a:endParaRPr kumimoji="0" lang="en-US" sz="1000" b="1" i="0" u="none" strike="noStrike" kern="1200" cap="none" spc="0" normalizeH="0" baseline="0" noProof="0" dirty="0">
              <a:ln>
                <a:noFill/>
              </a:ln>
              <a:solidFill>
                <a:srgbClr val="0078D7"/>
              </a:solidFill>
              <a:effectLst/>
              <a:uLnTx/>
              <a:uFillTx/>
              <a:latin typeface="Segoe UI Semibold" charset="0"/>
              <a:cs typeface="Segoe UI Semibold" charset="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hlinkClick r:id="rId3"/>
              </a:rPr>
              <a:t>Azure Portal</a:t>
            </a:r>
            <a:r>
              <a:rPr kumimoji="0" lang="en-US" sz="1000" b="1" i="0" u="none" strike="noStrike" kern="1200" cap="none" spc="0" normalizeH="0" baseline="0" noProof="0" dirty="0">
                <a:ln>
                  <a:noFill/>
                </a:ln>
                <a:solidFill>
                  <a:srgbClr val="000000"/>
                </a:solidFill>
                <a:effectLst/>
                <a:uLnTx/>
                <a:uFillTx/>
                <a:latin typeface="Segoe UI Semibold" charset="0"/>
                <a:ea typeface="Segoe UI Semibold" charset="0"/>
                <a:cs typeface="Segoe UI Semibold" charset="0"/>
              </a:rPr>
              <a:t> </a:t>
            </a:r>
            <a:r>
              <a:rPr lang="en-US" sz="1000" b="1" dirty="0">
                <a:solidFill>
                  <a:srgbClr val="0078D7"/>
                </a:solidFill>
                <a:latin typeface="Segoe UI Semibold" charset="0"/>
                <a:cs typeface="Segoe UI Semibold" charset="0"/>
              </a:rPr>
              <a:t>and accept the preview terms</a:t>
            </a:r>
          </a:p>
        </p:txBody>
      </p:sp>
      <p:sp>
        <p:nvSpPr>
          <p:cNvPr id="9" name="Title 8">
            <a:extLst>
              <a:ext uri="{FF2B5EF4-FFF2-40B4-BE49-F238E27FC236}">
                <a16:creationId xmlns:a16="http://schemas.microsoft.com/office/drawing/2014/main" id="{C697C60A-E390-43AA-B20A-13FA8F990854}"/>
              </a:ext>
            </a:extLst>
          </p:cNvPr>
          <p:cNvSpPr>
            <a:spLocks noGrp="1"/>
          </p:cNvSpPr>
          <p:nvPr>
            <p:ph type="title"/>
          </p:nvPr>
        </p:nvSpPr>
        <p:spPr/>
        <p:txBody>
          <a:bodyPr>
            <a:normAutofit fontScale="90000"/>
          </a:bodyPr>
          <a:lstStyle/>
          <a:p>
            <a:r>
              <a:rPr lang="en-US" sz="2800" cap="all" spc="300" dirty="0">
                <a:latin typeface="Segoe UI Semilight" charset="0"/>
                <a:cs typeface="Segoe UI Semilight" charset="0"/>
              </a:rPr>
              <a:t>Azure </a:t>
            </a:r>
            <a:r>
              <a:rPr lang="en-US" sz="2800" cap="all" spc="300" dirty="0" err="1">
                <a:latin typeface="Segoe UI Semilight" charset="0"/>
                <a:cs typeface="Segoe UI Semilight" charset="0"/>
              </a:rPr>
              <a:t>sql</a:t>
            </a:r>
            <a:r>
              <a:rPr lang="en-US" sz="2800" cap="all" spc="300" dirty="0">
                <a:latin typeface="Segoe UI Semilight" charset="0"/>
                <a:cs typeface="Segoe UI Semilight" charset="0"/>
              </a:rPr>
              <a:t> database managed instance preview</a:t>
            </a:r>
          </a:p>
        </p:txBody>
      </p:sp>
      <p:sp>
        <p:nvSpPr>
          <p:cNvPr id="28" name="TextBox 27">
            <a:extLst>
              <a:ext uri="{FF2B5EF4-FFF2-40B4-BE49-F238E27FC236}">
                <a16:creationId xmlns:a16="http://schemas.microsoft.com/office/drawing/2014/main" id="{7E6CAEB9-944F-43BB-B6F7-7D9910570EA7}"/>
              </a:ext>
            </a:extLst>
          </p:cNvPr>
          <p:cNvSpPr txBox="1"/>
          <p:nvPr/>
        </p:nvSpPr>
        <p:spPr>
          <a:xfrm>
            <a:off x="6030456" y="5483645"/>
            <a:ext cx="138426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Notification (3 business days)</a:t>
            </a:r>
          </a:p>
        </p:txBody>
      </p:sp>
      <p:sp>
        <p:nvSpPr>
          <p:cNvPr id="36" name="TextBox 35">
            <a:extLst>
              <a:ext uri="{FF2B5EF4-FFF2-40B4-BE49-F238E27FC236}">
                <a16:creationId xmlns:a16="http://schemas.microsoft.com/office/drawing/2014/main" id="{DE966D28-AAF6-4C63-96FB-8420E8007CBD}"/>
              </a:ext>
            </a:extLst>
          </p:cNvPr>
          <p:cNvSpPr txBox="1"/>
          <p:nvPr/>
        </p:nvSpPr>
        <p:spPr>
          <a:xfrm>
            <a:off x="8087787" y="5487124"/>
            <a:ext cx="106143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Complete provisioning request in portal</a:t>
            </a:r>
          </a:p>
        </p:txBody>
      </p:sp>
      <p:grpSp>
        <p:nvGrpSpPr>
          <p:cNvPr id="18" name="Group 17"/>
          <p:cNvGrpSpPr/>
          <p:nvPr/>
        </p:nvGrpSpPr>
        <p:grpSpPr>
          <a:xfrm>
            <a:off x="10318244" y="4842249"/>
            <a:ext cx="654628" cy="627874"/>
            <a:chOff x="6072595" y="5231378"/>
            <a:chExt cx="879655" cy="843703"/>
          </a:xfrm>
        </p:grpSpPr>
        <p:sp>
          <p:nvSpPr>
            <p:cNvPr id="24" name="Cylinder 23">
              <a:extLst>
                <a:ext uri="{FF2B5EF4-FFF2-40B4-BE49-F238E27FC236}">
                  <a16:creationId xmlns:a16="http://schemas.microsoft.com/office/drawing/2014/main" id="{6586799F-C1E8-4EAF-B989-DA01D97DB17A}"/>
                </a:ext>
              </a:extLst>
            </p:cNvPr>
            <p:cNvSpPr/>
            <p:nvPr/>
          </p:nvSpPr>
          <p:spPr bwMode="auto">
            <a:xfrm>
              <a:off x="6072595" y="5231378"/>
              <a:ext cx="627102" cy="793958"/>
            </a:xfrm>
            <a:prstGeom prst="can">
              <a:avLst>
                <a:gd name="adj" fmla="val 36209"/>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SQL</a:t>
              </a:r>
            </a:p>
          </p:txBody>
        </p:sp>
        <p:sp>
          <p:nvSpPr>
            <p:cNvPr id="31" name="Freeform 146">
              <a:extLst>
                <a:ext uri="{FF2B5EF4-FFF2-40B4-BE49-F238E27FC236}">
                  <a16:creationId xmlns:a16="http://schemas.microsoft.com/office/drawing/2014/main" id="{14ACF6C4-810F-4FA5-8559-5D199B44889C}"/>
                </a:ext>
              </a:extLst>
            </p:cNvPr>
            <p:cNvSpPr>
              <a:spLocks noChangeAspect="1"/>
            </p:cNvSpPr>
            <p:nvPr/>
          </p:nvSpPr>
          <p:spPr bwMode="auto">
            <a:xfrm>
              <a:off x="6447968" y="5755715"/>
              <a:ext cx="504282" cy="31936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7" name="Group 6"/>
          <p:cNvGrpSpPr/>
          <p:nvPr/>
        </p:nvGrpSpPr>
        <p:grpSpPr>
          <a:xfrm>
            <a:off x="7504932" y="2313065"/>
            <a:ext cx="2443200" cy="1735158"/>
            <a:chOff x="7771736" y="2434656"/>
            <a:chExt cx="1909592" cy="1356189"/>
          </a:xfrm>
        </p:grpSpPr>
        <p:grpSp>
          <p:nvGrpSpPr>
            <p:cNvPr id="20" name="Group 19">
              <a:extLst>
                <a:ext uri="{FF2B5EF4-FFF2-40B4-BE49-F238E27FC236}">
                  <a16:creationId xmlns:a16="http://schemas.microsoft.com/office/drawing/2014/main" id="{72FB2D59-F5BC-4203-83F6-03711A573999}"/>
                </a:ext>
              </a:extLst>
            </p:cNvPr>
            <p:cNvGrpSpPr/>
            <p:nvPr/>
          </p:nvGrpSpPr>
          <p:grpSpPr>
            <a:xfrm>
              <a:off x="7929121" y="2570432"/>
              <a:ext cx="1590470" cy="790346"/>
              <a:chOff x="1778647" y="1301093"/>
              <a:chExt cx="307813" cy="252387"/>
            </a:xfrm>
            <a:noFill/>
          </p:grpSpPr>
          <p:grpSp>
            <p:nvGrpSpPr>
              <p:cNvPr id="21" name="Group 20">
                <a:extLst>
                  <a:ext uri="{FF2B5EF4-FFF2-40B4-BE49-F238E27FC236}">
                    <a16:creationId xmlns:a16="http://schemas.microsoft.com/office/drawing/2014/main" id="{D3574D98-ADE5-4A14-B45A-C4672CCE7C94}"/>
                  </a:ext>
                </a:extLst>
              </p:cNvPr>
              <p:cNvGrpSpPr/>
              <p:nvPr/>
            </p:nvGrpSpPr>
            <p:grpSpPr>
              <a:xfrm>
                <a:off x="1778647" y="1301093"/>
                <a:ext cx="307813" cy="252387"/>
                <a:chOff x="2107086" y="1452805"/>
                <a:chExt cx="307813" cy="252387"/>
              </a:xfrm>
              <a:grpFill/>
            </p:grpSpPr>
            <p:sp>
              <p:nvSpPr>
                <p:cNvPr id="33" name="Rectangle 32">
                  <a:extLst>
                    <a:ext uri="{FF2B5EF4-FFF2-40B4-BE49-F238E27FC236}">
                      <a16:creationId xmlns:a16="http://schemas.microsoft.com/office/drawing/2014/main" id="{BAB821EC-6EB1-4260-8EF4-54867F9565A8}"/>
                    </a:ext>
                  </a:extLst>
                </p:cNvPr>
                <p:cNvSpPr/>
                <p:nvPr/>
              </p:nvSpPr>
              <p:spPr bwMode="auto">
                <a:xfrm>
                  <a:off x="2107086" y="1596776"/>
                  <a:ext cx="108416" cy="108416"/>
                </a:xfrm>
                <a:prstGeom prst="rect">
                  <a:avLst/>
                </a:prstGeom>
                <a:grpFill/>
                <a:ln w="12700" cap="flat">
                  <a:solidFill>
                    <a:schemeClr val="accent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D5B81986-9C57-4916-A133-32EEAB1530BA}"/>
                    </a:ext>
                  </a:extLst>
                </p:cNvPr>
                <p:cNvSpPr/>
                <p:nvPr/>
              </p:nvSpPr>
              <p:spPr bwMode="auto">
                <a:xfrm>
                  <a:off x="2252041" y="1452805"/>
                  <a:ext cx="162858" cy="162858"/>
                </a:xfrm>
                <a:prstGeom prst="rect">
                  <a:avLst/>
                </a:prstGeom>
                <a:grpFill/>
                <a:ln w="12700" cap="flat">
                  <a:solidFill>
                    <a:schemeClr val="accent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1EE42D7F-766B-412D-A04F-738F7B69BC19}"/>
                    </a:ext>
                  </a:extLst>
                </p:cNvPr>
                <p:cNvSpPr/>
                <p:nvPr/>
              </p:nvSpPr>
              <p:spPr bwMode="auto">
                <a:xfrm>
                  <a:off x="2107086" y="1453330"/>
                  <a:ext cx="108416" cy="108416"/>
                </a:xfrm>
                <a:prstGeom prst="rect">
                  <a:avLst/>
                </a:prstGeom>
                <a:grpFill/>
                <a:ln w="12700" cap="flat">
                  <a:solidFill>
                    <a:schemeClr val="accent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6505F5D3-53DB-4C65-BFD0-C1989315D6DB}"/>
                    </a:ext>
                  </a:extLst>
                </p:cNvPr>
                <p:cNvSpPr/>
                <p:nvPr/>
              </p:nvSpPr>
              <p:spPr bwMode="auto">
                <a:xfrm>
                  <a:off x="2253489" y="1652588"/>
                  <a:ext cx="159337" cy="51699"/>
                </a:xfrm>
                <a:prstGeom prst="rect">
                  <a:avLst/>
                </a:prstGeom>
                <a:grpFill/>
                <a:ln w="12700" cap="flat">
                  <a:solidFill>
                    <a:schemeClr val="accent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505050"/>
                    </a:solidFill>
                    <a:effectLst/>
                    <a:uLnTx/>
                    <a:uFillTx/>
                    <a:latin typeface="Segoe UI"/>
                    <a:ea typeface="+mn-ea"/>
                    <a:cs typeface="+mn-cs"/>
                  </a:endParaRPr>
                </a:p>
              </p:txBody>
            </p:sp>
          </p:grpSp>
          <p:cxnSp>
            <p:nvCxnSpPr>
              <p:cNvPr id="22" name="Straight Connector 21">
                <a:extLst>
                  <a:ext uri="{FF2B5EF4-FFF2-40B4-BE49-F238E27FC236}">
                    <a16:creationId xmlns:a16="http://schemas.microsoft.com/office/drawing/2014/main" id="{742005A9-5179-43D1-8BAA-EFD76CC5C1A7}"/>
                  </a:ext>
                </a:extLst>
              </p:cNvPr>
              <p:cNvCxnSpPr/>
              <p:nvPr/>
            </p:nvCxnSpPr>
            <p:spPr>
              <a:xfrm>
                <a:off x="1979319" y="1500876"/>
                <a:ext cx="0" cy="51699"/>
              </a:xfrm>
              <a:prstGeom prst="line">
                <a:avLst/>
              </a:prstGeom>
              <a:grpFill/>
              <a:ln w="12700" cap="flat">
                <a:solidFill>
                  <a:schemeClr val="accent1"/>
                </a:solidFill>
                <a:prstDash val="solid"/>
                <a:miter lim="800000"/>
                <a:headEnd/>
                <a:tailEnd/>
              </a:ln>
              <a:extLst/>
            </p:spPr>
          </p:cxnSp>
          <p:cxnSp>
            <p:nvCxnSpPr>
              <p:cNvPr id="27" name="Straight Connector 26">
                <a:extLst>
                  <a:ext uri="{FF2B5EF4-FFF2-40B4-BE49-F238E27FC236}">
                    <a16:creationId xmlns:a16="http://schemas.microsoft.com/office/drawing/2014/main" id="{6624EEF9-29B9-4205-BF00-83547840E5CF}"/>
                  </a:ext>
                </a:extLst>
              </p:cNvPr>
              <p:cNvCxnSpPr/>
              <p:nvPr/>
            </p:nvCxnSpPr>
            <p:spPr>
              <a:xfrm>
                <a:off x="2031707" y="1500876"/>
                <a:ext cx="0" cy="51699"/>
              </a:xfrm>
              <a:prstGeom prst="line">
                <a:avLst/>
              </a:prstGeom>
              <a:grpFill/>
              <a:ln w="12700" cap="flat">
                <a:solidFill>
                  <a:schemeClr val="accent1"/>
                </a:solidFill>
                <a:prstDash val="solid"/>
                <a:miter lim="800000"/>
                <a:headEnd/>
                <a:tailEnd/>
              </a:ln>
              <a:extLst/>
            </p:spPr>
          </p:cxnSp>
        </p:grpSp>
        <p:grpSp>
          <p:nvGrpSpPr>
            <p:cNvPr id="38" name="Group 4">
              <a:extLst>
                <a:ext uri="{FF2B5EF4-FFF2-40B4-BE49-F238E27FC236}">
                  <a16:creationId xmlns:a16="http://schemas.microsoft.com/office/drawing/2014/main" id="{C1CDB38C-AB78-41B6-AE14-5F95F6A6C98B}"/>
                </a:ext>
              </a:extLst>
            </p:cNvPr>
            <p:cNvGrpSpPr>
              <a:grpSpLocks noChangeAspect="1"/>
            </p:cNvGrpSpPr>
            <p:nvPr/>
          </p:nvGrpSpPr>
          <p:grpSpPr bwMode="auto">
            <a:xfrm>
              <a:off x="7771736" y="2434656"/>
              <a:ext cx="1909592" cy="1356189"/>
              <a:chOff x="3794" y="2083"/>
              <a:chExt cx="245" cy="174"/>
            </a:xfrm>
          </p:grpSpPr>
          <p:sp>
            <p:nvSpPr>
              <p:cNvPr id="40" name="Rectangle 39">
                <a:extLst>
                  <a:ext uri="{FF2B5EF4-FFF2-40B4-BE49-F238E27FC236}">
                    <a16:creationId xmlns:a16="http://schemas.microsoft.com/office/drawing/2014/main" id="{1CE0A0F0-14EC-4035-84C4-ADC8146DC3DC}"/>
                  </a:ext>
                </a:extLst>
              </p:cNvPr>
              <p:cNvSpPr>
                <a:spLocks noChangeArrowheads="1"/>
              </p:cNvSpPr>
              <p:nvPr/>
            </p:nvSpPr>
            <p:spPr bwMode="auto">
              <a:xfrm>
                <a:off x="3794" y="2083"/>
                <a:ext cx="245" cy="138"/>
              </a:xfrm>
              <a:prstGeom prst="rect">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 name="Line 7">
                <a:extLst>
                  <a:ext uri="{FF2B5EF4-FFF2-40B4-BE49-F238E27FC236}">
                    <a16:creationId xmlns:a16="http://schemas.microsoft.com/office/drawing/2014/main" id="{6E10A023-42F2-4EA6-972E-7F6F27E8F545}"/>
                  </a:ext>
                </a:extLst>
              </p:cNvPr>
              <p:cNvSpPr>
                <a:spLocks noChangeShapeType="1"/>
              </p:cNvSpPr>
              <p:nvPr/>
            </p:nvSpPr>
            <p:spPr bwMode="auto">
              <a:xfrm>
                <a:off x="3916" y="2221"/>
                <a:ext cx="0" cy="36"/>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 name="Line 8">
                <a:extLst>
                  <a:ext uri="{FF2B5EF4-FFF2-40B4-BE49-F238E27FC236}">
                    <a16:creationId xmlns:a16="http://schemas.microsoft.com/office/drawing/2014/main" id="{40B44B9B-315D-4F98-88D6-5DE1259B476D}"/>
                  </a:ext>
                </a:extLst>
              </p:cNvPr>
              <p:cNvSpPr>
                <a:spLocks noChangeShapeType="1"/>
              </p:cNvSpPr>
              <p:nvPr/>
            </p:nvSpPr>
            <p:spPr bwMode="auto">
              <a:xfrm>
                <a:off x="3874" y="2257"/>
                <a:ext cx="86"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60" name="Group 59"/>
          <p:cNvGrpSpPr/>
          <p:nvPr/>
        </p:nvGrpSpPr>
        <p:grpSpPr>
          <a:xfrm>
            <a:off x="6503089" y="4835681"/>
            <a:ext cx="514004" cy="581234"/>
            <a:chOff x="9005455" y="6149108"/>
            <a:chExt cx="1115925" cy="1261885"/>
          </a:xfrm>
        </p:grpSpPr>
        <p:sp>
          <p:nvSpPr>
            <p:cNvPr id="61" name="Freeform 60"/>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61"/>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62"/>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63"/>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Oval 64"/>
            <p:cNvSpPr/>
            <p:nvPr/>
          </p:nvSpPr>
          <p:spPr bwMode="auto">
            <a:xfrm>
              <a:off x="9555323" y="6844938"/>
              <a:ext cx="566057" cy="566055"/>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8" name="Text Placeholder 2"/>
          <p:cNvSpPr txBox="1">
            <a:spLocks/>
          </p:cNvSpPr>
          <p:nvPr/>
        </p:nvSpPr>
        <p:spPr>
          <a:xfrm>
            <a:off x="164008" y="1757060"/>
            <a:ext cx="5100470" cy="258532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100000"/>
              </a:lnSpc>
              <a:spcBef>
                <a:spcPts val="1400"/>
              </a:spcBef>
              <a:spcAft>
                <a:spcPts val="0"/>
              </a:spcAft>
              <a:buClr>
                <a:srgbClr val="0078D7"/>
              </a:buClr>
              <a:buSzPct val="90000"/>
              <a:buFont typeface="Arial" panose="020B0604020202020204" pitchFamily="34" charset="0"/>
              <a:buNone/>
              <a:tabLst/>
              <a:defRPr lang="en-US" sz="1400" kern="1200" spc="100" baseline="0" dirty="0" smtClean="0">
                <a:solidFill>
                  <a:schemeClr val="bg1"/>
                </a:solidFill>
                <a:latin typeface="Segoe UI Semilight" charset="0"/>
                <a:ea typeface="Segoe UI Semilight" charset="0"/>
                <a:cs typeface="Segoe UI Semilight" charset="0"/>
              </a:defRPr>
            </a:lvl1pPr>
            <a:lvl2pPr marL="336145"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400" kern="1200" spc="0" baseline="0">
                <a:solidFill>
                  <a:schemeClr val="bg1"/>
                </a:solidFill>
                <a:latin typeface="+mn-lt"/>
                <a:ea typeface="+mn-ea"/>
                <a:cs typeface="+mn-cs"/>
              </a:defRPr>
            </a:lvl2pPr>
            <a:lvl3pPr marL="560241"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200" kern="1200" spc="0" baseline="0">
                <a:solidFill>
                  <a:schemeClr val="bg1"/>
                </a:solidFill>
                <a:latin typeface="+mn-lt"/>
                <a:ea typeface="+mn-ea"/>
                <a:cs typeface="+mn-cs"/>
              </a:defRPr>
            </a:lvl3pPr>
            <a:lvl4pPr marL="784338"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4pPr>
            <a:lvl5pPr marL="1008434" marR="0" indent="0" algn="l" defTabSz="914367" rtl="0" eaLnBrk="1" fontAlgn="auto" latinLnBrk="0" hangingPunct="1">
              <a:lnSpc>
                <a:spcPct val="90000"/>
              </a:lnSpc>
              <a:spcBef>
                <a:spcPct val="20000"/>
              </a:spcBef>
              <a:spcAft>
                <a:spcPts val="0"/>
              </a:spcAft>
              <a:buClr>
                <a:srgbClr val="0078D7"/>
              </a:buClr>
              <a:buSzPct val="90000"/>
              <a:buFont typeface="Arial" pitchFamily="34" charset="0"/>
              <a:buNone/>
              <a:tabLst/>
              <a:defRPr sz="1100"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200"/>
              </a:spcBef>
              <a:spcAft>
                <a:spcPts val="0"/>
              </a:spcAft>
              <a:buClr>
                <a:srgbClr val="000000"/>
              </a:buClr>
              <a:buSzPct val="90000"/>
              <a:buFont typeface="Arial" panose="020B0604020202020204" pitchFamily="34" charset="0"/>
              <a:buNone/>
              <a:tabLst/>
              <a:defRPr/>
            </a:pPr>
            <a:r>
              <a:rPr kumimoji="0" lang="en-US" sz="1400" b="0" i="0" u="none" strike="noStrike" kern="1200" cap="none" spc="100" normalizeH="0" baseline="0" noProof="0" dirty="0">
                <a:ln>
                  <a:noFill/>
                </a:ln>
                <a:solidFill>
                  <a:srgbClr val="FFFFFF"/>
                </a:solidFill>
                <a:effectLst/>
                <a:uLnTx/>
                <a:uFillTx/>
                <a:latin typeface="Segoe UI Semilight" charset="0"/>
                <a:cs typeface="Segoe UI Semilight" charset="0"/>
              </a:rPr>
              <a:t>Submit a provisioning request for Managed Instance via </a:t>
            </a:r>
            <a:r>
              <a:rPr kumimoji="0" lang="en-US" sz="1400" b="0" i="0" u="none" strike="noStrike" kern="1200" cap="none" spc="100" normalizeH="0" baseline="0" noProof="0" dirty="0">
                <a:ln>
                  <a:noFill/>
                </a:ln>
                <a:solidFill>
                  <a:srgbClr val="FFFFFF"/>
                </a:solidFill>
                <a:effectLst/>
                <a:uLnTx/>
                <a:uFillTx/>
                <a:latin typeface="Segoe UI Semilight" charset="0"/>
                <a:cs typeface="Segoe UI Semilight" charset="0"/>
                <a:hlinkClick r:id="rId3"/>
              </a:rPr>
              <a:t>Azure portal</a:t>
            </a:r>
            <a:r>
              <a:rPr lang="en-US" dirty="0">
                <a:solidFill>
                  <a:srgbClr val="FFFFFF"/>
                </a:solidFill>
              </a:rPr>
              <a:t>, </a:t>
            </a:r>
            <a:r>
              <a:rPr lang="en-US" kern="0" spc="0" dirty="0">
                <a:latin typeface="Segoe UI" charset="0"/>
                <a:cs typeface="Segoe UI" charset="0"/>
              </a:rPr>
              <a:t>accept the preview terms and complete the short form.</a:t>
            </a:r>
            <a:endParaRPr lang="en-US" kern="0" spc="0" dirty="0">
              <a:latin typeface="Segoe UI" charset="0"/>
              <a:ea typeface="Segoe UI" charset="0"/>
              <a:cs typeface="Segoe UI" charset="0"/>
            </a:endParaRPr>
          </a:p>
          <a:p>
            <a:pPr marL="0" marR="0" lvl="0" indent="0" algn="l" defTabSz="914367" rtl="0" eaLnBrk="1" fontAlgn="auto" latinLnBrk="0" hangingPunct="1">
              <a:lnSpc>
                <a:spcPct val="100000"/>
              </a:lnSpc>
              <a:spcBef>
                <a:spcPts val="1200"/>
              </a:spcBef>
              <a:spcAft>
                <a:spcPts val="0"/>
              </a:spcAft>
              <a:buClr>
                <a:srgbClr val="000000"/>
              </a:buClr>
              <a:buSzPct val="90000"/>
              <a:buFont typeface="Arial" panose="020B0604020202020204" pitchFamily="34" charset="0"/>
              <a:buNone/>
              <a:tabLst/>
              <a:defRPr/>
            </a:pPr>
            <a:r>
              <a:rPr kumimoji="0" lang="en-US" sz="1400" b="0" i="0" u="none" strike="noStrike" kern="1200" cap="none" spc="100" normalizeH="0" baseline="0" noProof="0" dirty="0">
                <a:ln>
                  <a:noFill/>
                </a:ln>
                <a:solidFill>
                  <a:srgbClr val="FFFFFF"/>
                </a:solidFill>
                <a:effectLst/>
                <a:uLnTx/>
                <a:uFillTx/>
                <a:latin typeface="Segoe UI Semilight" charset="0"/>
                <a:cs typeface="Segoe UI Semilight" charset="0"/>
              </a:rPr>
              <a:t>You will receive a response from Microsoft within 3 working days</a:t>
            </a:r>
          </a:p>
          <a:p>
            <a:pPr marL="0" marR="0" lvl="0" indent="0" algn="l" defTabSz="914367" rtl="0" eaLnBrk="1" fontAlgn="auto" latinLnBrk="0" hangingPunct="1">
              <a:lnSpc>
                <a:spcPct val="100000"/>
              </a:lnSpc>
              <a:spcBef>
                <a:spcPts val="1200"/>
              </a:spcBef>
              <a:spcAft>
                <a:spcPts val="0"/>
              </a:spcAft>
              <a:buClr>
                <a:srgbClr val="000000"/>
              </a:buClr>
              <a:buSzPct val="90000"/>
              <a:buFont typeface="Arial" panose="020B0604020202020204" pitchFamily="34" charset="0"/>
              <a:buNone/>
              <a:tabLst/>
              <a:defRPr/>
            </a:pPr>
            <a:r>
              <a:rPr kumimoji="0" lang="en-US" sz="1400" b="0" i="0" u="none" strike="noStrike" kern="1200" cap="none" spc="100" normalizeH="0" baseline="0" noProof="0" dirty="0">
                <a:ln>
                  <a:noFill/>
                </a:ln>
                <a:solidFill>
                  <a:srgbClr val="FFFFFF"/>
                </a:solidFill>
                <a:effectLst/>
                <a:uLnTx/>
                <a:uFillTx/>
                <a:latin typeface="Segoe UI Semilight" charset="0"/>
                <a:cs typeface="Segoe UI Semilight" charset="0"/>
              </a:rPr>
              <a:t>Once approved, return to the portal to complete the provisioning request</a:t>
            </a:r>
          </a:p>
          <a:p>
            <a:pPr marL="0" marR="0" lvl="0" indent="0" algn="l" defTabSz="914367" rtl="0" eaLnBrk="1" fontAlgn="auto" latinLnBrk="0" hangingPunct="1">
              <a:lnSpc>
                <a:spcPct val="100000"/>
              </a:lnSpc>
              <a:spcBef>
                <a:spcPts val="1200"/>
              </a:spcBef>
              <a:spcAft>
                <a:spcPts val="0"/>
              </a:spcAft>
              <a:buClr>
                <a:srgbClr val="000000"/>
              </a:buClr>
              <a:buSzPct val="90000"/>
              <a:buFont typeface="Arial" panose="020B0604020202020204" pitchFamily="34" charset="0"/>
              <a:buNone/>
              <a:tabLst/>
              <a:defRPr/>
            </a:pPr>
            <a:r>
              <a:rPr kumimoji="0" lang="en-US" sz="1400" b="0" i="0" u="none" strike="noStrike" kern="1200" cap="none" spc="100" normalizeH="0" baseline="0" noProof="0" dirty="0">
                <a:ln>
                  <a:noFill/>
                </a:ln>
                <a:solidFill>
                  <a:srgbClr val="FFFFFF"/>
                </a:solidFill>
                <a:effectLst/>
                <a:uLnTx/>
                <a:uFillTx/>
                <a:latin typeface="Segoe UI Semilight" charset="0"/>
                <a:cs typeface="Segoe UI Semilight" charset="0"/>
              </a:rPr>
              <a:t>Managed Instance created within 3-5 working days upon completing the provisioning request</a:t>
            </a:r>
          </a:p>
        </p:txBody>
      </p:sp>
      <p:sp>
        <p:nvSpPr>
          <p:cNvPr id="10" name="Rectangle 9">
            <a:extLst>
              <a:ext uri="{FF2B5EF4-FFF2-40B4-BE49-F238E27FC236}">
                <a16:creationId xmlns:a16="http://schemas.microsoft.com/office/drawing/2014/main" id="{96EBD6CE-E47D-427F-B0EB-1290C4BA90DB}"/>
              </a:ext>
            </a:extLst>
          </p:cNvPr>
          <p:cNvSpPr/>
          <p:nvPr/>
        </p:nvSpPr>
        <p:spPr>
          <a:xfrm>
            <a:off x="5316474" y="3285982"/>
            <a:ext cx="2180405" cy="2539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sng" strike="noStrike" kern="1200" cap="none" spc="0" normalizeH="0" baseline="0" noProof="0" dirty="0">
                <a:ln>
                  <a:noFill/>
                </a:ln>
                <a:solidFill>
                  <a:srgbClr val="0563C1"/>
                </a:solidFill>
                <a:effectLst/>
                <a:uLnTx/>
                <a:uFillTx/>
                <a:latin typeface="Segoe UI"/>
                <a:ea typeface="Calibri" panose="020F0502020204030204" pitchFamily="34" charset="0"/>
                <a:cs typeface="+mn-cs"/>
                <a:hlinkClick r:id="rId4"/>
              </a:rPr>
              <a:t>https://aka.ms/sqldbclassessment</a:t>
            </a:r>
            <a:endParaRPr kumimoji="0" lang="en-US" sz="105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4733EE5-BD98-4912-8213-EDEE54C69D91}"/>
              </a:ext>
            </a:extLst>
          </p:cNvPr>
          <p:cNvGrpSpPr/>
          <p:nvPr/>
        </p:nvGrpSpPr>
        <p:grpSpPr>
          <a:xfrm>
            <a:off x="6156453" y="2688270"/>
            <a:ext cx="410826" cy="579123"/>
            <a:chOff x="8507762" y="1343682"/>
            <a:chExt cx="410826" cy="579123"/>
          </a:xfrm>
        </p:grpSpPr>
        <p:grpSp>
          <p:nvGrpSpPr>
            <p:cNvPr id="54" name="Group 53">
              <a:extLst>
                <a:ext uri="{FF2B5EF4-FFF2-40B4-BE49-F238E27FC236}">
                  <a16:creationId xmlns:a16="http://schemas.microsoft.com/office/drawing/2014/main" id="{3DD77D5D-18F6-4766-898E-26D3E682B89C}"/>
                </a:ext>
              </a:extLst>
            </p:cNvPr>
            <p:cNvGrpSpPr/>
            <p:nvPr/>
          </p:nvGrpSpPr>
          <p:grpSpPr>
            <a:xfrm>
              <a:off x="8507762" y="1343682"/>
              <a:ext cx="410826" cy="579123"/>
              <a:chOff x="9005453" y="6149108"/>
              <a:chExt cx="891920" cy="1257301"/>
            </a:xfrm>
          </p:grpSpPr>
          <p:sp>
            <p:nvSpPr>
              <p:cNvPr id="56" name="Freeform 60">
                <a:extLst>
                  <a:ext uri="{FF2B5EF4-FFF2-40B4-BE49-F238E27FC236}">
                    <a16:creationId xmlns:a16="http://schemas.microsoft.com/office/drawing/2014/main" id="{F228385C-D36F-4EFF-B80A-0DAB382EEC68}"/>
                  </a:ext>
                </a:extLst>
              </p:cNvPr>
              <p:cNvSpPr/>
              <p:nvPr/>
            </p:nvSpPr>
            <p:spPr>
              <a:xfrm>
                <a:off x="9005453" y="6282460"/>
                <a:ext cx="891918" cy="1123949"/>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61">
                <a:extLst>
                  <a:ext uri="{FF2B5EF4-FFF2-40B4-BE49-F238E27FC236}">
                    <a16:creationId xmlns:a16="http://schemas.microsoft.com/office/drawing/2014/main" id="{505D2C17-6A0D-4A99-B735-BB00999D26B6}"/>
                  </a:ext>
                </a:extLst>
              </p:cNvPr>
              <p:cNvSpPr/>
              <p:nvPr/>
            </p:nvSpPr>
            <p:spPr>
              <a:xfrm>
                <a:off x="9707131" y="6282460"/>
                <a:ext cx="190242" cy="1123949"/>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no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62">
                <a:extLst>
                  <a:ext uri="{FF2B5EF4-FFF2-40B4-BE49-F238E27FC236}">
                    <a16:creationId xmlns:a16="http://schemas.microsoft.com/office/drawing/2014/main" id="{77F0DE54-6EB6-4F69-81C5-BFEBAF565F1C}"/>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solidFill>
                <a:schemeClr val="bg1"/>
              </a:solidFill>
              <a:ln w="127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2" name="Straight Connector 11">
              <a:extLst>
                <a:ext uri="{FF2B5EF4-FFF2-40B4-BE49-F238E27FC236}">
                  <a16:creationId xmlns:a16="http://schemas.microsoft.com/office/drawing/2014/main" id="{63C3278A-E33A-427E-A4D7-A54A00E065D4}"/>
                </a:ext>
              </a:extLst>
            </p:cNvPr>
            <p:cNvCxnSpPr/>
            <p:nvPr/>
          </p:nvCxnSpPr>
          <p:spPr>
            <a:xfrm>
              <a:off x="8588695" y="1527141"/>
              <a:ext cx="265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F0E299F-6B38-4A17-8B2F-C942ABDFF714}"/>
                </a:ext>
              </a:extLst>
            </p:cNvPr>
            <p:cNvCxnSpPr/>
            <p:nvPr/>
          </p:nvCxnSpPr>
          <p:spPr>
            <a:xfrm>
              <a:off x="8588695" y="1604929"/>
              <a:ext cx="265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AC4B4A2-EDBE-49C2-BB3A-5DD828B142F8}"/>
                </a:ext>
              </a:extLst>
            </p:cNvPr>
            <p:cNvCxnSpPr/>
            <p:nvPr/>
          </p:nvCxnSpPr>
          <p:spPr>
            <a:xfrm>
              <a:off x="8588695" y="1682717"/>
              <a:ext cx="265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18D5D46-53E9-4C1F-A4B8-B3F0169FE8DB}"/>
                </a:ext>
              </a:extLst>
            </p:cNvPr>
            <p:cNvCxnSpPr/>
            <p:nvPr/>
          </p:nvCxnSpPr>
          <p:spPr>
            <a:xfrm>
              <a:off x="8588695" y="1760504"/>
              <a:ext cx="265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EB79862-70E0-48AC-8FC4-0709DAF6BF95}"/>
                </a:ext>
              </a:extLst>
            </p:cNvPr>
            <p:cNvCxnSpPr/>
            <p:nvPr/>
          </p:nvCxnSpPr>
          <p:spPr>
            <a:xfrm>
              <a:off x="8588695" y="1838291"/>
              <a:ext cx="265703"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8" name="Rectangle: Rounded Corners 3">
            <a:extLst>
              <a:ext uri="{FF2B5EF4-FFF2-40B4-BE49-F238E27FC236}">
                <a16:creationId xmlns:a16="http://schemas.microsoft.com/office/drawing/2014/main" id="{89042ED6-6CCD-4AFF-ABBD-BB8AB46057CE}"/>
              </a:ext>
            </a:extLst>
          </p:cNvPr>
          <p:cNvSpPr/>
          <p:nvPr/>
        </p:nvSpPr>
        <p:spPr>
          <a:xfrm>
            <a:off x="5515605" y="3439946"/>
            <a:ext cx="1809946" cy="331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Complete survey </a:t>
            </a:r>
            <a:r>
              <a:rPr kumimoji="0" lang="en-US" sz="1000" b="1" i="1" u="none" strike="noStrike" kern="1200" cap="none" spc="0" normalizeH="0" baseline="0" noProof="0">
                <a:ln>
                  <a:noFill/>
                </a:ln>
                <a:solidFill>
                  <a:srgbClr val="0078D7"/>
                </a:solidFill>
                <a:effectLst/>
                <a:uLnTx/>
                <a:uFillTx/>
                <a:latin typeface="Segoe UI Semibold" charset="0"/>
                <a:ea typeface="Segoe UI Semibold" charset="0"/>
                <a:cs typeface="Segoe UI Semibold" charset="0"/>
              </a:rPr>
              <a:t>(optional)</a:t>
            </a:r>
          </a:p>
        </p:txBody>
      </p:sp>
      <p:cxnSp>
        <p:nvCxnSpPr>
          <p:cNvPr id="80" name="Connector: Elbow 79">
            <a:extLst>
              <a:ext uri="{FF2B5EF4-FFF2-40B4-BE49-F238E27FC236}">
                <a16:creationId xmlns:a16="http://schemas.microsoft.com/office/drawing/2014/main" id="{91768F84-E846-4147-83E9-8CA4BC654613}"/>
              </a:ext>
            </a:extLst>
          </p:cNvPr>
          <p:cNvCxnSpPr>
            <a:cxnSpLocks/>
            <a:endCxn id="40" idx="0"/>
          </p:cNvCxnSpPr>
          <p:nvPr/>
        </p:nvCxnSpPr>
        <p:spPr>
          <a:xfrm rot="5400000">
            <a:off x="8460689" y="2047221"/>
            <a:ext cx="531688" cy="1"/>
          </a:xfrm>
          <a:prstGeom prst="bentConnector3">
            <a:avLst>
              <a:gd name="adj1" fmla="val 50000"/>
            </a:avLst>
          </a:prstGeom>
          <a:ln w="127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3977C731-1059-4248-B283-89834F7631EA}"/>
              </a:ext>
            </a:extLst>
          </p:cNvPr>
          <p:cNvCxnSpPr>
            <a:cxnSpLocks/>
            <a:endCxn id="40" idx="1"/>
          </p:cNvCxnSpPr>
          <p:nvPr/>
        </p:nvCxnSpPr>
        <p:spPr>
          <a:xfrm>
            <a:off x="6713173" y="3001145"/>
            <a:ext cx="791759" cy="0"/>
          </a:xfrm>
          <a:prstGeom prst="bentConnector3">
            <a:avLst>
              <a:gd name="adj1" fmla="val 50000"/>
            </a:avLst>
          </a:prstGeom>
          <a:ln w="127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B00105F2-1EE3-43A8-8A4B-43ED5F749518}"/>
              </a:ext>
            </a:extLst>
          </p:cNvPr>
          <p:cNvGrpSpPr/>
          <p:nvPr/>
        </p:nvGrpSpPr>
        <p:grpSpPr>
          <a:xfrm>
            <a:off x="8337875" y="4839557"/>
            <a:ext cx="654628" cy="627874"/>
            <a:chOff x="6072595" y="5231378"/>
            <a:chExt cx="879655" cy="843703"/>
          </a:xfrm>
        </p:grpSpPr>
        <p:sp>
          <p:nvSpPr>
            <p:cNvPr id="83" name="Cylinder 82">
              <a:extLst>
                <a:ext uri="{FF2B5EF4-FFF2-40B4-BE49-F238E27FC236}">
                  <a16:creationId xmlns:a16="http://schemas.microsoft.com/office/drawing/2014/main" id="{0BA7E6C8-F258-4AEF-A808-4815959899AD}"/>
                </a:ext>
              </a:extLst>
            </p:cNvPr>
            <p:cNvSpPr/>
            <p:nvPr/>
          </p:nvSpPr>
          <p:spPr bwMode="auto">
            <a:xfrm>
              <a:off x="6072595" y="5231378"/>
              <a:ext cx="627102" cy="793958"/>
            </a:xfrm>
            <a:prstGeom prst="can">
              <a:avLst>
                <a:gd name="adj" fmla="val 36209"/>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SQL</a:t>
              </a:r>
            </a:p>
          </p:txBody>
        </p:sp>
        <p:sp>
          <p:nvSpPr>
            <p:cNvPr id="84" name="Freeform 146">
              <a:extLst>
                <a:ext uri="{FF2B5EF4-FFF2-40B4-BE49-F238E27FC236}">
                  <a16:creationId xmlns:a16="http://schemas.microsoft.com/office/drawing/2014/main" id="{9CFECAB7-A0CC-4EAF-AABC-EEDA9C8C246C}"/>
                </a:ext>
              </a:extLst>
            </p:cNvPr>
            <p:cNvSpPr>
              <a:spLocks noChangeAspect="1"/>
            </p:cNvSpPr>
            <p:nvPr/>
          </p:nvSpPr>
          <p:spPr bwMode="auto">
            <a:xfrm>
              <a:off x="6447968" y="5755715"/>
              <a:ext cx="504282" cy="31936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85" name="TextBox 84">
            <a:extLst>
              <a:ext uri="{FF2B5EF4-FFF2-40B4-BE49-F238E27FC236}">
                <a16:creationId xmlns:a16="http://schemas.microsoft.com/office/drawing/2014/main" id="{F394FA33-C4EA-47DE-90E5-BF62645D94B1}"/>
              </a:ext>
            </a:extLst>
          </p:cNvPr>
          <p:cNvSpPr txBox="1"/>
          <p:nvPr/>
        </p:nvSpPr>
        <p:spPr>
          <a:xfrm>
            <a:off x="10066873" y="5473043"/>
            <a:ext cx="106143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Managed Instance created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(3-5 days)</a:t>
            </a:r>
          </a:p>
        </p:txBody>
      </p:sp>
      <p:sp>
        <p:nvSpPr>
          <p:cNvPr id="71" name="TextBox 70">
            <a:extLst>
              <a:ext uri="{FF2B5EF4-FFF2-40B4-BE49-F238E27FC236}">
                <a16:creationId xmlns:a16="http://schemas.microsoft.com/office/drawing/2014/main" id="{B5A5E62A-7A09-4F44-9516-83878DA290E6}"/>
              </a:ext>
            </a:extLst>
          </p:cNvPr>
          <p:cNvSpPr txBox="1"/>
          <p:nvPr/>
        </p:nvSpPr>
        <p:spPr>
          <a:xfrm>
            <a:off x="5500914" y="351745"/>
            <a:ext cx="66910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100" normalizeH="0" baseline="0" noProof="0" dirty="0">
                <a:ln>
                  <a:noFill/>
                </a:ln>
                <a:solidFill>
                  <a:srgbClr val="000000"/>
                </a:solidFill>
                <a:effectLst/>
                <a:uLnTx/>
                <a:uFillTx/>
                <a:latin typeface="Segoe UI Semibold" charset="0"/>
                <a:ea typeface="+mn-ea"/>
                <a:cs typeface="Segoe UI Semibold" charset="0"/>
              </a:rPr>
              <a:t>Enroll today in Managed Instance preview</a:t>
            </a:r>
          </a:p>
        </p:txBody>
      </p:sp>
      <p:sp>
        <p:nvSpPr>
          <p:cNvPr id="72" name="Freeform 5">
            <a:extLst>
              <a:ext uri="{FF2B5EF4-FFF2-40B4-BE49-F238E27FC236}">
                <a16:creationId xmlns:a16="http://schemas.microsoft.com/office/drawing/2014/main" id="{E413423C-7966-4615-A997-E284135245B8}"/>
              </a:ext>
            </a:extLst>
          </p:cNvPr>
          <p:cNvSpPr>
            <a:spLocks noEditPoints="1"/>
          </p:cNvSpPr>
          <p:nvPr/>
        </p:nvSpPr>
        <p:spPr bwMode="auto">
          <a:xfrm>
            <a:off x="8351901" y="974770"/>
            <a:ext cx="658131" cy="73533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Rectangle 14">
            <a:extLst>
              <a:ext uri="{FF2B5EF4-FFF2-40B4-BE49-F238E27FC236}">
                <a16:creationId xmlns:a16="http://schemas.microsoft.com/office/drawing/2014/main" id="{7BAD919C-CF3B-4EE8-9C18-E279C26F9581}"/>
              </a:ext>
            </a:extLst>
          </p:cNvPr>
          <p:cNvSpPr/>
          <p:nvPr/>
        </p:nvSpPr>
        <p:spPr bwMode="auto">
          <a:xfrm>
            <a:off x="8302712" y="4092498"/>
            <a:ext cx="857613" cy="194869"/>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7" name="Connector: Elbow 16">
            <a:extLst>
              <a:ext uri="{FF2B5EF4-FFF2-40B4-BE49-F238E27FC236}">
                <a16:creationId xmlns:a16="http://schemas.microsoft.com/office/drawing/2014/main" id="{FF299952-E613-4724-A743-921CFB4747E1}"/>
              </a:ext>
            </a:extLst>
          </p:cNvPr>
          <p:cNvCxnSpPr>
            <a:cxnSpLocks/>
            <a:stCxn id="15" idx="2"/>
            <a:endCxn id="87" idx="0"/>
          </p:cNvCxnSpPr>
          <p:nvPr/>
        </p:nvCxnSpPr>
        <p:spPr>
          <a:xfrm rot="5400000">
            <a:off x="7550258" y="3417356"/>
            <a:ext cx="311251" cy="2051273"/>
          </a:xfrm>
          <a:prstGeom prst="bentConnector3">
            <a:avLst>
              <a:gd name="adj1" fmla="val 50000"/>
            </a:avLst>
          </a:prstGeom>
          <a:ln w="127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C99C34B1-15B1-4B16-9BA5-6874E274ED25}"/>
              </a:ext>
            </a:extLst>
          </p:cNvPr>
          <p:cNvSpPr/>
          <p:nvPr/>
        </p:nvSpPr>
        <p:spPr bwMode="auto">
          <a:xfrm>
            <a:off x="6251439" y="4598618"/>
            <a:ext cx="857613" cy="118870"/>
          </a:xfrm>
          <a:prstGeom prst="rect">
            <a:avLst/>
          </a:prstGeom>
          <a:solidFill>
            <a:schemeClr val="bg1"/>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89" name="Connector: Elbow 88">
            <a:extLst>
              <a:ext uri="{FF2B5EF4-FFF2-40B4-BE49-F238E27FC236}">
                <a16:creationId xmlns:a16="http://schemas.microsoft.com/office/drawing/2014/main" id="{4E62DED0-69DE-4BBF-B25D-FBD402530BCC}"/>
              </a:ext>
            </a:extLst>
          </p:cNvPr>
          <p:cNvCxnSpPr>
            <a:cxnSpLocks/>
          </p:cNvCxnSpPr>
          <p:nvPr/>
        </p:nvCxnSpPr>
        <p:spPr>
          <a:xfrm>
            <a:off x="7325551" y="5120856"/>
            <a:ext cx="791759" cy="0"/>
          </a:xfrm>
          <a:prstGeom prst="bentConnector3">
            <a:avLst>
              <a:gd name="adj1" fmla="val 50000"/>
            </a:avLst>
          </a:prstGeom>
          <a:ln w="127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A5669704-8618-440D-9F66-CAA75539E60A}"/>
              </a:ext>
            </a:extLst>
          </p:cNvPr>
          <p:cNvCxnSpPr>
            <a:cxnSpLocks/>
          </p:cNvCxnSpPr>
          <p:nvPr/>
        </p:nvCxnSpPr>
        <p:spPr>
          <a:xfrm>
            <a:off x="9255773" y="5120856"/>
            <a:ext cx="791759" cy="0"/>
          </a:xfrm>
          <a:prstGeom prst="bentConnector3">
            <a:avLst>
              <a:gd name="adj1" fmla="val 50000"/>
            </a:avLst>
          </a:prstGeom>
          <a:ln w="1270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18633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DA3C-5FB6-41DB-A96E-8F4311F1C515}"/>
              </a:ext>
            </a:extLst>
          </p:cNvPr>
          <p:cNvSpPr>
            <a:spLocks noGrp="1"/>
          </p:cNvSpPr>
          <p:nvPr>
            <p:ph type="title"/>
          </p:nvPr>
        </p:nvSpPr>
        <p:spPr/>
        <p:txBody>
          <a:bodyPr/>
          <a:lstStyle/>
          <a:p>
            <a:r>
              <a:rPr lang="en-US" dirty="0"/>
              <a:t>Learn more</a:t>
            </a:r>
          </a:p>
        </p:txBody>
      </p:sp>
      <p:sp>
        <p:nvSpPr>
          <p:cNvPr id="4" name="Rectangle 3">
            <a:extLst>
              <a:ext uri="{FF2B5EF4-FFF2-40B4-BE49-F238E27FC236}">
                <a16:creationId xmlns:a16="http://schemas.microsoft.com/office/drawing/2014/main" id="{88A3500D-B72A-4006-8237-E372A13C54D1}"/>
              </a:ext>
            </a:extLst>
          </p:cNvPr>
          <p:cNvSpPr/>
          <p:nvPr/>
        </p:nvSpPr>
        <p:spPr>
          <a:xfrm>
            <a:off x="5350082" y="482039"/>
            <a:ext cx="6726688" cy="5893921"/>
          </a:xfrm>
          <a:prstGeom prst="rect">
            <a:avLst/>
          </a:prstGeom>
        </p:spPr>
        <p:txBody>
          <a:bodyPr wrap="square" anchor="t">
            <a:spAutoFit/>
          </a:bodyPr>
          <a:lstStyle/>
          <a:p>
            <a:pPr marL="285750" indent="-285750">
              <a:lnSpc>
                <a:spcPct val="150000"/>
              </a:lnSpc>
              <a:spcAft>
                <a:spcPts val="600"/>
              </a:spcAft>
              <a:buFont typeface="Arial" panose="020B0604020202020204" pitchFamily="34" charset="0"/>
              <a:buChar char="•"/>
            </a:pPr>
            <a:r>
              <a:rPr lang="en-US" sz="2800" dirty="0">
                <a:hlinkClick r:id="rId3"/>
              </a:rPr>
              <a:t>Announcement blog</a:t>
            </a:r>
            <a:endParaRPr lang="en-US" sz="2800" dirty="0">
              <a:hlinkClick r:id="rId4"/>
            </a:endParaRPr>
          </a:p>
          <a:p>
            <a:pPr marL="285750" indent="-285750">
              <a:lnSpc>
                <a:spcPct val="150000"/>
              </a:lnSpc>
              <a:spcAft>
                <a:spcPts val="600"/>
              </a:spcAft>
              <a:buFont typeface="Arial" panose="020B0604020202020204" pitchFamily="34" charset="0"/>
              <a:buChar char="•"/>
            </a:pPr>
            <a:r>
              <a:rPr lang="en-US" sz="2800" dirty="0">
                <a:hlinkClick r:id="rId5"/>
              </a:rPr>
              <a:t>Azure SQL Database</a:t>
            </a:r>
            <a:endParaRPr lang="en-US" sz="2800" dirty="0">
              <a:hlinkClick r:id="rId6"/>
            </a:endParaRPr>
          </a:p>
          <a:p>
            <a:pPr marL="285750" indent="-285750">
              <a:lnSpc>
                <a:spcPct val="150000"/>
              </a:lnSpc>
              <a:spcAft>
                <a:spcPts val="600"/>
              </a:spcAft>
              <a:buFont typeface="Arial" panose="020B0604020202020204" pitchFamily="34" charset="0"/>
              <a:buChar char="•"/>
            </a:pPr>
            <a:r>
              <a:rPr lang="en-US" sz="2800" dirty="0">
                <a:hlinkClick r:id="rId6"/>
              </a:rPr>
              <a:t>SQL Database Managed Instance</a:t>
            </a:r>
            <a:endParaRPr lang="en-US" sz="2800" dirty="0"/>
          </a:p>
          <a:p>
            <a:pPr marL="285750" indent="-285750">
              <a:lnSpc>
                <a:spcPct val="150000"/>
              </a:lnSpc>
              <a:spcAft>
                <a:spcPts val="600"/>
              </a:spcAft>
              <a:buFont typeface="Arial" panose="020B0604020202020204" pitchFamily="34" charset="0"/>
              <a:buChar char="•"/>
            </a:pPr>
            <a:r>
              <a:rPr lang="en-US" sz="2800" dirty="0">
                <a:hlinkClick r:id="rId7"/>
              </a:rPr>
              <a:t>Azure Hybrid Benefit for SQL Server</a:t>
            </a:r>
            <a:endParaRPr lang="en-US" sz="2800" dirty="0">
              <a:cs typeface="Segoe UI"/>
            </a:endParaRPr>
          </a:p>
          <a:p>
            <a:pPr marL="285750" indent="-285750">
              <a:lnSpc>
                <a:spcPct val="150000"/>
              </a:lnSpc>
              <a:spcAft>
                <a:spcPts val="600"/>
              </a:spcAft>
              <a:buFont typeface="Arial" panose="020B0604020202020204" pitchFamily="34" charset="0"/>
              <a:buChar char="•"/>
            </a:pPr>
            <a:r>
              <a:rPr lang="en-US" sz="2800" dirty="0">
                <a:hlinkClick r:id="rId8"/>
              </a:rPr>
              <a:t>Azure Database Migration Service</a:t>
            </a:r>
            <a:endParaRPr lang="en-US" sz="2800" dirty="0"/>
          </a:p>
          <a:p>
            <a:pPr marL="285750" indent="-285750">
              <a:lnSpc>
                <a:spcPct val="150000"/>
              </a:lnSpc>
              <a:spcAft>
                <a:spcPts val="600"/>
              </a:spcAft>
              <a:buFont typeface="Arial" panose="020B0604020202020204" pitchFamily="34" charset="0"/>
              <a:buChar char="•"/>
            </a:pPr>
            <a:r>
              <a:rPr lang="en-US" sz="2800" dirty="0">
                <a:hlinkClick r:id="rId9"/>
              </a:rPr>
              <a:t>Migration Guide </a:t>
            </a:r>
            <a:endParaRPr lang="en-US" sz="2800" dirty="0"/>
          </a:p>
          <a:p>
            <a:pPr marL="285750" indent="-285750">
              <a:lnSpc>
                <a:spcPct val="150000"/>
              </a:lnSpc>
              <a:spcAft>
                <a:spcPts val="600"/>
              </a:spcAft>
              <a:buFont typeface="Arial" panose="020B0604020202020204" pitchFamily="34" charset="0"/>
              <a:buChar char="•"/>
            </a:pPr>
            <a:r>
              <a:rPr lang="en-US" sz="2800" dirty="0">
                <a:cs typeface="Segoe UI"/>
                <a:hlinkClick r:id="rId10"/>
              </a:rPr>
              <a:t>SQL Server Integration Services</a:t>
            </a:r>
            <a:endParaRPr lang="en-US" sz="2800" dirty="0">
              <a:cs typeface="Segoe UI"/>
            </a:endParaRPr>
          </a:p>
          <a:p>
            <a:pPr marL="742950" lvl="1" indent="-285750">
              <a:spcAft>
                <a:spcPts val="600"/>
              </a:spcAft>
              <a:buFont typeface="Arial" panose="020B0604020202020204" pitchFamily="34" charset="0"/>
              <a:buChar char="•"/>
            </a:pPr>
            <a:r>
              <a:rPr lang="en-US" sz="2400" dirty="0">
                <a:cs typeface="Segoe UI"/>
              </a:rPr>
              <a:t>Hands-on-lab to lift SSIS to Azure with Azure Data Factory: </a:t>
            </a:r>
            <a:r>
              <a:rPr lang="en-US" sz="2400" dirty="0">
                <a:cs typeface="Segoe UI"/>
                <a:hlinkClick r:id="rId11"/>
              </a:rPr>
              <a:t>aka.ms/</a:t>
            </a:r>
            <a:r>
              <a:rPr lang="en-US" sz="2400" dirty="0" err="1">
                <a:cs typeface="Segoe UI"/>
                <a:hlinkClick r:id="rId11"/>
              </a:rPr>
              <a:t>adflab</a:t>
            </a:r>
            <a:r>
              <a:rPr lang="en-US" sz="2400" dirty="0">
                <a:cs typeface="Segoe UI"/>
                <a:hlinkClick r:id="rId11"/>
              </a:rPr>
              <a:t> 2</a:t>
            </a:r>
            <a:endParaRPr lang="en-US" sz="2400" dirty="0">
              <a:cs typeface="Segoe UI"/>
            </a:endParaRPr>
          </a:p>
        </p:txBody>
      </p:sp>
    </p:spTree>
    <p:extLst>
      <p:ext uri="{BB962C8B-B14F-4D97-AF65-F5344CB8AC3E}">
        <p14:creationId xmlns:p14="http://schemas.microsoft.com/office/powerpoint/2010/main" val="25833972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E2F7BB-D857-41C2-9DDB-0B45AF4BDA17}"/>
              </a:ext>
            </a:extLst>
          </p:cNvPr>
          <p:cNvSpPr>
            <a:spLocks noGrp="1"/>
          </p:cNvSpPr>
          <p:nvPr>
            <p:ph idx="4294967295"/>
          </p:nvPr>
        </p:nvSpPr>
        <p:spPr>
          <a:xfrm>
            <a:off x="243840" y="2075541"/>
            <a:ext cx="11673840" cy="2154436"/>
          </a:xfrm>
        </p:spPr>
        <p:txBody>
          <a:bodyPr/>
          <a:lstStyle/>
          <a:p>
            <a:pPr marL="0" indent="0" algn="ctr">
              <a:buNone/>
            </a:pPr>
            <a:r>
              <a:rPr lang="en-US" sz="3200" dirty="0"/>
              <a:t>Reach out to your Microsoft seller or partner to schedule a Modern Data Estate assessment</a:t>
            </a:r>
          </a:p>
          <a:p>
            <a:pPr marL="0" indent="0" algn="ctr">
              <a:buNone/>
            </a:pPr>
            <a:endParaRPr lang="en-US" sz="3200" dirty="0"/>
          </a:p>
          <a:p>
            <a:pPr marL="0" indent="0" algn="ctr">
              <a:buNone/>
            </a:pPr>
            <a:r>
              <a:rPr lang="en-US" sz="3200" dirty="0">
                <a:hlinkClick r:id="rId3"/>
              </a:rPr>
              <a:t>Enroll in Managed Instance preview today</a:t>
            </a:r>
            <a:endParaRPr lang="en-US" sz="3200" dirty="0"/>
          </a:p>
        </p:txBody>
      </p:sp>
    </p:spTree>
    <p:extLst>
      <p:ext uri="{BB962C8B-B14F-4D97-AF65-F5344CB8AC3E}">
        <p14:creationId xmlns:p14="http://schemas.microsoft.com/office/powerpoint/2010/main" val="9970460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1C09472E-618B-41D9-9531-4AEA87F9B511}"/>
              </a:ext>
            </a:extLst>
          </p:cNvPr>
          <p:cNvSpPr/>
          <p:nvPr/>
        </p:nvSpPr>
        <p:spPr bwMode="auto">
          <a:xfrm>
            <a:off x="5335146" y="0"/>
            <a:ext cx="685685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2">
            <a:extLst>
              <a:ext uri="{FF2B5EF4-FFF2-40B4-BE49-F238E27FC236}">
                <a16:creationId xmlns:a16="http://schemas.microsoft.com/office/drawing/2014/main" id="{7EC522F5-6FCA-442E-AAA9-DC5343580DB2}"/>
              </a:ext>
            </a:extLst>
          </p:cNvPr>
          <p:cNvSpPr>
            <a:spLocks noGrp="1"/>
          </p:cNvSpPr>
          <p:nvPr>
            <p:ph type="title"/>
          </p:nvPr>
        </p:nvSpPr>
        <p:spPr>
          <a:xfrm>
            <a:off x="351960" y="2229126"/>
            <a:ext cx="4882449" cy="2399748"/>
          </a:xfrm>
        </p:spPr>
        <p:txBody>
          <a:bodyPr/>
          <a:lstStyle/>
          <a:p>
            <a:pPr>
              <a:lnSpc>
                <a:spcPct val="100000"/>
              </a:lnSpc>
            </a:pPr>
            <a:r>
              <a:rPr lang="en-US" sz="3600" spc="0">
                <a:solidFill>
                  <a:schemeClr val="bg2">
                    <a:lumMod val="10000"/>
                  </a:schemeClr>
                </a:solidFill>
                <a:cs typeface="+mn-cs"/>
              </a:rPr>
              <a:t>Get the best of </a:t>
            </a:r>
            <a:br>
              <a:rPr lang="en-US" sz="3600" spc="0">
                <a:solidFill>
                  <a:schemeClr val="bg2">
                    <a:lumMod val="10000"/>
                  </a:schemeClr>
                </a:solidFill>
                <a:cs typeface="+mn-cs"/>
              </a:rPr>
            </a:br>
            <a:r>
              <a:rPr lang="en-US" sz="3600" spc="0">
                <a:solidFill>
                  <a:schemeClr val="bg2">
                    <a:lumMod val="10000"/>
                  </a:schemeClr>
                </a:solidFill>
                <a:cs typeface="+mn-cs"/>
              </a:rPr>
              <a:t>data in the cloud with </a:t>
            </a:r>
            <a:br>
              <a:rPr lang="en-US" sz="3600" spc="0">
                <a:solidFill>
                  <a:schemeClr val="bg2">
                    <a:lumMod val="10000"/>
                  </a:schemeClr>
                </a:solidFill>
                <a:cs typeface="+mn-cs"/>
              </a:rPr>
            </a:br>
            <a:r>
              <a:rPr lang="en-US" sz="3600" spc="0">
                <a:solidFill>
                  <a:schemeClr val="bg2">
                    <a:lumMod val="10000"/>
                  </a:schemeClr>
                </a:solidFill>
                <a:cs typeface="+mn-cs"/>
              </a:rPr>
              <a:t>Azure SQL Database</a:t>
            </a:r>
            <a:br>
              <a:rPr lang="en-US" sz="3600" spc="0">
                <a:solidFill>
                  <a:schemeClr val="tx2"/>
                </a:solidFill>
                <a:cs typeface="+mn-cs"/>
              </a:rPr>
            </a:br>
            <a:endParaRPr lang="en-US" sz="3600" b="1" spc="0">
              <a:solidFill>
                <a:schemeClr val="tx2"/>
              </a:solidFill>
              <a:latin typeface="Segoe UI Semibold" charset="0"/>
              <a:ea typeface="Segoe UI Semibold" charset="0"/>
              <a:cs typeface="Segoe UI Semibold" charset="0"/>
            </a:endParaRPr>
          </a:p>
        </p:txBody>
      </p:sp>
      <p:sp>
        <p:nvSpPr>
          <p:cNvPr id="8" name="Rectangle 7">
            <a:extLst>
              <a:ext uri="{FF2B5EF4-FFF2-40B4-BE49-F238E27FC236}">
                <a16:creationId xmlns:a16="http://schemas.microsoft.com/office/drawing/2014/main" id="{0103B0BF-0BF0-48A8-B8B8-C32AB03D2452}"/>
              </a:ext>
            </a:extLst>
          </p:cNvPr>
          <p:cNvSpPr/>
          <p:nvPr/>
        </p:nvSpPr>
        <p:spPr>
          <a:xfrm>
            <a:off x="83043" y="6597914"/>
            <a:ext cx="5518922" cy="215444"/>
          </a:xfrm>
          <a:prstGeom prst="rect">
            <a:avLst/>
          </a:prstGeom>
        </p:spPr>
        <p:txBody>
          <a:bodyPr wrap="square" l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*Data source:</a:t>
            </a:r>
            <a:r>
              <a:rPr kumimoji="0" lang="en-US" sz="800" b="0" i="0" u="none" strike="noStrike" kern="0" cap="none" spc="0" normalizeH="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 </a:t>
            </a:r>
            <a:r>
              <a:rPr kumimoji="0" lang="en-US" sz="800" b="0" i="0" u="none" strike="noStrike" kern="0" cap="none" spc="0" normalizeH="0" baseline="0" noProof="0" dirty="0">
                <a:ln>
                  <a:noFill/>
                </a:ln>
                <a:solidFill>
                  <a:schemeClr val="tx1">
                    <a:lumMod val="75000"/>
                  </a:schemeClr>
                </a:solidFill>
                <a:effectLst/>
                <a:uLnTx/>
                <a:uFillTx/>
                <a:latin typeface="Segoe UI" panose="020B0502040204020203" pitchFamily="34" charset="0"/>
                <a:cs typeface="Segoe UI" panose="020B0502040204020203" pitchFamily="34" charset="0"/>
              </a:rPr>
              <a:t>The Business Value of Microsoft Azure SQL Database Services, IDC, March 2015</a:t>
            </a:r>
          </a:p>
        </p:txBody>
      </p:sp>
      <p:sp>
        <p:nvSpPr>
          <p:cNvPr id="169" name="Rectangle 168"/>
          <p:cNvSpPr>
            <a:spLocks noChangeArrowheads="1"/>
          </p:cNvSpPr>
          <p:nvPr/>
        </p:nvSpPr>
        <p:spPr bwMode="auto">
          <a:xfrm>
            <a:off x="830367" y="-103833"/>
            <a:ext cx="3894137"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 name="Group 1"/>
          <p:cNvGrpSpPr/>
          <p:nvPr/>
        </p:nvGrpSpPr>
        <p:grpSpPr>
          <a:xfrm>
            <a:off x="5838896" y="128337"/>
            <a:ext cx="5849355" cy="6601326"/>
            <a:chOff x="5710903" y="128337"/>
            <a:chExt cx="5849355" cy="6601326"/>
          </a:xfrm>
        </p:grpSpPr>
        <p:sp>
          <p:nvSpPr>
            <p:cNvPr id="9" name="Rectangle 8">
              <a:extLst>
                <a:ext uri="{FF2B5EF4-FFF2-40B4-BE49-F238E27FC236}">
                  <a16:creationId xmlns:a16="http://schemas.microsoft.com/office/drawing/2014/main" id="{7DCA1757-3E6B-4D7B-A948-8CB8B8E3323B}"/>
                </a:ext>
              </a:extLst>
            </p:cNvPr>
            <p:cNvSpPr>
              <a:spLocks/>
            </p:cNvSpPr>
            <p:nvPr/>
          </p:nvSpPr>
          <p:spPr bwMode="auto">
            <a:xfrm>
              <a:off x="8786084" y="238407"/>
              <a:ext cx="2774174" cy="4472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a:ln>
                    <a:noFill/>
                  </a:ln>
                  <a:solidFill>
                    <a:schemeClr val="bg1"/>
                  </a:solidFill>
                  <a:effectLst/>
                  <a:uLnTx/>
                  <a:uFillTx/>
                  <a:latin typeface="Segoe UI Semibold" charset="0"/>
                  <a:ea typeface="Segoe UI Semibold" charset="0"/>
                  <a:cs typeface="Segoe UI Semibold" charset="0"/>
                </a:rPr>
                <a:t>Faster time</a:t>
              </a:r>
              <a:r>
                <a:rPr kumimoji="0" lang="en-US" sz="2000" u="none" strike="noStrike" kern="0" cap="none" spc="0" normalizeH="0" noProof="0">
                  <a:ln>
                    <a:noFill/>
                  </a:ln>
                  <a:solidFill>
                    <a:schemeClr val="bg1"/>
                  </a:solidFill>
                  <a:effectLst/>
                  <a:uLnTx/>
                  <a:uFillTx/>
                  <a:latin typeface="Segoe UI Semibold" charset="0"/>
                  <a:ea typeface="Segoe UI Semibold" charset="0"/>
                  <a:cs typeface="Segoe UI Semibold" charset="0"/>
                </a:rPr>
                <a:t> </a:t>
              </a:r>
              <a:r>
                <a:rPr kumimoji="0" lang="en-US" sz="2000" u="none" strike="noStrike" kern="0" cap="none" spc="0" normalizeH="0" baseline="0" noProof="0">
                  <a:ln>
                    <a:noFill/>
                  </a:ln>
                  <a:solidFill>
                    <a:schemeClr val="bg1"/>
                  </a:solidFill>
                  <a:effectLst/>
                  <a:uLnTx/>
                  <a:uFillTx/>
                  <a:latin typeface="Segoe UI Semibold" charset="0"/>
                  <a:ea typeface="Segoe UI Semibold" charset="0"/>
                  <a:cs typeface="Segoe UI Semibold" charset="0"/>
                </a:rPr>
                <a:t>to market</a:t>
              </a:r>
            </a:p>
          </p:txBody>
        </p:sp>
        <p:sp>
          <p:nvSpPr>
            <p:cNvPr id="10" name="Rectangle 9">
              <a:extLst>
                <a:ext uri="{FF2B5EF4-FFF2-40B4-BE49-F238E27FC236}">
                  <a16:creationId xmlns:a16="http://schemas.microsoft.com/office/drawing/2014/main" id="{A06DD35B-47BC-45C0-8019-FA597792BDFE}"/>
                </a:ext>
              </a:extLst>
            </p:cNvPr>
            <p:cNvSpPr>
              <a:spLocks/>
            </p:cNvSpPr>
            <p:nvPr/>
          </p:nvSpPr>
          <p:spPr bwMode="auto">
            <a:xfrm>
              <a:off x="5710903" y="238407"/>
              <a:ext cx="2801955" cy="4472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a:ln>
                    <a:noFill/>
                  </a:ln>
                  <a:solidFill>
                    <a:schemeClr val="bg1"/>
                  </a:solidFill>
                  <a:effectLst/>
                  <a:uLnTx/>
                  <a:uFillTx/>
                  <a:latin typeface="Segoe UI Semibold" charset="0"/>
                  <a:ea typeface="Segoe UI Semibold" charset="0"/>
                  <a:cs typeface="Segoe UI Semibold" charset="0"/>
                </a:rPr>
                <a:t>Increased productivity</a:t>
              </a:r>
            </a:p>
          </p:txBody>
        </p:sp>
        <p:sp>
          <p:nvSpPr>
            <p:cNvPr id="11" name="Rectangle 10">
              <a:extLst>
                <a:ext uri="{FF2B5EF4-FFF2-40B4-BE49-F238E27FC236}">
                  <a16:creationId xmlns:a16="http://schemas.microsoft.com/office/drawing/2014/main" id="{1558B95E-86AB-44F8-AC31-B6D7ED4B7EDC}"/>
                </a:ext>
              </a:extLst>
            </p:cNvPr>
            <p:cNvSpPr>
              <a:spLocks/>
            </p:cNvSpPr>
            <p:nvPr/>
          </p:nvSpPr>
          <p:spPr bwMode="auto">
            <a:xfrm>
              <a:off x="9154681" y="3584031"/>
              <a:ext cx="2036980" cy="4472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US" sz="2000" u="none" strike="noStrike" kern="0" cap="none" spc="0" normalizeH="0" baseline="0" noProof="0">
                  <a:ln>
                    <a:noFill/>
                  </a:ln>
                  <a:solidFill>
                    <a:schemeClr val="bg1"/>
                  </a:solidFill>
                  <a:effectLst/>
                  <a:uLnTx/>
                  <a:uFillTx/>
                  <a:latin typeface="Segoe UI Semibold" charset="0"/>
                  <a:ea typeface="Segoe UI Semibold" charset="0"/>
                  <a:cs typeface="Segoe UI Semibold" charset="0"/>
                </a:rPr>
                <a:t>Reduced risks</a:t>
              </a:r>
            </a:p>
          </p:txBody>
        </p:sp>
        <p:sp>
          <p:nvSpPr>
            <p:cNvPr id="12" name="Rectangle 11">
              <a:extLst>
                <a:ext uri="{FF2B5EF4-FFF2-40B4-BE49-F238E27FC236}">
                  <a16:creationId xmlns:a16="http://schemas.microsoft.com/office/drawing/2014/main" id="{FE0E06F0-F4D5-48CA-8F1A-220144D94790}"/>
                </a:ext>
              </a:extLst>
            </p:cNvPr>
            <p:cNvSpPr>
              <a:spLocks/>
            </p:cNvSpPr>
            <p:nvPr/>
          </p:nvSpPr>
          <p:spPr bwMode="auto">
            <a:xfrm>
              <a:off x="6083350" y="3584031"/>
              <a:ext cx="2057060" cy="44720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7160" tIns="91440" rIns="91440" bIns="46637" numCol="1" rtlCol="0" anchor="t" anchorCtr="0" compatLnSpc="1">
              <a:prstTxWarp prst="textNoShape">
                <a:avLst/>
              </a:prstTxWarp>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u="none" strike="noStrike" kern="0" cap="none" spc="0" normalizeH="0" baseline="0" noProof="0">
                  <a:ln>
                    <a:noFill/>
                  </a:ln>
                  <a:solidFill>
                    <a:schemeClr val="bg1"/>
                  </a:solidFill>
                  <a:effectLst/>
                  <a:uLnTx/>
                  <a:uFillTx/>
                  <a:latin typeface="Segoe UI Semibold" charset="0"/>
                  <a:ea typeface="Segoe UI Semibold" charset="0"/>
                  <a:cs typeface="Segoe UI Semibold" charset="0"/>
                </a:rPr>
                <a:t>Lower TCO</a:t>
              </a:r>
            </a:p>
          </p:txBody>
        </p:sp>
        <p:sp>
          <p:nvSpPr>
            <p:cNvPr id="13" name="Rectangle 12">
              <a:extLst>
                <a:ext uri="{FF2B5EF4-FFF2-40B4-BE49-F238E27FC236}">
                  <a16:creationId xmlns:a16="http://schemas.microsoft.com/office/drawing/2014/main" id="{9FFC8577-375E-4FCE-AC36-1176508340AB}"/>
                </a:ext>
              </a:extLst>
            </p:cNvPr>
            <p:cNvSpPr/>
            <p:nvPr/>
          </p:nvSpPr>
          <p:spPr>
            <a:xfrm>
              <a:off x="6090186" y="2441294"/>
              <a:ext cx="2043388" cy="584775"/>
            </a:xfrm>
            <a:prstGeom prst="rect">
              <a:avLst/>
            </a:prstGeom>
            <a:noFill/>
          </p:spPr>
          <p:txBody>
            <a:bodyPr wrap="square" lIns="182880">
              <a:spAutoFit/>
            </a:bodyPr>
            <a:lstStyle/>
            <a:p>
              <a:pPr marL="0" marR="0" lvl="1" indent="0" algn="ctr" defTabSz="914400" eaLnBrk="1" fontAlgn="auto" latinLnBrk="0" hangingPunct="1">
                <a:lnSpc>
                  <a:spcPct val="100000"/>
                </a:lnSpc>
                <a:spcBef>
                  <a:spcPts val="0"/>
                </a:spcBef>
                <a:spcAft>
                  <a:spcPts val="0"/>
                </a:spcAft>
                <a:buClrTx/>
                <a:buSzTx/>
                <a:buFontTx/>
                <a:buNone/>
                <a:tabLst/>
                <a:defRPr/>
              </a:pPr>
              <a:r>
                <a:rPr lang="en-US" sz="2000" b="1">
                  <a:solidFill>
                    <a:schemeClr val="bg1"/>
                  </a:solidFill>
                  <a:latin typeface="Segoe UI" charset="0"/>
                  <a:cs typeface="Segoe UI" charset="0"/>
                </a:rPr>
                <a:t>47% </a:t>
              </a:r>
              <a:r>
                <a:rPr lang="en-US" sz="1200">
                  <a:solidFill>
                    <a:schemeClr val="bg1"/>
                  </a:solidFill>
                </a:rPr>
                <a:t>staff time reclaimed for other tasks </a:t>
              </a:r>
            </a:p>
          </p:txBody>
        </p:sp>
        <p:sp>
          <p:nvSpPr>
            <p:cNvPr id="72" name="Rectangle 71">
              <a:extLst>
                <a:ext uri="{FF2B5EF4-FFF2-40B4-BE49-F238E27FC236}">
                  <a16:creationId xmlns:a16="http://schemas.microsoft.com/office/drawing/2014/main" id="{FD7F70C3-2E74-4221-B3A6-6F01CE3A692E}"/>
                </a:ext>
              </a:extLst>
            </p:cNvPr>
            <p:cNvSpPr/>
            <p:nvPr/>
          </p:nvSpPr>
          <p:spPr>
            <a:xfrm>
              <a:off x="8908496" y="2441294"/>
              <a:ext cx="2529350" cy="584775"/>
            </a:xfrm>
            <a:prstGeom prst="rect">
              <a:avLst/>
            </a:prstGeom>
            <a:noFill/>
          </p:spPr>
          <p:txBody>
            <a:bodyPr wrap="square" lIns="182880">
              <a:spAutoFit/>
            </a:bodyPr>
            <a:lstStyle/>
            <a:p>
              <a:pPr marL="0" marR="0" lvl="1" indent="0" algn="ctr" defTabSz="914400" eaLnBrk="1" fontAlgn="auto" latinLnBrk="0" hangingPunct="1">
                <a:spcBef>
                  <a:spcPts val="0"/>
                </a:spcBef>
                <a:spcAft>
                  <a:spcPts val="0"/>
                </a:spcAft>
                <a:buClrTx/>
                <a:buSzTx/>
                <a:buFontTx/>
                <a:buNone/>
                <a:tabLst/>
                <a:defRPr/>
              </a:pPr>
              <a:r>
                <a:rPr lang="en-US" sz="2000" b="1">
                  <a:solidFill>
                    <a:schemeClr val="bg1"/>
                  </a:solidFill>
                  <a:latin typeface="Segoe UI" charset="0"/>
                  <a:cs typeface="Segoe UI" charset="0"/>
                </a:rPr>
                <a:t>75% </a:t>
              </a:r>
              <a:r>
                <a:rPr lang="en-US" sz="1200">
                  <a:solidFill>
                    <a:schemeClr val="bg1"/>
                  </a:solidFill>
                </a:rPr>
                <a:t>faster app deployment cycles than competing databases </a:t>
              </a:r>
            </a:p>
          </p:txBody>
        </p:sp>
        <p:sp>
          <p:nvSpPr>
            <p:cNvPr id="97" name="Rectangle 96">
              <a:extLst>
                <a:ext uri="{FF2B5EF4-FFF2-40B4-BE49-F238E27FC236}">
                  <a16:creationId xmlns:a16="http://schemas.microsoft.com/office/drawing/2014/main" id="{9BF722A2-1837-43B9-8B2D-AE9B999DFCEB}"/>
                </a:ext>
              </a:extLst>
            </p:cNvPr>
            <p:cNvSpPr/>
            <p:nvPr/>
          </p:nvSpPr>
          <p:spPr>
            <a:xfrm>
              <a:off x="6028083" y="5712071"/>
              <a:ext cx="2167594" cy="584775"/>
            </a:xfrm>
            <a:prstGeom prst="rect">
              <a:avLst/>
            </a:prstGeom>
            <a:noFill/>
          </p:spPr>
          <p:txBody>
            <a:bodyPr wrap="square" lIns="182880">
              <a:spAutoFit/>
            </a:bodyPr>
            <a:lstStyle/>
            <a:p>
              <a:pPr marL="0" marR="0" lvl="1" indent="0" algn="ctr" defTabSz="914400" eaLnBrk="1" fontAlgn="auto" latinLnBrk="0" hangingPunct="1">
                <a:lnSpc>
                  <a:spcPct val="100000"/>
                </a:lnSpc>
                <a:spcBef>
                  <a:spcPts val="0"/>
                </a:spcBef>
                <a:spcAft>
                  <a:spcPts val="0"/>
                </a:spcAft>
                <a:buClrTx/>
                <a:buSzTx/>
                <a:buFontTx/>
                <a:buNone/>
                <a:tabLst/>
                <a:defRPr/>
              </a:pPr>
              <a:r>
                <a:rPr lang="en-US" sz="2000" b="1">
                  <a:solidFill>
                    <a:schemeClr val="bg1"/>
                  </a:solidFill>
                  <a:latin typeface="Segoe UI" charset="0"/>
                  <a:cs typeface="Segoe UI" charset="0"/>
                </a:rPr>
                <a:t>53% </a:t>
              </a:r>
              <a:r>
                <a:rPr lang="en-US" sz="1200">
                  <a:solidFill>
                    <a:schemeClr val="bg1"/>
                  </a:solidFill>
                </a:rPr>
                <a:t>less expensive </a:t>
              </a:r>
              <a:br>
                <a:rPr lang="en-US" sz="1200">
                  <a:solidFill>
                    <a:schemeClr val="bg1"/>
                  </a:solidFill>
                </a:rPr>
              </a:br>
              <a:r>
                <a:rPr lang="en-US" sz="1200">
                  <a:solidFill>
                    <a:schemeClr val="bg1"/>
                  </a:solidFill>
                </a:rPr>
                <a:t>than on-prem/hosted</a:t>
              </a:r>
            </a:p>
          </p:txBody>
        </p:sp>
        <p:sp>
          <p:nvSpPr>
            <p:cNvPr id="144" name="Rectangle 143">
              <a:extLst>
                <a:ext uri="{FF2B5EF4-FFF2-40B4-BE49-F238E27FC236}">
                  <a16:creationId xmlns:a16="http://schemas.microsoft.com/office/drawing/2014/main" id="{F8CB2DCA-AE1C-41E5-8FA8-CF0BCE860772}"/>
                </a:ext>
              </a:extLst>
            </p:cNvPr>
            <p:cNvSpPr/>
            <p:nvPr/>
          </p:nvSpPr>
          <p:spPr>
            <a:xfrm>
              <a:off x="9100019" y="5619738"/>
              <a:ext cx="2146304" cy="769441"/>
            </a:xfrm>
            <a:prstGeom prst="rect">
              <a:avLst/>
            </a:prstGeom>
            <a:noFill/>
          </p:spPr>
          <p:txBody>
            <a:bodyPr wrap="square" lIns="182880">
              <a:spAutoFit/>
            </a:bodyPr>
            <a:lstStyle/>
            <a:p>
              <a:pPr marL="0" lvl="1" algn="ctr">
                <a:defRPr/>
              </a:pPr>
              <a:r>
                <a:rPr lang="en-US" sz="2000" b="1">
                  <a:solidFill>
                    <a:schemeClr val="bg1"/>
                  </a:solidFill>
                  <a:latin typeface="Segoe UI" charset="0"/>
                  <a:cs typeface="Segoe UI" charset="0"/>
                </a:rPr>
                <a:t>71% </a:t>
              </a:r>
              <a:r>
                <a:rPr lang="en-US" sz="1200">
                  <a:solidFill>
                    <a:schemeClr val="bg1"/>
                  </a:solidFill>
                </a:rPr>
                <a:t>fewer cases </a:t>
              </a:r>
              <a:br>
                <a:rPr lang="en-US" sz="1200">
                  <a:solidFill>
                    <a:schemeClr val="bg1"/>
                  </a:solidFill>
                </a:rPr>
              </a:br>
              <a:r>
                <a:rPr lang="en-US" sz="1200">
                  <a:solidFill>
                    <a:schemeClr val="bg1"/>
                  </a:solidFill>
                </a:rPr>
                <a:t>of unplanned downtime </a:t>
              </a:r>
              <a:br>
                <a:rPr lang="en-US" sz="1200">
                  <a:solidFill>
                    <a:schemeClr val="bg1"/>
                  </a:solidFill>
                </a:rPr>
              </a:br>
              <a:r>
                <a:rPr lang="en-US" sz="1200">
                  <a:solidFill>
                    <a:schemeClr val="bg1"/>
                  </a:solidFill>
                </a:rPr>
                <a:t>than competing databases</a:t>
              </a:r>
            </a:p>
          </p:txBody>
        </p:sp>
        <p:cxnSp>
          <p:nvCxnSpPr>
            <p:cNvPr id="148" name="Straight Connector 147"/>
            <p:cNvCxnSpPr/>
            <p:nvPr/>
          </p:nvCxnSpPr>
          <p:spPr>
            <a:xfrm>
              <a:off x="8648970" y="128337"/>
              <a:ext cx="0" cy="6601326"/>
            </a:xfrm>
            <a:prstGeom prst="line">
              <a:avLst/>
            </a:prstGeom>
            <a:ln>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5764991" y="3429000"/>
              <a:ext cx="5767959" cy="0"/>
            </a:xfrm>
            <a:prstGeom prst="line">
              <a:avLst/>
            </a:prstGeom>
            <a:ln>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1" name="speedometer_2">
              <a:extLst>
                <a:ext uri="{FF2B5EF4-FFF2-40B4-BE49-F238E27FC236}">
                  <a16:creationId xmlns:a16="http://schemas.microsoft.com/office/drawing/2014/main" id="{56C0357E-7D30-4503-8B6F-9B3E61461829}"/>
                </a:ext>
              </a:extLst>
            </p:cNvPr>
            <p:cNvSpPr>
              <a:spLocks noChangeAspect="1" noEditPoints="1"/>
            </p:cNvSpPr>
            <p:nvPr/>
          </p:nvSpPr>
          <p:spPr bwMode="auto">
            <a:xfrm>
              <a:off x="9823683" y="4529980"/>
              <a:ext cx="698976" cy="69897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50" name="Group 149">
              <a:extLst>
                <a:ext uri="{FF2B5EF4-FFF2-40B4-BE49-F238E27FC236}">
                  <a16:creationId xmlns:a16="http://schemas.microsoft.com/office/drawing/2014/main" id="{BA977DA9-1AEB-4C7E-9F96-5DACD6E657A1}"/>
                </a:ext>
              </a:extLst>
            </p:cNvPr>
            <p:cNvGrpSpPr/>
            <p:nvPr/>
          </p:nvGrpSpPr>
          <p:grpSpPr>
            <a:xfrm>
              <a:off x="9877280" y="1261744"/>
              <a:ext cx="674236" cy="630330"/>
              <a:chOff x="4933252" y="5569050"/>
              <a:chExt cx="447627" cy="418479"/>
            </a:xfrm>
          </p:grpSpPr>
          <p:sp>
            <p:nvSpPr>
              <p:cNvPr id="211" name="Freeform 22">
                <a:extLst>
                  <a:ext uri="{FF2B5EF4-FFF2-40B4-BE49-F238E27FC236}">
                    <a16:creationId xmlns:a16="http://schemas.microsoft.com/office/drawing/2014/main" id="{448B858E-60F7-42D6-A5CD-BFC9754AF616}"/>
                  </a:ext>
                </a:extLst>
              </p:cNvPr>
              <p:cNvSpPr>
                <a:spLocks/>
              </p:cNvSpPr>
              <p:nvPr/>
            </p:nvSpPr>
            <p:spPr bwMode="auto">
              <a:xfrm>
                <a:off x="5141394" y="5665977"/>
                <a:ext cx="83594" cy="159745"/>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212" name="Oval 211">
                <a:extLst>
                  <a:ext uri="{FF2B5EF4-FFF2-40B4-BE49-F238E27FC236}">
                    <a16:creationId xmlns:a16="http://schemas.microsoft.com/office/drawing/2014/main" id="{4D37A22E-B924-45F0-B8BF-FCBD45AA4E20}"/>
                  </a:ext>
                </a:extLst>
              </p:cNvPr>
              <p:cNvSpPr/>
              <p:nvPr/>
            </p:nvSpPr>
            <p:spPr bwMode="auto">
              <a:xfrm>
                <a:off x="4933252" y="5569050"/>
                <a:ext cx="418480" cy="418479"/>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err="1">
                  <a:gradFill>
                    <a:gsLst>
                      <a:gs pos="0">
                        <a:schemeClr val="tx1"/>
                      </a:gs>
                      <a:gs pos="100000">
                        <a:schemeClr val="tx1"/>
                      </a:gs>
                    </a:gsLst>
                    <a:lin ang="5400000" scaled="1"/>
                  </a:gradFill>
                </a:endParaRPr>
              </a:p>
            </p:txBody>
          </p:sp>
          <p:sp>
            <p:nvSpPr>
              <p:cNvPr id="213" name="Rectangle 212">
                <a:extLst>
                  <a:ext uri="{FF2B5EF4-FFF2-40B4-BE49-F238E27FC236}">
                    <a16:creationId xmlns:a16="http://schemas.microsoft.com/office/drawing/2014/main" id="{B2F2439F-356B-4F0D-A88D-6817E9D434CC}"/>
                  </a:ext>
                </a:extLst>
              </p:cNvPr>
              <p:cNvSpPr/>
              <p:nvPr/>
            </p:nvSpPr>
            <p:spPr bwMode="auto">
              <a:xfrm rot="20637905">
                <a:off x="5320227" y="5701303"/>
                <a:ext cx="58148" cy="50053"/>
              </a:xfrm>
              <a:prstGeom prst="rect">
                <a:avLst/>
              </a:prstGeom>
              <a:solidFill>
                <a:schemeClr val="tx2"/>
              </a:solidFill>
              <a:ln w="12700">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chemeClr val="tx1"/>
                      </a:gs>
                      <a:gs pos="100000">
                        <a:schemeClr val="tx1"/>
                      </a:gs>
                    </a:gsLst>
                    <a:lin ang="5400000" scaled="1"/>
                  </a:gradFill>
                  <a:ea typeface="Segoe UI" pitchFamily="34" charset="0"/>
                  <a:cs typeface="Segoe UI" pitchFamily="34" charset="0"/>
                </a:endParaRPr>
              </a:p>
            </p:txBody>
          </p:sp>
          <p:sp>
            <p:nvSpPr>
              <p:cNvPr id="214" name="Freeform 36">
                <a:extLst>
                  <a:ext uri="{FF2B5EF4-FFF2-40B4-BE49-F238E27FC236}">
                    <a16:creationId xmlns:a16="http://schemas.microsoft.com/office/drawing/2014/main" id="{536B6048-3544-45DF-B347-85195A3BB16C}"/>
                  </a:ext>
                </a:extLst>
              </p:cNvPr>
              <p:cNvSpPr>
                <a:spLocks/>
              </p:cNvSpPr>
              <p:nvPr/>
            </p:nvSpPr>
            <p:spPr bwMode="auto">
              <a:xfrm rot="12755080">
                <a:off x="5329889" y="5756900"/>
                <a:ext cx="50990" cy="51833"/>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233" name="graph_2">
              <a:extLst>
                <a:ext uri="{FF2B5EF4-FFF2-40B4-BE49-F238E27FC236}">
                  <a16:creationId xmlns:a16="http://schemas.microsoft.com/office/drawing/2014/main" id="{66E04944-BFB3-4C1E-B92F-95CF984E0A76}"/>
                </a:ext>
              </a:extLst>
            </p:cNvPr>
            <p:cNvSpPr>
              <a:spLocks noChangeAspect="1" noEditPoints="1"/>
            </p:cNvSpPr>
            <p:nvPr/>
          </p:nvSpPr>
          <p:spPr bwMode="auto">
            <a:xfrm>
              <a:off x="7016289" y="1407739"/>
              <a:ext cx="593582" cy="348044"/>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34" name="Group 233">
              <a:extLst>
                <a:ext uri="{FF2B5EF4-FFF2-40B4-BE49-F238E27FC236}">
                  <a16:creationId xmlns:a16="http://schemas.microsoft.com/office/drawing/2014/main" id="{52C2D292-2A78-4564-AA81-30AF093F10AB}"/>
                </a:ext>
              </a:extLst>
            </p:cNvPr>
            <p:cNvGrpSpPr/>
            <p:nvPr/>
          </p:nvGrpSpPr>
          <p:grpSpPr>
            <a:xfrm>
              <a:off x="7015425" y="4613509"/>
              <a:ext cx="208476" cy="695630"/>
              <a:chOff x="3402841" y="1078173"/>
              <a:chExt cx="1725387" cy="5757122"/>
            </a:xfrm>
          </p:grpSpPr>
          <p:sp>
            <p:nvSpPr>
              <p:cNvPr id="235" name="Freeform: Shape 234">
                <a:extLst>
                  <a:ext uri="{FF2B5EF4-FFF2-40B4-BE49-F238E27FC236}">
                    <a16:creationId xmlns:a16="http://schemas.microsoft.com/office/drawing/2014/main" id="{6B4FE990-34C0-421B-B77A-821BE4431AD5}"/>
                  </a:ext>
                </a:extLst>
              </p:cNvPr>
              <p:cNvSpPr/>
              <p:nvPr/>
            </p:nvSpPr>
            <p:spPr bwMode="auto">
              <a:xfrm>
                <a:off x="3402841" y="1540414"/>
                <a:ext cx="1725387" cy="3544816"/>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236" name="Straight Connector 235">
                <a:extLst>
                  <a:ext uri="{FF2B5EF4-FFF2-40B4-BE49-F238E27FC236}">
                    <a16:creationId xmlns:a16="http://schemas.microsoft.com/office/drawing/2014/main" id="{17150421-F396-4600-8F27-93085E39E65C}"/>
                  </a:ext>
                </a:extLst>
              </p:cNvPr>
              <p:cNvCxnSpPr>
                <a:cxnSpLocks/>
              </p:cNvCxnSpPr>
              <p:nvPr/>
            </p:nvCxnSpPr>
            <p:spPr>
              <a:xfrm>
                <a:off x="4294501" y="1078173"/>
                <a:ext cx="0" cy="5757122"/>
              </a:xfrm>
              <a:prstGeom prst="line">
                <a:avLst/>
              </a:prstGeom>
              <a:ln w="127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4141275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240" y="358961"/>
            <a:ext cx="11655840" cy="899665"/>
          </a:xfrm>
        </p:spPr>
        <p:txBody>
          <a:bodyPr/>
          <a:lstStyle/>
          <a:p>
            <a:pPr algn="ctr"/>
            <a:r>
              <a:rPr lang="en-US" sz="3600" cap="all" dirty="0">
                <a:solidFill>
                  <a:schemeClr val="tx2"/>
                </a:solidFill>
                <a:latin typeface="Segoe UI Semilight" panose="020B0402040204020203" pitchFamily="34" charset="0"/>
                <a:ea typeface="Segoe UI Semilight" charset="0"/>
                <a:cs typeface="Segoe UI Semilight" panose="020B0402040204020203" pitchFamily="34" charset="0"/>
              </a:rPr>
              <a:t>Getting ahead means getting to the cloud</a:t>
            </a:r>
          </a:p>
        </p:txBody>
      </p:sp>
      <p:sp>
        <p:nvSpPr>
          <p:cNvPr id="5" name="TextBox 4">
            <a:extLst>
              <a:ext uri="{FF2B5EF4-FFF2-40B4-BE49-F238E27FC236}">
                <a16:creationId xmlns:a16="http://schemas.microsoft.com/office/drawing/2014/main" id="{2CE79707-9AB2-4122-BF8C-49EA74603D3A}"/>
              </a:ext>
            </a:extLst>
          </p:cNvPr>
          <p:cNvSpPr txBox="1"/>
          <p:nvPr/>
        </p:nvSpPr>
        <p:spPr>
          <a:xfrm>
            <a:off x="6724890" y="1740651"/>
            <a:ext cx="3857871" cy="677108"/>
          </a:xfrm>
          <a:prstGeom prst="rect">
            <a:avLst/>
          </a:prstGeom>
          <a:noFill/>
        </p:spPr>
        <p:txBody>
          <a:bodyPr wrap="square" lIns="137160" tIns="45720" rIns="91440" bIns="45720" rtlCol="0">
            <a:spAutoFit/>
          </a:bodyPr>
          <a:lstStyle/>
          <a:p>
            <a:pPr>
              <a:spcBef>
                <a:spcPts val="600"/>
              </a:spcBef>
              <a:spcAft>
                <a:spcPts val="1600"/>
              </a:spcAft>
            </a:pPr>
            <a:r>
              <a:rPr lang="en-US">
                <a:gradFill>
                  <a:gsLst>
                    <a:gs pos="1250">
                      <a:schemeClr val="tx1"/>
                    </a:gs>
                    <a:gs pos="100000">
                      <a:schemeClr val="tx1"/>
                    </a:gs>
                  </a:gsLst>
                  <a:lin ang="5400000" scaled="0"/>
                </a:gradFill>
                <a:latin typeface="+mj-lt"/>
              </a:rPr>
              <a:t>More than </a:t>
            </a:r>
            <a:r>
              <a:rPr lang="en-US" sz="2000" b="1">
                <a:solidFill>
                  <a:schemeClr val="tx2"/>
                </a:solidFill>
              </a:rPr>
              <a:t>80% of organizations </a:t>
            </a:r>
            <a:r>
              <a:rPr lang="en-US">
                <a:gradFill>
                  <a:gsLst>
                    <a:gs pos="1250">
                      <a:schemeClr val="tx1"/>
                    </a:gs>
                    <a:gs pos="100000">
                      <a:schemeClr val="tx1"/>
                    </a:gs>
                  </a:gsLst>
                  <a:lin ang="5400000" scaled="0"/>
                </a:gradFill>
                <a:latin typeface="+mj-lt"/>
              </a:rPr>
              <a:t>now adopt cloud-first strategies </a:t>
            </a:r>
          </a:p>
        </p:txBody>
      </p:sp>
      <p:graphicFrame>
        <p:nvGraphicFramePr>
          <p:cNvPr id="13" name="Chart 12">
            <a:extLst>
              <a:ext uri="{FF2B5EF4-FFF2-40B4-BE49-F238E27FC236}">
                <a16:creationId xmlns:a16="http://schemas.microsoft.com/office/drawing/2014/main" id="{DAF112E2-736E-46FE-9CDD-EDAD136EB0D7}"/>
              </a:ext>
            </a:extLst>
          </p:cNvPr>
          <p:cNvGraphicFramePr/>
          <p:nvPr>
            <p:extLst/>
          </p:nvPr>
        </p:nvGraphicFramePr>
        <p:xfrm>
          <a:off x="7442675" y="3197004"/>
          <a:ext cx="2921260" cy="2921260"/>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a:extLst>
              <a:ext uri="{FF2B5EF4-FFF2-40B4-BE49-F238E27FC236}">
                <a16:creationId xmlns:a16="http://schemas.microsoft.com/office/drawing/2014/main" id="{236CDB15-C30E-4EAC-AE1A-97D1902602AF}"/>
              </a:ext>
            </a:extLst>
          </p:cNvPr>
          <p:cNvSpPr txBox="1"/>
          <p:nvPr/>
        </p:nvSpPr>
        <p:spPr>
          <a:xfrm>
            <a:off x="1088571" y="1740651"/>
            <a:ext cx="4030980" cy="677108"/>
          </a:xfrm>
          <a:prstGeom prst="rect">
            <a:avLst/>
          </a:prstGeom>
          <a:noFill/>
        </p:spPr>
        <p:txBody>
          <a:bodyPr wrap="square" lIns="91440" tIns="45720" rIns="137160" bIns="45720" rtlCol="0">
            <a:spAutoFit/>
          </a:bodyPr>
          <a:lstStyle/>
          <a:p>
            <a:pPr algn="r">
              <a:spcBef>
                <a:spcPts val="600"/>
              </a:spcBef>
              <a:spcAft>
                <a:spcPts val="1600"/>
              </a:spcAft>
            </a:pPr>
            <a:r>
              <a:rPr lang="en-US">
                <a:gradFill>
                  <a:gsLst>
                    <a:gs pos="1250">
                      <a:schemeClr val="tx1"/>
                    </a:gs>
                    <a:gs pos="100000">
                      <a:schemeClr val="tx1"/>
                    </a:gs>
                  </a:gsLst>
                  <a:lin ang="5400000" scaled="0"/>
                </a:gradFill>
                <a:latin typeface="+mj-lt"/>
              </a:rPr>
              <a:t>Companies that embrace the cloud grow </a:t>
            </a:r>
            <a:r>
              <a:rPr lang="en-US" sz="2000" b="1">
                <a:solidFill>
                  <a:schemeClr val="tx2"/>
                </a:solidFill>
              </a:rPr>
              <a:t>19.6% faster</a:t>
            </a:r>
          </a:p>
        </p:txBody>
      </p:sp>
      <p:grpSp>
        <p:nvGrpSpPr>
          <p:cNvPr id="6" name="Group 5">
            <a:extLst>
              <a:ext uri="{FF2B5EF4-FFF2-40B4-BE49-F238E27FC236}">
                <a16:creationId xmlns:a16="http://schemas.microsoft.com/office/drawing/2014/main" id="{4DE4B154-FDE0-4104-A68F-319F5D627BDF}"/>
              </a:ext>
            </a:extLst>
          </p:cNvPr>
          <p:cNvGrpSpPr/>
          <p:nvPr/>
        </p:nvGrpSpPr>
        <p:grpSpPr>
          <a:xfrm>
            <a:off x="2046065" y="3428575"/>
            <a:ext cx="3073486" cy="2458118"/>
            <a:chOff x="2481073" y="2474685"/>
            <a:chExt cx="3188207" cy="3548744"/>
          </a:xfrm>
        </p:grpSpPr>
        <p:sp useBgFill="1">
          <p:nvSpPr>
            <p:cNvPr id="3" name="Rectangle 2">
              <a:extLst>
                <a:ext uri="{FF2B5EF4-FFF2-40B4-BE49-F238E27FC236}">
                  <a16:creationId xmlns:a16="http://schemas.microsoft.com/office/drawing/2014/main" id="{176F5F1D-3603-4806-B6E4-012845C6D474}"/>
                </a:ext>
              </a:extLst>
            </p:cNvPr>
            <p:cNvSpPr/>
            <p:nvPr/>
          </p:nvSpPr>
          <p:spPr bwMode="auto">
            <a:xfrm>
              <a:off x="2481073" y="3056252"/>
              <a:ext cx="1449942" cy="2967177"/>
            </a:xfrm>
            <a:prstGeom prst="rect">
              <a:avLst/>
            </a:prstGeom>
            <a:ln w="15875">
              <a:solidFill>
                <a:schemeClr val="accent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8522A88F-5838-4235-B9AC-6443A7AE267F}"/>
                </a:ext>
              </a:extLst>
            </p:cNvPr>
            <p:cNvSpPr/>
            <p:nvPr/>
          </p:nvSpPr>
          <p:spPr bwMode="auto">
            <a:xfrm>
              <a:off x="4219338" y="2474685"/>
              <a:ext cx="1449942" cy="3548744"/>
            </a:xfrm>
            <a:prstGeom prst="rect">
              <a:avLst/>
            </a:prstGeom>
            <a:ln w="158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cxnSp>
        <p:nvCxnSpPr>
          <p:cNvPr id="11" name="Straight Connector 10">
            <a:extLst>
              <a:ext uri="{FF2B5EF4-FFF2-40B4-BE49-F238E27FC236}">
                <a16:creationId xmlns:a16="http://schemas.microsoft.com/office/drawing/2014/main" id="{7F53E0C9-4275-408E-80B7-939044686B20}"/>
              </a:ext>
            </a:extLst>
          </p:cNvPr>
          <p:cNvCxnSpPr>
            <a:cxnSpLocks/>
          </p:cNvCxnSpPr>
          <p:nvPr/>
        </p:nvCxnSpPr>
        <p:spPr>
          <a:xfrm>
            <a:off x="5118279" y="2176041"/>
            <a:ext cx="0" cy="1356079"/>
          </a:xfrm>
          <a:prstGeom prst="line">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321345-081F-40E1-BA17-4AA8F5E18B15}"/>
              </a:ext>
            </a:extLst>
          </p:cNvPr>
          <p:cNvCxnSpPr>
            <a:cxnSpLocks/>
          </p:cNvCxnSpPr>
          <p:nvPr/>
        </p:nvCxnSpPr>
        <p:spPr>
          <a:xfrm rot="5400000">
            <a:off x="8892308" y="3070691"/>
            <a:ext cx="2887321" cy="508837"/>
          </a:xfrm>
          <a:prstGeom prst="bentConnector3">
            <a:avLst>
              <a:gd name="adj1" fmla="val 96102"/>
            </a:avLst>
          </a:prstGeom>
          <a:ln w="12700">
            <a:solidFill>
              <a:schemeClr val="accent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89117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B54C78-0386-413C-98D8-67005C977E4E}"/>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3284658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726AF2-AE76-4821-93DD-0A310FE1CB4D}"/>
              </a:ext>
            </a:extLst>
          </p:cNvPr>
          <p:cNvSpPr>
            <a:spLocks noGrp="1"/>
          </p:cNvSpPr>
          <p:nvPr>
            <p:ph type="title"/>
          </p:nvPr>
        </p:nvSpPr>
        <p:spPr/>
        <p:txBody>
          <a:bodyPr/>
          <a:lstStyle/>
          <a:p>
            <a:r>
              <a:rPr lang="en-US" dirty="0"/>
              <a:t>Applying Azure hybrid benefit</a:t>
            </a:r>
          </a:p>
        </p:txBody>
      </p:sp>
      <p:sp>
        <p:nvSpPr>
          <p:cNvPr id="4" name="Text Placeholder 3">
            <a:extLst>
              <a:ext uri="{FF2B5EF4-FFF2-40B4-BE49-F238E27FC236}">
                <a16:creationId xmlns:a16="http://schemas.microsoft.com/office/drawing/2014/main" id="{139BAE18-E9C9-41EC-BFB5-3C4BF9959AD4}"/>
              </a:ext>
            </a:extLst>
          </p:cNvPr>
          <p:cNvSpPr>
            <a:spLocks noGrp="1"/>
          </p:cNvSpPr>
          <p:nvPr>
            <p:ph type="body" sz="quarter" idx="10"/>
          </p:nvPr>
        </p:nvSpPr>
        <p:spPr/>
        <p:txBody>
          <a:bodyPr/>
          <a:lstStyle/>
          <a:p>
            <a:pPr marL="0" indent="0">
              <a:buNone/>
            </a:pPr>
            <a:r>
              <a:rPr lang="en-US" dirty="0"/>
              <a:t>Managed Instance is available in 8</a:t>
            </a:r>
            <a:r>
              <a:rPr lang="en-US"/>
              <a:t>, 16, 24, 32 and 40 </a:t>
            </a:r>
            <a:r>
              <a:rPr lang="en-US" dirty="0" err="1"/>
              <a:t>vCore</a:t>
            </a:r>
            <a:r>
              <a:rPr lang="en-US" dirty="0"/>
              <a:t> instances</a:t>
            </a:r>
          </a:p>
          <a:p>
            <a:pPr marL="0" indent="0">
              <a:buNone/>
            </a:pPr>
            <a:r>
              <a:rPr lang="en-US" dirty="0"/>
              <a:t>The number of instances eligible for Azure Hybrid Benefit is calculated based upon </a:t>
            </a:r>
          </a:p>
          <a:p>
            <a:pPr>
              <a:buClr>
                <a:schemeClr val="bg1"/>
              </a:buClr>
            </a:pPr>
            <a:r>
              <a:rPr lang="en-US" dirty="0"/>
              <a:t>number and type of licenses you are exchanging</a:t>
            </a:r>
          </a:p>
          <a:p>
            <a:pPr>
              <a:buClr>
                <a:schemeClr val="bg1"/>
              </a:buClr>
            </a:pPr>
            <a:r>
              <a:rPr lang="en-US" dirty="0"/>
              <a:t>Managed Instance </a:t>
            </a:r>
            <a:r>
              <a:rPr lang="en-US" dirty="0" err="1"/>
              <a:t>vCore</a:t>
            </a:r>
            <a:r>
              <a:rPr lang="en-US" dirty="0"/>
              <a:t> selection, rounding down to the nearest whole value.</a:t>
            </a:r>
          </a:p>
          <a:p>
            <a:endParaRPr lang="en-US" dirty="0"/>
          </a:p>
        </p:txBody>
      </p:sp>
      <p:sp>
        <p:nvSpPr>
          <p:cNvPr id="5" name="TextBox 4">
            <a:extLst>
              <a:ext uri="{FF2B5EF4-FFF2-40B4-BE49-F238E27FC236}">
                <a16:creationId xmlns:a16="http://schemas.microsoft.com/office/drawing/2014/main" id="{E251C4B0-59FF-48B9-ACCC-E35472ECC307}"/>
              </a:ext>
            </a:extLst>
          </p:cNvPr>
          <p:cNvSpPr txBox="1"/>
          <p:nvPr/>
        </p:nvSpPr>
        <p:spPr>
          <a:xfrm>
            <a:off x="5500913" y="351745"/>
            <a:ext cx="5828503" cy="707886"/>
          </a:xfrm>
          <a:prstGeom prst="rect">
            <a:avLst/>
          </a:prstGeom>
          <a:noFill/>
        </p:spPr>
        <p:txBody>
          <a:bodyPr wrap="square" rtlCol="0">
            <a:spAutoFit/>
          </a:bodyPr>
          <a:lstStyle/>
          <a:p>
            <a:r>
              <a:rPr lang="en-US" sz="2000" b="1" kern="0" spc="100" dirty="0">
                <a:latin typeface="Segoe UI Semibold" charset="0"/>
                <a:cs typeface="Segoe UI Semibold" charset="0"/>
              </a:rPr>
              <a:t>How to calculate instances eligible for the hybrid benefit</a:t>
            </a:r>
          </a:p>
        </p:txBody>
      </p:sp>
      <p:sp>
        <p:nvSpPr>
          <p:cNvPr id="6" name="TextBox 5">
            <a:extLst>
              <a:ext uri="{FF2B5EF4-FFF2-40B4-BE49-F238E27FC236}">
                <a16:creationId xmlns:a16="http://schemas.microsoft.com/office/drawing/2014/main" id="{8C11E8EF-96A3-4E95-992F-DD13CB066658}"/>
              </a:ext>
            </a:extLst>
          </p:cNvPr>
          <p:cNvSpPr txBox="1"/>
          <p:nvPr/>
        </p:nvSpPr>
        <p:spPr>
          <a:xfrm>
            <a:off x="5382579" y="1656678"/>
            <a:ext cx="3438693" cy="4524315"/>
          </a:xfrm>
          <a:prstGeom prst="rect">
            <a:avLst/>
          </a:prstGeom>
          <a:noFill/>
        </p:spPr>
        <p:txBody>
          <a:bodyPr wrap="square" lIns="91440" tIns="45720" rIns="91440" bIns="45720" rtlCol="0">
            <a:spAutoFit/>
          </a:bodyPr>
          <a:lstStyle/>
          <a:p>
            <a:pPr algn="l">
              <a:lnSpc>
                <a:spcPct val="90000"/>
              </a:lnSpc>
              <a:spcAft>
                <a:spcPts val="600"/>
              </a:spcAft>
            </a:pPr>
            <a:r>
              <a:rPr lang="en-US" sz="1600" b="1" dirty="0">
                <a:gradFill>
                  <a:gsLst>
                    <a:gs pos="2917">
                      <a:schemeClr val="tx1"/>
                    </a:gs>
                    <a:gs pos="30000">
                      <a:schemeClr val="tx1"/>
                    </a:gs>
                  </a:gsLst>
                  <a:lin ang="5400000" scaled="0"/>
                </a:gradFill>
              </a:rPr>
              <a:t>Example:</a:t>
            </a: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r>
              <a:rPr lang="en-US" sz="1200" b="1" dirty="0">
                <a:gradFill>
                  <a:gsLst>
                    <a:gs pos="2917">
                      <a:schemeClr val="tx1"/>
                    </a:gs>
                    <a:gs pos="30000">
                      <a:schemeClr val="tx1"/>
                    </a:gs>
                  </a:gsLst>
                  <a:lin ang="5400000" scaled="0"/>
                </a:gradFill>
              </a:rPr>
              <a:t>Customer A has:</a:t>
            </a:r>
          </a:p>
          <a:p>
            <a:pPr algn="l">
              <a:lnSpc>
                <a:spcPct val="90000"/>
              </a:lnSpc>
              <a:spcAft>
                <a:spcPts val="600"/>
              </a:spcAft>
            </a:pPr>
            <a:r>
              <a:rPr lang="en-US" sz="1200" dirty="0">
                <a:gradFill>
                  <a:gsLst>
                    <a:gs pos="2917">
                      <a:schemeClr val="tx1"/>
                    </a:gs>
                    <a:gs pos="30000">
                      <a:schemeClr val="tx1"/>
                    </a:gs>
                  </a:gsLst>
                  <a:lin ang="5400000" scaled="0"/>
                </a:gradFill>
              </a:rPr>
              <a:t>10 Standard Edition license cores</a:t>
            </a:r>
          </a:p>
          <a:p>
            <a:pPr algn="l">
              <a:lnSpc>
                <a:spcPct val="90000"/>
              </a:lnSpc>
              <a:spcAft>
                <a:spcPts val="600"/>
              </a:spcAft>
            </a:pPr>
            <a:r>
              <a:rPr lang="en-US" sz="1200" dirty="0">
                <a:gradFill>
                  <a:gsLst>
                    <a:gs pos="2917">
                      <a:schemeClr val="tx1"/>
                    </a:gs>
                    <a:gs pos="30000">
                      <a:schemeClr val="tx1"/>
                    </a:gs>
                  </a:gsLst>
                  <a:lin ang="5400000" scaled="0"/>
                </a:gradFill>
              </a:rPr>
              <a:t>10 Enterprise Edition license cores</a:t>
            </a: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r>
              <a:rPr lang="en-US" sz="1200" b="1" dirty="0">
                <a:gradFill>
                  <a:gsLst>
                    <a:gs pos="2917">
                      <a:schemeClr val="tx1"/>
                    </a:gs>
                    <a:gs pos="30000">
                      <a:schemeClr val="tx1"/>
                    </a:gs>
                  </a:gsLst>
                  <a:lin ang="5400000" scaled="0"/>
                </a:gradFill>
              </a:rPr>
              <a:t>Wants a:</a:t>
            </a:r>
          </a:p>
          <a:p>
            <a:pPr algn="l">
              <a:lnSpc>
                <a:spcPct val="90000"/>
              </a:lnSpc>
              <a:spcAft>
                <a:spcPts val="600"/>
              </a:spcAft>
            </a:pPr>
            <a:r>
              <a:rPr lang="en-US" sz="1200" dirty="0">
                <a:gradFill>
                  <a:gsLst>
                    <a:gs pos="2917">
                      <a:schemeClr val="tx1"/>
                    </a:gs>
                    <a:gs pos="30000">
                      <a:schemeClr val="tx1"/>
                    </a:gs>
                  </a:gsLst>
                  <a:lin ang="5400000" scaled="0"/>
                </a:gradFill>
              </a:rPr>
              <a:t>8 </a:t>
            </a:r>
            <a:r>
              <a:rPr lang="en-US" sz="1200" dirty="0" err="1">
                <a:gradFill>
                  <a:gsLst>
                    <a:gs pos="2917">
                      <a:schemeClr val="tx1"/>
                    </a:gs>
                    <a:gs pos="30000">
                      <a:schemeClr val="tx1"/>
                    </a:gs>
                  </a:gsLst>
                  <a:lin ang="5400000" scaled="0"/>
                </a:gradFill>
              </a:rPr>
              <a:t>vCores</a:t>
            </a:r>
            <a:r>
              <a:rPr lang="en-US" sz="1200" dirty="0">
                <a:gradFill>
                  <a:gsLst>
                    <a:gs pos="2917">
                      <a:schemeClr val="tx1"/>
                    </a:gs>
                    <a:gs pos="30000">
                      <a:schemeClr val="tx1"/>
                    </a:gs>
                  </a:gsLst>
                  <a:lin ang="5400000" scaled="0"/>
                </a:gradFill>
              </a:rPr>
              <a:t> Managed Instance</a:t>
            </a:r>
          </a:p>
          <a:p>
            <a:pPr algn="l">
              <a:lnSpc>
                <a:spcPct val="90000"/>
              </a:lnSpc>
              <a:spcAft>
                <a:spcPts val="600"/>
              </a:spcAft>
            </a:pPr>
            <a:endParaRPr lang="en-US" sz="1200" dirty="0">
              <a:gradFill>
                <a:gsLst>
                  <a:gs pos="2917">
                    <a:schemeClr val="tx1"/>
                  </a:gs>
                  <a:gs pos="30000">
                    <a:schemeClr val="tx1"/>
                  </a:gs>
                </a:gsLst>
                <a:lin ang="5400000" scaled="0"/>
              </a:gradFill>
            </a:endParaRPr>
          </a:p>
          <a:p>
            <a:r>
              <a:rPr lang="en-US" sz="1200" dirty="0"/>
              <a:t>Calculation = (10 Standard license cores * 1 core) + (10 Enterprise license cores * 4 cores) = </a:t>
            </a:r>
            <a:r>
              <a:rPr lang="en-US" sz="1200" b="1" dirty="0"/>
              <a:t>50 cores</a:t>
            </a:r>
          </a:p>
          <a:p>
            <a:endParaRPr lang="en-US" sz="1200" dirty="0"/>
          </a:p>
          <a:p>
            <a:r>
              <a:rPr lang="en-US" sz="1200" b="1" dirty="0"/>
              <a:t>Eligible number of instances: </a:t>
            </a:r>
          </a:p>
          <a:p>
            <a:r>
              <a:rPr lang="en-US" sz="1200" dirty="0"/>
              <a:t>(50 cores / 8 </a:t>
            </a:r>
            <a:r>
              <a:rPr lang="en-US" sz="1200" dirty="0" err="1"/>
              <a:t>vCore</a:t>
            </a:r>
            <a:r>
              <a:rPr lang="en-US" sz="1200" dirty="0"/>
              <a:t> instance) = </a:t>
            </a:r>
            <a:r>
              <a:rPr lang="en-US" sz="1200" b="1" dirty="0">
                <a:solidFill>
                  <a:srgbClr val="0070C0"/>
                </a:solidFill>
              </a:rPr>
              <a:t>6 eligible instances</a:t>
            </a: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endParaRPr lang="en-US" sz="1200" dirty="0">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706A144D-3A8D-44D2-8F41-50F173A86588}"/>
              </a:ext>
            </a:extLst>
          </p:cNvPr>
          <p:cNvSpPr/>
          <p:nvPr/>
        </p:nvSpPr>
        <p:spPr>
          <a:xfrm>
            <a:off x="5382579" y="5901035"/>
            <a:ext cx="5185271" cy="461665"/>
          </a:xfrm>
          <a:prstGeom prst="rect">
            <a:avLst/>
          </a:prstGeom>
        </p:spPr>
        <p:txBody>
          <a:bodyPr wrap="square">
            <a:spAutoFit/>
          </a:bodyPr>
          <a:lstStyle/>
          <a:p>
            <a:r>
              <a:rPr lang="en-US" sz="1200" dirty="0">
                <a:solidFill>
                  <a:srgbClr val="0070C0"/>
                </a:solidFill>
              </a:rPr>
              <a:t>1 Standard license core = 1 General Purpose core</a:t>
            </a:r>
          </a:p>
          <a:p>
            <a:r>
              <a:rPr lang="en-US" sz="1200" dirty="0">
                <a:solidFill>
                  <a:srgbClr val="0070C0"/>
                </a:solidFill>
              </a:rPr>
              <a:t>1 Enterprise license core = 4 General Purpose cores (virtualization benefit)</a:t>
            </a:r>
          </a:p>
        </p:txBody>
      </p:sp>
      <p:sp>
        <p:nvSpPr>
          <p:cNvPr id="8" name="TextBox 7">
            <a:extLst>
              <a:ext uri="{FF2B5EF4-FFF2-40B4-BE49-F238E27FC236}">
                <a16:creationId xmlns:a16="http://schemas.microsoft.com/office/drawing/2014/main" id="{E1DD8B85-C884-42FD-A29A-34264B63BED6}"/>
              </a:ext>
            </a:extLst>
          </p:cNvPr>
          <p:cNvSpPr txBox="1"/>
          <p:nvPr/>
        </p:nvSpPr>
        <p:spPr>
          <a:xfrm>
            <a:off x="8821272" y="1656678"/>
            <a:ext cx="3438693" cy="4524315"/>
          </a:xfrm>
          <a:prstGeom prst="rect">
            <a:avLst/>
          </a:prstGeom>
          <a:noFill/>
        </p:spPr>
        <p:txBody>
          <a:bodyPr wrap="square" lIns="91440" tIns="45720" rIns="91440" bIns="45720" rtlCol="0">
            <a:spAutoFit/>
          </a:bodyPr>
          <a:lstStyle/>
          <a:p>
            <a:pPr algn="l">
              <a:lnSpc>
                <a:spcPct val="90000"/>
              </a:lnSpc>
              <a:spcAft>
                <a:spcPts val="600"/>
              </a:spcAft>
            </a:pPr>
            <a:r>
              <a:rPr lang="en-US" sz="1600" b="1" dirty="0">
                <a:gradFill>
                  <a:gsLst>
                    <a:gs pos="2917">
                      <a:schemeClr val="tx1"/>
                    </a:gs>
                    <a:gs pos="30000">
                      <a:schemeClr val="tx1"/>
                    </a:gs>
                  </a:gsLst>
                  <a:lin ang="5400000" scaled="0"/>
                </a:gradFill>
              </a:rPr>
              <a:t>Example:</a:t>
            </a: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r>
              <a:rPr lang="en-US" sz="1200" b="1" dirty="0">
                <a:gradFill>
                  <a:gsLst>
                    <a:gs pos="2917">
                      <a:schemeClr val="tx1"/>
                    </a:gs>
                    <a:gs pos="30000">
                      <a:schemeClr val="tx1"/>
                    </a:gs>
                  </a:gsLst>
                  <a:lin ang="5400000" scaled="0"/>
                </a:gradFill>
              </a:rPr>
              <a:t>Customer B has:</a:t>
            </a:r>
          </a:p>
          <a:p>
            <a:pPr algn="l">
              <a:lnSpc>
                <a:spcPct val="90000"/>
              </a:lnSpc>
              <a:spcAft>
                <a:spcPts val="600"/>
              </a:spcAft>
            </a:pPr>
            <a:r>
              <a:rPr lang="en-US" sz="1200" dirty="0">
                <a:gradFill>
                  <a:gsLst>
                    <a:gs pos="2917">
                      <a:schemeClr val="tx1"/>
                    </a:gs>
                    <a:gs pos="30000">
                      <a:schemeClr val="tx1"/>
                    </a:gs>
                  </a:gsLst>
                  <a:lin ang="5400000" scaled="0"/>
                </a:gradFill>
              </a:rPr>
              <a:t>5 Standard Edition license cores</a:t>
            </a:r>
          </a:p>
          <a:p>
            <a:pPr algn="l">
              <a:lnSpc>
                <a:spcPct val="90000"/>
              </a:lnSpc>
              <a:spcAft>
                <a:spcPts val="600"/>
              </a:spcAft>
            </a:pPr>
            <a:r>
              <a:rPr lang="en-US" sz="1200" dirty="0">
                <a:gradFill>
                  <a:gsLst>
                    <a:gs pos="2917">
                      <a:schemeClr val="tx1"/>
                    </a:gs>
                    <a:gs pos="30000">
                      <a:schemeClr val="tx1"/>
                    </a:gs>
                  </a:gsLst>
                  <a:lin ang="5400000" scaled="0"/>
                </a:gradFill>
              </a:rPr>
              <a:t>20 Enterprise Edition license cores</a:t>
            </a: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r>
              <a:rPr lang="en-US" sz="1200" b="1" dirty="0">
                <a:gradFill>
                  <a:gsLst>
                    <a:gs pos="2917">
                      <a:schemeClr val="tx1"/>
                    </a:gs>
                    <a:gs pos="30000">
                      <a:schemeClr val="tx1"/>
                    </a:gs>
                  </a:gsLst>
                  <a:lin ang="5400000" scaled="0"/>
                </a:gradFill>
              </a:rPr>
              <a:t>Wants a:</a:t>
            </a:r>
          </a:p>
          <a:p>
            <a:pPr algn="l">
              <a:lnSpc>
                <a:spcPct val="90000"/>
              </a:lnSpc>
              <a:spcAft>
                <a:spcPts val="600"/>
              </a:spcAft>
            </a:pPr>
            <a:r>
              <a:rPr lang="en-US" sz="1200" dirty="0">
                <a:gradFill>
                  <a:gsLst>
                    <a:gs pos="2917">
                      <a:schemeClr val="tx1"/>
                    </a:gs>
                    <a:gs pos="30000">
                      <a:schemeClr val="tx1"/>
                    </a:gs>
                  </a:gsLst>
                  <a:lin ang="5400000" scaled="0"/>
                </a:gradFill>
              </a:rPr>
              <a:t>16 </a:t>
            </a:r>
            <a:r>
              <a:rPr lang="en-US" sz="1200" dirty="0" err="1">
                <a:gradFill>
                  <a:gsLst>
                    <a:gs pos="2917">
                      <a:schemeClr val="tx1"/>
                    </a:gs>
                    <a:gs pos="30000">
                      <a:schemeClr val="tx1"/>
                    </a:gs>
                  </a:gsLst>
                  <a:lin ang="5400000" scaled="0"/>
                </a:gradFill>
              </a:rPr>
              <a:t>vCores</a:t>
            </a:r>
            <a:r>
              <a:rPr lang="en-US" sz="1200" dirty="0">
                <a:gradFill>
                  <a:gsLst>
                    <a:gs pos="2917">
                      <a:schemeClr val="tx1"/>
                    </a:gs>
                    <a:gs pos="30000">
                      <a:schemeClr val="tx1"/>
                    </a:gs>
                  </a:gsLst>
                  <a:lin ang="5400000" scaled="0"/>
                </a:gradFill>
              </a:rPr>
              <a:t> Managed Instance</a:t>
            </a:r>
          </a:p>
          <a:p>
            <a:pPr algn="l">
              <a:lnSpc>
                <a:spcPct val="90000"/>
              </a:lnSpc>
              <a:spcAft>
                <a:spcPts val="600"/>
              </a:spcAft>
            </a:pPr>
            <a:endParaRPr lang="en-US" sz="1200" dirty="0">
              <a:gradFill>
                <a:gsLst>
                  <a:gs pos="2917">
                    <a:schemeClr val="tx1"/>
                  </a:gs>
                  <a:gs pos="30000">
                    <a:schemeClr val="tx1"/>
                  </a:gs>
                </a:gsLst>
                <a:lin ang="5400000" scaled="0"/>
              </a:gradFill>
            </a:endParaRPr>
          </a:p>
          <a:p>
            <a:r>
              <a:rPr lang="en-US" sz="1200" dirty="0"/>
              <a:t>Calculation = (5 Standard license cores * 1 core) + (20 Enterprise license cores * 4 cores) = </a:t>
            </a:r>
            <a:r>
              <a:rPr lang="en-US" sz="1200" b="1" dirty="0"/>
              <a:t>85 cores</a:t>
            </a:r>
          </a:p>
          <a:p>
            <a:endParaRPr lang="en-US" sz="1200" dirty="0"/>
          </a:p>
          <a:p>
            <a:r>
              <a:rPr lang="en-US" sz="1200" b="1" dirty="0"/>
              <a:t>Eligible number of instances: </a:t>
            </a:r>
          </a:p>
          <a:p>
            <a:r>
              <a:rPr lang="en-US" sz="1200" dirty="0"/>
              <a:t>(85 cores / 16 </a:t>
            </a:r>
            <a:r>
              <a:rPr lang="en-US" sz="1200" dirty="0" err="1"/>
              <a:t>vCore</a:t>
            </a:r>
            <a:r>
              <a:rPr lang="en-US" sz="1200" dirty="0"/>
              <a:t> instance) = </a:t>
            </a:r>
            <a:r>
              <a:rPr lang="en-US" sz="1200" b="1" dirty="0">
                <a:solidFill>
                  <a:srgbClr val="0070C0"/>
                </a:solidFill>
              </a:rPr>
              <a:t>5 eligible instances</a:t>
            </a: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endParaRPr lang="en-US" sz="1200" dirty="0">
              <a:gradFill>
                <a:gsLst>
                  <a:gs pos="2917">
                    <a:schemeClr val="tx1"/>
                  </a:gs>
                  <a:gs pos="30000">
                    <a:schemeClr val="tx1"/>
                  </a:gs>
                </a:gsLst>
                <a:lin ang="5400000" scaled="0"/>
              </a:gradFill>
            </a:endParaRPr>
          </a:p>
          <a:p>
            <a:pPr algn="l">
              <a:lnSpc>
                <a:spcPct val="90000"/>
              </a:lnSpc>
              <a:spcAft>
                <a:spcPts val="600"/>
              </a:spcAft>
            </a:pPr>
            <a:endParaRPr lang="en-US" sz="1200" dirty="0">
              <a:gradFill>
                <a:gsLst>
                  <a:gs pos="2917">
                    <a:schemeClr val="tx1"/>
                  </a:gs>
                  <a:gs pos="30000">
                    <a:schemeClr val="tx1"/>
                  </a:gs>
                </a:gsLst>
                <a:lin ang="5400000" scaled="0"/>
              </a:gradFill>
            </a:endParaRPr>
          </a:p>
        </p:txBody>
      </p:sp>
      <p:grpSp>
        <p:nvGrpSpPr>
          <p:cNvPr id="9" name="Group 8">
            <a:extLst>
              <a:ext uri="{FF2B5EF4-FFF2-40B4-BE49-F238E27FC236}">
                <a16:creationId xmlns:a16="http://schemas.microsoft.com/office/drawing/2014/main" id="{213C3847-1AC6-4B4B-BAE7-B3987324D1FD}"/>
              </a:ext>
            </a:extLst>
          </p:cNvPr>
          <p:cNvGrpSpPr/>
          <p:nvPr/>
        </p:nvGrpSpPr>
        <p:grpSpPr>
          <a:xfrm>
            <a:off x="269240" y="5922297"/>
            <a:ext cx="216270" cy="721636"/>
            <a:chOff x="4081774" y="3329291"/>
            <a:chExt cx="208476" cy="695630"/>
          </a:xfrm>
        </p:grpSpPr>
        <p:sp>
          <p:nvSpPr>
            <p:cNvPr id="10" name="Freeform: Shape 234">
              <a:extLst>
                <a:ext uri="{FF2B5EF4-FFF2-40B4-BE49-F238E27FC236}">
                  <a16:creationId xmlns:a16="http://schemas.microsoft.com/office/drawing/2014/main" id="{0C935224-8697-4692-BC60-954A5B1BD364}"/>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DD532D5-87CA-4E9F-803D-BBF69D0CE89B}"/>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8922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a:extLst>
              <a:ext uri="{FF2B5EF4-FFF2-40B4-BE49-F238E27FC236}">
                <a16:creationId xmlns:a16="http://schemas.microsoft.com/office/drawing/2014/main" id="{C4444A9C-1818-48CF-B176-3E31FD599E9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3000"/>
                    </a14:imgEffect>
                  </a14:imgLayer>
                </a14:imgProps>
              </a:ext>
            </a:extLst>
          </a:blip>
          <a:stretch>
            <a:fillRect/>
          </a:stretch>
        </p:blipFill>
        <p:spPr>
          <a:xfrm>
            <a:off x="7190504" y="3311259"/>
            <a:ext cx="2115495" cy="2450804"/>
          </a:xfrm>
          <a:prstGeom prst="rect">
            <a:avLst/>
          </a:prstGeom>
          <a:noFill/>
          <a:ln>
            <a:noFill/>
          </a:ln>
          <a:effectLst>
            <a:softEdge rad="0"/>
          </a:effectLst>
        </p:spPr>
      </p:pic>
      <p:sp>
        <p:nvSpPr>
          <p:cNvPr id="2" name="Title 1">
            <a:extLst>
              <a:ext uri="{FF2B5EF4-FFF2-40B4-BE49-F238E27FC236}">
                <a16:creationId xmlns:a16="http://schemas.microsoft.com/office/drawing/2014/main" id="{478AC9E6-3E0D-4480-A88A-99C306174E6B}"/>
              </a:ext>
            </a:extLst>
          </p:cNvPr>
          <p:cNvSpPr>
            <a:spLocks noGrp="1"/>
          </p:cNvSpPr>
          <p:nvPr>
            <p:ph type="title"/>
          </p:nvPr>
        </p:nvSpPr>
        <p:spPr/>
        <p:txBody>
          <a:bodyPr/>
          <a:lstStyle/>
          <a:p>
            <a:pPr algn="ctr"/>
            <a:r>
              <a:rPr lang="en-US" sz="3200" cap="all" dirty="0">
                <a:solidFill>
                  <a:schemeClr val="tx2"/>
                </a:solidFill>
                <a:cs typeface="Segoe UI Semilight" charset="0"/>
              </a:rPr>
              <a:t>What is virtualization?</a:t>
            </a:r>
          </a:p>
        </p:txBody>
      </p:sp>
      <p:sp>
        <p:nvSpPr>
          <p:cNvPr id="5" name="Text Placeholder 4">
            <a:extLst>
              <a:ext uri="{FF2B5EF4-FFF2-40B4-BE49-F238E27FC236}">
                <a16:creationId xmlns:a16="http://schemas.microsoft.com/office/drawing/2014/main" id="{BE05315E-ABC1-499F-B8F3-5C4893792092}"/>
              </a:ext>
            </a:extLst>
          </p:cNvPr>
          <p:cNvSpPr>
            <a:spLocks noGrp="1"/>
          </p:cNvSpPr>
          <p:nvPr>
            <p:ph type="body" sz="quarter" idx="10"/>
          </p:nvPr>
        </p:nvSpPr>
        <p:spPr>
          <a:xfrm>
            <a:off x="269239" y="1189178"/>
            <a:ext cx="11653523" cy="1661993"/>
          </a:xfrm>
        </p:spPr>
        <p:txBody>
          <a:bodyPr/>
          <a:lstStyle/>
          <a:p>
            <a:pPr marL="571500" indent="-571500">
              <a:buFont typeface="Arial" panose="020B0604020202020204" pitchFamily="34" charset="0"/>
              <a:buChar char="•"/>
            </a:pPr>
            <a:r>
              <a:rPr lang="en-US" sz="2400" dirty="0"/>
              <a:t>Virtual vs physical computing environment</a:t>
            </a:r>
          </a:p>
          <a:p>
            <a:pPr marL="571500" indent="-571500">
              <a:buFont typeface="Arial" panose="020B0604020202020204" pitchFamily="34" charset="0"/>
              <a:buChar char="•"/>
            </a:pPr>
            <a:r>
              <a:rPr lang="en-US" sz="2400" dirty="0"/>
              <a:t>A single server partitioned into multiple, independent virtual machines that share the resources of the host server</a:t>
            </a:r>
          </a:p>
          <a:p>
            <a:pPr marL="571500" indent="-571500">
              <a:buFont typeface="Arial" panose="020B0604020202020204" pitchFamily="34" charset="0"/>
              <a:buChar char="•"/>
            </a:pPr>
            <a:r>
              <a:rPr lang="en-US" sz="2400" dirty="0"/>
              <a:t>Benefits: less infrastructure costs and maintenance</a:t>
            </a:r>
          </a:p>
        </p:txBody>
      </p:sp>
      <p:pic>
        <p:nvPicPr>
          <p:cNvPr id="12" name="Picture 11">
            <a:extLst>
              <a:ext uri="{FF2B5EF4-FFF2-40B4-BE49-F238E27FC236}">
                <a16:creationId xmlns:a16="http://schemas.microsoft.com/office/drawing/2014/main" id="{F56E5B2C-8BF4-4979-8C50-80E7AF18ACA6}"/>
              </a:ext>
            </a:extLst>
          </p:cNvPr>
          <p:cNvPicPr>
            <a:picLocks noChangeAspect="1"/>
          </p:cNvPicPr>
          <p:nvPr/>
        </p:nvPicPr>
        <p:blipFill>
          <a:blip r:embed="rId5"/>
          <a:stretch>
            <a:fillRect/>
          </a:stretch>
        </p:blipFill>
        <p:spPr>
          <a:xfrm>
            <a:off x="3292848" y="4013789"/>
            <a:ext cx="406474" cy="420137"/>
          </a:xfrm>
          <a:prstGeom prst="rect">
            <a:avLst/>
          </a:prstGeom>
        </p:spPr>
      </p:pic>
      <p:pic>
        <p:nvPicPr>
          <p:cNvPr id="13" name="Picture 12">
            <a:extLst>
              <a:ext uri="{FF2B5EF4-FFF2-40B4-BE49-F238E27FC236}">
                <a16:creationId xmlns:a16="http://schemas.microsoft.com/office/drawing/2014/main" id="{E988AD2B-B100-4008-99C8-A0A186D5D65D}"/>
              </a:ext>
            </a:extLst>
          </p:cNvPr>
          <p:cNvPicPr>
            <a:picLocks noChangeAspect="1"/>
          </p:cNvPicPr>
          <p:nvPr/>
        </p:nvPicPr>
        <p:blipFill>
          <a:blip r:embed="rId5"/>
          <a:stretch>
            <a:fillRect/>
          </a:stretch>
        </p:blipFill>
        <p:spPr>
          <a:xfrm>
            <a:off x="3292848" y="4470138"/>
            <a:ext cx="406474" cy="420137"/>
          </a:xfrm>
          <a:prstGeom prst="rect">
            <a:avLst/>
          </a:prstGeom>
        </p:spPr>
      </p:pic>
      <p:pic>
        <p:nvPicPr>
          <p:cNvPr id="14" name="Picture 13">
            <a:extLst>
              <a:ext uri="{FF2B5EF4-FFF2-40B4-BE49-F238E27FC236}">
                <a16:creationId xmlns:a16="http://schemas.microsoft.com/office/drawing/2014/main" id="{664B46C7-3A2D-4376-A405-2BB30B259B05}"/>
              </a:ext>
            </a:extLst>
          </p:cNvPr>
          <p:cNvPicPr>
            <a:picLocks noChangeAspect="1"/>
          </p:cNvPicPr>
          <p:nvPr/>
        </p:nvPicPr>
        <p:blipFill>
          <a:blip r:embed="rId5"/>
          <a:stretch>
            <a:fillRect/>
          </a:stretch>
        </p:blipFill>
        <p:spPr>
          <a:xfrm>
            <a:off x="3292848" y="4926487"/>
            <a:ext cx="406474" cy="420137"/>
          </a:xfrm>
          <a:prstGeom prst="rect">
            <a:avLst/>
          </a:prstGeom>
        </p:spPr>
      </p:pic>
      <p:pic>
        <p:nvPicPr>
          <p:cNvPr id="15" name="Picture 14">
            <a:extLst>
              <a:ext uri="{FF2B5EF4-FFF2-40B4-BE49-F238E27FC236}">
                <a16:creationId xmlns:a16="http://schemas.microsoft.com/office/drawing/2014/main" id="{474F192B-FEA0-4B99-A089-7C3C6BC61248}"/>
              </a:ext>
            </a:extLst>
          </p:cNvPr>
          <p:cNvPicPr>
            <a:picLocks noChangeAspect="1"/>
          </p:cNvPicPr>
          <p:nvPr/>
        </p:nvPicPr>
        <p:blipFill>
          <a:blip r:embed="rId5"/>
          <a:stretch>
            <a:fillRect/>
          </a:stretch>
        </p:blipFill>
        <p:spPr>
          <a:xfrm>
            <a:off x="3780226" y="4013789"/>
            <a:ext cx="406474" cy="420137"/>
          </a:xfrm>
          <a:prstGeom prst="rect">
            <a:avLst/>
          </a:prstGeom>
        </p:spPr>
      </p:pic>
      <p:pic>
        <p:nvPicPr>
          <p:cNvPr id="16" name="Picture 15">
            <a:extLst>
              <a:ext uri="{FF2B5EF4-FFF2-40B4-BE49-F238E27FC236}">
                <a16:creationId xmlns:a16="http://schemas.microsoft.com/office/drawing/2014/main" id="{CC1DB9EF-1FE2-4DC6-890F-BC6AE7251281}"/>
              </a:ext>
            </a:extLst>
          </p:cNvPr>
          <p:cNvPicPr>
            <a:picLocks noChangeAspect="1"/>
          </p:cNvPicPr>
          <p:nvPr/>
        </p:nvPicPr>
        <p:blipFill>
          <a:blip r:embed="rId5"/>
          <a:stretch>
            <a:fillRect/>
          </a:stretch>
        </p:blipFill>
        <p:spPr>
          <a:xfrm>
            <a:off x="3780226" y="4470138"/>
            <a:ext cx="406474" cy="420137"/>
          </a:xfrm>
          <a:prstGeom prst="rect">
            <a:avLst/>
          </a:prstGeom>
        </p:spPr>
      </p:pic>
      <p:pic>
        <p:nvPicPr>
          <p:cNvPr id="17" name="Picture 16">
            <a:extLst>
              <a:ext uri="{FF2B5EF4-FFF2-40B4-BE49-F238E27FC236}">
                <a16:creationId xmlns:a16="http://schemas.microsoft.com/office/drawing/2014/main" id="{BDB4E4E0-4F26-4C6D-A21B-6CF22CD722D3}"/>
              </a:ext>
            </a:extLst>
          </p:cNvPr>
          <p:cNvPicPr>
            <a:picLocks noChangeAspect="1"/>
          </p:cNvPicPr>
          <p:nvPr/>
        </p:nvPicPr>
        <p:blipFill>
          <a:blip r:embed="rId5"/>
          <a:stretch>
            <a:fillRect/>
          </a:stretch>
        </p:blipFill>
        <p:spPr>
          <a:xfrm>
            <a:off x="3780226" y="4926487"/>
            <a:ext cx="406474" cy="420137"/>
          </a:xfrm>
          <a:prstGeom prst="rect">
            <a:avLst/>
          </a:prstGeom>
        </p:spPr>
      </p:pic>
      <p:sp>
        <p:nvSpPr>
          <p:cNvPr id="18" name="Rectangle 17">
            <a:extLst>
              <a:ext uri="{FF2B5EF4-FFF2-40B4-BE49-F238E27FC236}">
                <a16:creationId xmlns:a16="http://schemas.microsoft.com/office/drawing/2014/main" id="{632D8160-969B-4266-8DB0-1000FEF30DD8}"/>
              </a:ext>
            </a:extLst>
          </p:cNvPr>
          <p:cNvSpPr/>
          <p:nvPr/>
        </p:nvSpPr>
        <p:spPr bwMode="auto">
          <a:xfrm>
            <a:off x="3167879" y="3925252"/>
            <a:ext cx="1140736" cy="154044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9" name="Picture 18">
            <a:extLst>
              <a:ext uri="{FF2B5EF4-FFF2-40B4-BE49-F238E27FC236}">
                <a16:creationId xmlns:a16="http://schemas.microsoft.com/office/drawing/2014/main" id="{1BA07222-7378-45D6-A74A-33AA90D6E7BC}"/>
              </a:ext>
            </a:extLst>
          </p:cNvPr>
          <p:cNvPicPr>
            <a:picLocks noChangeAspect="1"/>
          </p:cNvPicPr>
          <p:nvPr/>
        </p:nvPicPr>
        <p:blipFill>
          <a:blip r:embed="rId5"/>
          <a:stretch>
            <a:fillRect/>
          </a:stretch>
        </p:blipFill>
        <p:spPr>
          <a:xfrm>
            <a:off x="4558553" y="4013788"/>
            <a:ext cx="406474" cy="420137"/>
          </a:xfrm>
          <a:prstGeom prst="rect">
            <a:avLst/>
          </a:prstGeom>
        </p:spPr>
      </p:pic>
      <p:pic>
        <p:nvPicPr>
          <p:cNvPr id="20" name="Picture 19">
            <a:extLst>
              <a:ext uri="{FF2B5EF4-FFF2-40B4-BE49-F238E27FC236}">
                <a16:creationId xmlns:a16="http://schemas.microsoft.com/office/drawing/2014/main" id="{663F541D-6741-4C1D-B11D-D7CB518834E9}"/>
              </a:ext>
            </a:extLst>
          </p:cNvPr>
          <p:cNvPicPr>
            <a:picLocks noChangeAspect="1"/>
          </p:cNvPicPr>
          <p:nvPr/>
        </p:nvPicPr>
        <p:blipFill>
          <a:blip r:embed="rId5"/>
          <a:stretch>
            <a:fillRect/>
          </a:stretch>
        </p:blipFill>
        <p:spPr>
          <a:xfrm>
            <a:off x="4558553" y="4470137"/>
            <a:ext cx="406474" cy="420137"/>
          </a:xfrm>
          <a:prstGeom prst="rect">
            <a:avLst/>
          </a:prstGeom>
        </p:spPr>
      </p:pic>
      <p:pic>
        <p:nvPicPr>
          <p:cNvPr id="21" name="Picture 20">
            <a:extLst>
              <a:ext uri="{FF2B5EF4-FFF2-40B4-BE49-F238E27FC236}">
                <a16:creationId xmlns:a16="http://schemas.microsoft.com/office/drawing/2014/main" id="{AA4A44DA-3532-490C-B8D0-6E8EA1E000D7}"/>
              </a:ext>
            </a:extLst>
          </p:cNvPr>
          <p:cNvPicPr>
            <a:picLocks noChangeAspect="1"/>
          </p:cNvPicPr>
          <p:nvPr/>
        </p:nvPicPr>
        <p:blipFill>
          <a:blip r:embed="rId5"/>
          <a:stretch>
            <a:fillRect/>
          </a:stretch>
        </p:blipFill>
        <p:spPr>
          <a:xfrm>
            <a:off x="4558553" y="4926486"/>
            <a:ext cx="406474" cy="420137"/>
          </a:xfrm>
          <a:prstGeom prst="rect">
            <a:avLst/>
          </a:prstGeom>
        </p:spPr>
      </p:pic>
      <p:pic>
        <p:nvPicPr>
          <p:cNvPr id="22" name="Picture 21">
            <a:extLst>
              <a:ext uri="{FF2B5EF4-FFF2-40B4-BE49-F238E27FC236}">
                <a16:creationId xmlns:a16="http://schemas.microsoft.com/office/drawing/2014/main" id="{418FD2E2-B5B7-437D-91D8-788C6EDB87F9}"/>
              </a:ext>
            </a:extLst>
          </p:cNvPr>
          <p:cNvPicPr>
            <a:picLocks noChangeAspect="1"/>
          </p:cNvPicPr>
          <p:nvPr/>
        </p:nvPicPr>
        <p:blipFill>
          <a:blip r:embed="rId5"/>
          <a:stretch>
            <a:fillRect/>
          </a:stretch>
        </p:blipFill>
        <p:spPr>
          <a:xfrm>
            <a:off x="5045931" y="4013788"/>
            <a:ext cx="406474" cy="420137"/>
          </a:xfrm>
          <a:prstGeom prst="rect">
            <a:avLst/>
          </a:prstGeom>
        </p:spPr>
      </p:pic>
      <p:pic>
        <p:nvPicPr>
          <p:cNvPr id="23" name="Picture 22">
            <a:extLst>
              <a:ext uri="{FF2B5EF4-FFF2-40B4-BE49-F238E27FC236}">
                <a16:creationId xmlns:a16="http://schemas.microsoft.com/office/drawing/2014/main" id="{33ACB214-C6DB-4731-BFF3-B7B08231EFB8}"/>
              </a:ext>
            </a:extLst>
          </p:cNvPr>
          <p:cNvPicPr>
            <a:picLocks noChangeAspect="1"/>
          </p:cNvPicPr>
          <p:nvPr/>
        </p:nvPicPr>
        <p:blipFill>
          <a:blip r:embed="rId5"/>
          <a:stretch>
            <a:fillRect/>
          </a:stretch>
        </p:blipFill>
        <p:spPr>
          <a:xfrm>
            <a:off x="5045931" y="4470137"/>
            <a:ext cx="406474" cy="420137"/>
          </a:xfrm>
          <a:prstGeom prst="rect">
            <a:avLst/>
          </a:prstGeom>
        </p:spPr>
      </p:pic>
      <p:pic>
        <p:nvPicPr>
          <p:cNvPr id="24" name="Picture 23">
            <a:extLst>
              <a:ext uri="{FF2B5EF4-FFF2-40B4-BE49-F238E27FC236}">
                <a16:creationId xmlns:a16="http://schemas.microsoft.com/office/drawing/2014/main" id="{25609AC2-8AE1-4564-A013-BFBE09855A35}"/>
              </a:ext>
            </a:extLst>
          </p:cNvPr>
          <p:cNvPicPr>
            <a:picLocks noChangeAspect="1"/>
          </p:cNvPicPr>
          <p:nvPr/>
        </p:nvPicPr>
        <p:blipFill>
          <a:blip r:embed="rId5"/>
          <a:stretch>
            <a:fillRect/>
          </a:stretch>
        </p:blipFill>
        <p:spPr>
          <a:xfrm>
            <a:off x="5045931" y="4926486"/>
            <a:ext cx="406474" cy="420137"/>
          </a:xfrm>
          <a:prstGeom prst="rect">
            <a:avLst/>
          </a:prstGeom>
        </p:spPr>
      </p:pic>
      <p:sp>
        <p:nvSpPr>
          <p:cNvPr id="25" name="Rectangle 24">
            <a:extLst>
              <a:ext uri="{FF2B5EF4-FFF2-40B4-BE49-F238E27FC236}">
                <a16:creationId xmlns:a16="http://schemas.microsoft.com/office/drawing/2014/main" id="{3CA68D0D-2532-44FD-B48C-09C572DB2D78}"/>
              </a:ext>
            </a:extLst>
          </p:cNvPr>
          <p:cNvSpPr/>
          <p:nvPr/>
        </p:nvSpPr>
        <p:spPr bwMode="auto">
          <a:xfrm>
            <a:off x="4433584" y="3925251"/>
            <a:ext cx="1140736" cy="1540443"/>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6" name="Rectangle 25">
            <a:extLst>
              <a:ext uri="{FF2B5EF4-FFF2-40B4-BE49-F238E27FC236}">
                <a16:creationId xmlns:a16="http://schemas.microsoft.com/office/drawing/2014/main" id="{03F31C41-173A-4375-A2D8-D48601EA8940}"/>
              </a:ext>
            </a:extLst>
          </p:cNvPr>
          <p:cNvSpPr/>
          <p:nvPr/>
        </p:nvSpPr>
        <p:spPr bwMode="auto">
          <a:xfrm>
            <a:off x="2977755" y="3771343"/>
            <a:ext cx="2797521" cy="1865014"/>
          </a:xfrm>
          <a:prstGeom prst="rect">
            <a:avLst/>
          </a:prstGeom>
          <a:no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70" name="Group 69">
            <a:extLst>
              <a:ext uri="{FF2B5EF4-FFF2-40B4-BE49-F238E27FC236}">
                <a16:creationId xmlns:a16="http://schemas.microsoft.com/office/drawing/2014/main" id="{5C27B871-14A3-4DB2-844B-B6D62A356CDE}"/>
              </a:ext>
            </a:extLst>
          </p:cNvPr>
          <p:cNvGrpSpPr/>
          <p:nvPr/>
        </p:nvGrpSpPr>
        <p:grpSpPr>
          <a:xfrm>
            <a:off x="7457249" y="3520840"/>
            <a:ext cx="2107081" cy="2441269"/>
            <a:chOff x="6290186" y="3723968"/>
            <a:chExt cx="2107081" cy="2441269"/>
          </a:xfrm>
        </p:grpSpPr>
        <p:sp>
          <p:nvSpPr>
            <p:cNvPr id="68" name="Rectangle 67">
              <a:extLst>
                <a:ext uri="{FF2B5EF4-FFF2-40B4-BE49-F238E27FC236}">
                  <a16:creationId xmlns:a16="http://schemas.microsoft.com/office/drawing/2014/main" id="{8961A22C-2B87-4F5B-9CED-A0786DAB4860}"/>
                </a:ext>
              </a:extLst>
            </p:cNvPr>
            <p:cNvSpPr/>
            <p:nvPr/>
          </p:nvSpPr>
          <p:spPr bwMode="auto">
            <a:xfrm>
              <a:off x="7770459" y="4992740"/>
              <a:ext cx="626807" cy="117249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5" name="Rectangle 64">
              <a:extLst>
                <a:ext uri="{FF2B5EF4-FFF2-40B4-BE49-F238E27FC236}">
                  <a16:creationId xmlns:a16="http://schemas.microsoft.com/office/drawing/2014/main" id="{96101B92-EEC0-4D91-9E1D-F2B2DCF60394}"/>
                </a:ext>
              </a:extLst>
            </p:cNvPr>
            <p:cNvSpPr/>
            <p:nvPr/>
          </p:nvSpPr>
          <p:spPr bwMode="auto">
            <a:xfrm>
              <a:off x="7019746" y="4992740"/>
              <a:ext cx="626807" cy="117249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2" name="Rectangle 61">
              <a:extLst>
                <a:ext uri="{FF2B5EF4-FFF2-40B4-BE49-F238E27FC236}">
                  <a16:creationId xmlns:a16="http://schemas.microsoft.com/office/drawing/2014/main" id="{CEFA62CC-4C37-4891-99C3-8E44CFEB048F}"/>
                </a:ext>
              </a:extLst>
            </p:cNvPr>
            <p:cNvSpPr/>
            <p:nvPr/>
          </p:nvSpPr>
          <p:spPr bwMode="auto">
            <a:xfrm>
              <a:off x="6291934" y="4992740"/>
              <a:ext cx="626807" cy="117249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Rectangle 58">
              <a:extLst>
                <a:ext uri="{FF2B5EF4-FFF2-40B4-BE49-F238E27FC236}">
                  <a16:creationId xmlns:a16="http://schemas.microsoft.com/office/drawing/2014/main" id="{F494702A-4A80-4BF6-926B-105CCB88F32E}"/>
                </a:ext>
              </a:extLst>
            </p:cNvPr>
            <p:cNvSpPr/>
            <p:nvPr/>
          </p:nvSpPr>
          <p:spPr bwMode="auto">
            <a:xfrm>
              <a:off x="7770460" y="3723968"/>
              <a:ext cx="626807" cy="117249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6" name="Rectangle 55">
              <a:extLst>
                <a:ext uri="{FF2B5EF4-FFF2-40B4-BE49-F238E27FC236}">
                  <a16:creationId xmlns:a16="http://schemas.microsoft.com/office/drawing/2014/main" id="{D34DBB9C-5AFF-49C8-8D8E-06AF875485BF}"/>
                </a:ext>
              </a:extLst>
            </p:cNvPr>
            <p:cNvSpPr/>
            <p:nvPr/>
          </p:nvSpPr>
          <p:spPr bwMode="auto">
            <a:xfrm>
              <a:off x="7019747" y="3723968"/>
              <a:ext cx="626807" cy="117249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3" name="Rectangle 52">
              <a:extLst>
                <a:ext uri="{FF2B5EF4-FFF2-40B4-BE49-F238E27FC236}">
                  <a16:creationId xmlns:a16="http://schemas.microsoft.com/office/drawing/2014/main" id="{6924CCD6-C589-4C38-B444-33826FF42398}"/>
                </a:ext>
              </a:extLst>
            </p:cNvPr>
            <p:cNvSpPr/>
            <p:nvPr/>
          </p:nvSpPr>
          <p:spPr bwMode="auto">
            <a:xfrm>
              <a:off x="6290187" y="3723968"/>
              <a:ext cx="626807" cy="1172497"/>
            </a:xfrm>
            <a:prstGeom prst="rect">
              <a:avLst/>
            </a:prstGeom>
            <a:solidFill>
              <a:schemeClr val="bg1"/>
            </a:solidFill>
            <a:ln>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52" name="Picture 51">
              <a:extLst>
                <a:ext uri="{FF2B5EF4-FFF2-40B4-BE49-F238E27FC236}">
                  <a16:creationId xmlns:a16="http://schemas.microsoft.com/office/drawing/2014/main" id="{23088EB9-9F0C-427F-81C9-3DDD41C8D997}"/>
                </a:ext>
              </a:extLst>
            </p:cNvPr>
            <p:cNvPicPr>
              <a:picLocks noChangeAspect="1"/>
            </p:cNvPicPr>
            <p:nvPr/>
          </p:nvPicPr>
          <p:blipFill>
            <a:blip r:embed="rId6"/>
            <a:stretch>
              <a:fillRect/>
            </a:stretch>
          </p:blipFill>
          <p:spPr>
            <a:xfrm>
              <a:off x="6392941" y="4128379"/>
              <a:ext cx="413440" cy="639662"/>
            </a:xfrm>
            <a:prstGeom prst="rect">
              <a:avLst/>
            </a:prstGeom>
          </p:spPr>
        </p:pic>
        <p:sp>
          <p:nvSpPr>
            <p:cNvPr id="54" name="TextBox 53">
              <a:extLst>
                <a:ext uri="{FF2B5EF4-FFF2-40B4-BE49-F238E27FC236}">
                  <a16:creationId xmlns:a16="http://schemas.microsoft.com/office/drawing/2014/main" id="{EEF75A81-6119-49AE-BEB0-430AADCAB5EE}"/>
                </a:ext>
              </a:extLst>
            </p:cNvPr>
            <p:cNvSpPr txBox="1"/>
            <p:nvPr/>
          </p:nvSpPr>
          <p:spPr>
            <a:xfrm>
              <a:off x="6290186" y="3746401"/>
              <a:ext cx="626807" cy="327782"/>
            </a:xfrm>
            <a:prstGeom prst="rect">
              <a:avLst/>
            </a:prstGeom>
            <a:noFill/>
          </p:spPr>
          <p:txBody>
            <a:bodyPr wrap="square" lIns="91440" tIns="45720" rIns="91440" bIns="45720" rtlCol="0">
              <a:spAutoFit/>
            </a:bodyPr>
            <a:lstStyle/>
            <a:p>
              <a:pPr algn="ctr">
                <a:lnSpc>
                  <a:spcPct val="90000"/>
                </a:lnSpc>
              </a:pPr>
              <a:r>
                <a:rPr lang="en-US" sz="1000" dirty="0">
                  <a:solidFill>
                    <a:schemeClr val="tx2"/>
                  </a:solidFill>
                </a:rPr>
                <a:t>VM </a:t>
              </a:r>
            </a:p>
            <a:p>
              <a:pPr algn="ctr">
                <a:lnSpc>
                  <a:spcPct val="90000"/>
                </a:lnSpc>
              </a:pPr>
              <a:r>
                <a:rPr lang="en-US" sz="700" dirty="0">
                  <a:solidFill>
                    <a:schemeClr val="tx2"/>
                  </a:solidFill>
                </a:rPr>
                <a:t>SQL Server</a:t>
              </a:r>
            </a:p>
          </p:txBody>
        </p:sp>
        <p:pic>
          <p:nvPicPr>
            <p:cNvPr id="55" name="Picture 54">
              <a:extLst>
                <a:ext uri="{FF2B5EF4-FFF2-40B4-BE49-F238E27FC236}">
                  <a16:creationId xmlns:a16="http://schemas.microsoft.com/office/drawing/2014/main" id="{AB2F77BC-C981-4BBF-BD5D-0D5F1A2BDC09}"/>
                </a:ext>
              </a:extLst>
            </p:cNvPr>
            <p:cNvPicPr>
              <a:picLocks noChangeAspect="1"/>
            </p:cNvPicPr>
            <p:nvPr/>
          </p:nvPicPr>
          <p:blipFill>
            <a:blip r:embed="rId6"/>
            <a:stretch>
              <a:fillRect/>
            </a:stretch>
          </p:blipFill>
          <p:spPr>
            <a:xfrm>
              <a:off x="7122501" y="4128379"/>
              <a:ext cx="413440" cy="639662"/>
            </a:xfrm>
            <a:prstGeom prst="rect">
              <a:avLst/>
            </a:prstGeom>
          </p:spPr>
        </p:pic>
        <p:sp>
          <p:nvSpPr>
            <p:cNvPr id="57" name="TextBox 56">
              <a:extLst>
                <a:ext uri="{FF2B5EF4-FFF2-40B4-BE49-F238E27FC236}">
                  <a16:creationId xmlns:a16="http://schemas.microsoft.com/office/drawing/2014/main" id="{A4A3220F-EA71-4A6E-91BB-6DEECCAFC123}"/>
                </a:ext>
              </a:extLst>
            </p:cNvPr>
            <p:cNvSpPr txBox="1"/>
            <p:nvPr/>
          </p:nvSpPr>
          <p:spPr>
            <a:xfrm>
              <a:off x="7019746" y="3746401"/>
              <a:ext cx="626807" cy="327782"/>
            </a:xfrm>
            <a:prstGeom prst="rect">
              <a:avLst/>
            </a:prstGeom>
            <a:noFill/>
          </p:spPr>
          <p:txBody>
            <a:bodyPr wrap="square" lIns="91440" tIns="45720" rIns="91440" bIns="45720" rtlCol="0">
              <a:spAutoFit/>
            </a:bodyPr>
            <a:lstStyle/>
            <a:p>
              <a:pPr algn="ctr">
                <a:lnSpc>
                  <a:spcPct val="90000"/>
                </a:lnSpc>
              </a:pPr>
              <a:r>
                <a:rPr lang="en-US" sz="1000" dirty="0">
                  <a:solidFill>
                    <a:schemeClr val="tx2"/>
                  </a:solidFill>
                </a:rPr>
                <a:t>VM </a:t>
              </a:r>
            </a:p>
            <a:p>
              <a:pPr algn="ctr">
                <a:lnSpc>
                  <a:spcPct val="90000"/>
                </a:lnSpc>
              </a:pPr>
              <a:r>
                <a:rPr lang="en-US" sz="700" dirty="0">
                  <a:solidFill>
                    <a:schemeClr val="tx2"/>
                  </a:solidFill>
                </a:rPr>
                <a:t>SQL Server</a:t>
              </a:r>
            </a:p>
          </p:txBody>
        </p:sp>
        <p:pic>
          <p:nvPicPr>
            <p:cNvPr id="58" name="Picture 57">
              <a:extLst>
                <a:ext uri="{FF2B5EF4-FFF2-40B4-BE49-F238E27FC236}">
                  <a16:creationId xmlns:a16="http://schemas.microsoft.com/office/drawing/2014/main" id="{C8BF9607-E826-4FDD-AA2D-B8F01A27E6BD}"/>
                </a:ext>
              </a:extLst>
            </p:cNvPr>
            <p:cNvPicPr>
              <a:picLocks noChangeAspect="1"/>
            </p:cNvPicPr>
            <p:nvPr/>
          </p:nvPicPr>
          <p:blipFill>
            <a:blip r:embed="rId6"/>
            <a:stretch>
              <a:fillRect/>
            </a:stretch>
          </p:blipFill>
          <p:spPr>
            <a:xfrm>
              <a:off x="7873214" y="4128379"/>
              <a:ext cx="413440" cy="639662"/>
            </a:xfrm>
            <a:prstGeom prst="rect">
              <a:avLst/>
            </a:prstGeom>
          </p:spPr>
        </p:pic>
        <p:sp>
          <p:nvSpPr>
            <p:cNvPr id="60" name="TextBox 59">
              <a:extLst>
                <a:ext uri="{FF2B5EF4-FFF2-40B4-BE49-F238E27FC236}">
                  <a16:creationId xmlns:a16="http://schemas.microsoft.com/office/drawing/2014/main" id="{5BA78223-A30E-4497-9F46-C5C14D919057}"/>
                </a:ext>
              </a:extLst>
            </p:cNvPr>
            <p:cNvSpPr txBox="1"/>
            <p:nvPr/>
          </p:nvSpPr>
          <p:spPr>
            <a:xfrm>
              <a:off x="7770459" y="3746401"/>
              <a:ext cx="626807" cy="327782"/>
            </a:xfrm>
            <a:prstGeom prst="rect">
              <a:avLst/>
            </a:prstGeom>
            <a:noFill/>
          </p:spPr>
          <p:txBody>
            <a:bodyPr wrap="square" lIns="91440" tIns="45720" rIns="91440" bIns="45720" rtlCol="0">
              <a:spAutoFit/>
            </a:bodyPr>
            <a:lstStyle/>
            <a:p>
              <a:pPr algn="ctr">
                <a:lnSpc>
                  <a:spcPct val="90000"/>
                </a:lnSpc>
              </a:pPr>
              <a:r>
                <a:rPr lang="en-US" sz="1000" dirty="0">
                  <a:solidFill>
                    <a:schemeClr val="tx2"/>
                  </a:solidFill>
                </a:rPr>
                <a:t>VM </a:t>
              </a:r>
            </a:p>
            <a:p>
              <a:pPr algn="ctr">
                <a:lnSpc>
                  <a:spcPct val="90000"/>
                </a:lnSpc>
              </a:pPr>
              <a:r>
                <a:rPr lang="en-US" sz="700" dirty="0">
                  <a:solidFill>
                    <a:schemeClr val="tx2"/>
                  </a:solidFill>
                </a:rPr>
                <a:t>SQL Server</a:t>
              </a:r>
            </a:p>
          </p:txBody>
        </p:sp>
        <p:pic>
          <p:nvPicPr>
            <p:cNvPr id="61" name="Picture 60">
              <a:extLst>
                <a:ext uri="{FF2B5EF4-FFF2-40B4-BE49-F238E27FC236}">
                  <a16:creationId xmlns:a16="http://schemas.microsoft.com/office/drawing/2014/main" id="{5521ABEB-7CC8-43C3-9564-4777DEAAF433}"/>
                </a:ext>
              </a:extLst>
            </p:cNvPr>
            <p:cNvPicPr>
              <a:picLocks noChangeAspect="1"/>
            </p:cNvPicPr>
            <p:nvPr/>
          </p:nvPicPr>
          <p:blipFill>
            <a:blip r:embed="rId6"/>
            <a:stretch>
              <a:fillRect/>
            </a:stretch>
          </p:blipFill>
          <p:spPr>
            <a:xfrm>
              <a:off x="6394688" y="5397151"/>
              <a:ext cx="413440" cy="639662"/>
            </a:xfrm>
            <a:prstGeom prst="rect">
              <a:avLst/>
            </a:prstGeom>
          </p:spPr>
        </p:pic>
        <p:sp>
          <p:nvSpPr>
            <p:cNvPr id="63" name="TextBox 62">
              <a:extLst>
                <a:ext uri="{FF2B5EF4-FFF2-40B4-BE49-F238E27FC236}">
                  <a16:creationId xmlns:a16="http://schemas.microsoft.com/office/drawing/2014/main" id="{770AE445-F675-47F4-BF1F-C8F0C1CAF584}"/>
                </a:ext>
              </a:extLst>
            </p:cNvPr>
            <p:cNvSpPr txBox="1"/>
            <p:nvPr/>
          </p:nvSpPr>
          <p:spPr>
            <a:xfrm>
              <a:off x="6291933" y="5015173"/>
              <a:ext cx="626807" cy="327782"/>
            </a:xfrm>
            <a:prstGeom prst="rect">
              <a:avLst/>
            </a:prstGeom>
            <a:noFill/>
          </p:spPr>
          <p:txBody>
            <a:bodyPr wrap="square" lIns="91440" tIns="45720" rIns="91440" bIns="45720" rtlCol="0">
              <a:spAutoFit/>
            </a:bodyPr>
            <a:lstStyle/>
            <a:p>
              <a:pPr algn="ctr">
                <a:lnSpc>
                  <a:spcPct val="90000"/>
                </a:lnSpc>
              </a:pPr>
              <a:r>
                <a:rPr lang="en-US" sz="1000" dirty="0">
                  <a:solidFill>
                    <a:schemeClr val="tx2"/>
                  </a:solidFill>
                </a:rPr>
                <a:t>VM </a:t>
              </a:r>
            </a:p>
            <a:p>
              <a:pPr algn="ctr">
                <a:lnSpc>
                  <a:spcPct val="90000"/>
                </a:lnSpc>
              </a:pPr>
              <a:r>
                <a:rPr lang="en-US" sz="700" dirty="0">
                  <a:solidFill>
                    <a:schemeClr val="tx2"/>
                  </a:solidFill>
                </a:rPr>
                <a:t>SQL Server</a:t>
              </a:r>
            </a:p>
          </p:txBody>
        </p:sp>
        <p:pic>
          <p:nvPicPr>
            <p:cNvPr id="64" name="Picture 63">
              <a:extLst>
                <a:ext uri="{FF2B5EF4-FFF2-40B4-BE49-F238E27FC236}">
                  <a16:creationId xmlns:a16="http://schemas.microsoft.com/office/drawing/2014/main" id="{40A5667A-720E-40CD-BA21-CCB8BB8C4425}"/>
                </a:ext>
              </a:extLst>
            </p:cNvPr>
            <p:cNvPicPr>
              <a:picLocks noChangeAspect="1"/>
            </p:cNvPicPr>
            <p:nvPr/>
          </p:nvPicPr>
          <p:blipFill>
            <a:blip r:embed="rId6"/>
            <a:stretch>
              <a:fillRect/>
            </a:stretch>
          </p:blipFill>
          <p:spPr>
            <a:xfrm>
              <a:off x="7122500" y="5397151"/>
              <a:ext cx="413440" cy="639662"/>
            </a:xfrm>
            <a:prstGeom prst="rect">
              <a:avLst/>
            </a:prstGeom>
          </p:spPr>
        </p:pic>
        <p:sp>
          <p:nvSpPr>
            <p:cNvPr id="66" name="TextBox 65">
              <a:extLst>
                <a:ext uri="{FF2B5EF4-FFF2-40B4-BE49-F238E27FC236}">
                  <a16:creationId xmlns:a16="http://schemas.microsoft.com/office/drawing/2014/main" id="{4E2EB5EC-CDC3-43C5-A75B-AD50D2E53EEF}"/>
                </a:ext>
              </a:extLst>
            </p:cNvPr>
            <p:cNvSpPr txBox="1"/>
            <p:nvPr/>
          </p:nvSpPr>
          <p:spPr>
            <a:xfrm>
              <a:off x="7019745" y="5015173"/>
              <a:ext cx="626807" cy="327782"/>
            </a:xfrm>
            <a:prstGeom prst="rect">
              <a:avLst/>
            </a:prstGeom>
            <a:noFill/>
          </p:spPr>
          <p:txBody>
            <a:bodyPr wrap="square" lIns="91440" tIns="45720" rIns="91440" bIns="45720" rtlCol="0">
              <a:spAutoFit/>
            </a:bodyPr>
            <a:lstStyle/>
            <a:p>
              <a:pPr algn="ctr">
                <a:lnSpc>
                  <a:spcPct val="90000"/>
                </a:lnSpc>
              </a:pPr>
              <a:r>
                <a:rPr lang="en-US" sz="1000" dirty="0">
                  <a:solidFill>
                    <a:schemeClr val="tx2"/>
                  </a:solidFill>
                </a:rPr>
                <a:t>VM </a:t>
              </a:r>
            </a:p>
            <a:p>
              <a:pPr algn="ctr">
                <a:lnSpc>
                  <a:spcPct val="90000"/>
                </a:lnSpc>
              </a:pPr>
              <a:r>
                <a:rPr lang="en-US" sz="700" dirty="0">
                  <a:solidFill>
                    <a:schemeClr val="tx2"/>
                  </a:solidFill>
                </a:rPr>
                <a:t>SQL Server</a:t>
              </a:r>
            </a:p>
          </p:txBody>
        </p:sp>
        <p:pic>
          <p:nvPicPr>
            <p:cNvPr id="67" name="Picture 66">
              <a:extLst>
                <a:ext uri="{FF2B5EF4-FFF2-40B4-BE49-F238E27FC236}">
                  <a16:creationId xmlns:a16="http://schemas.microsoft.com/office/drawing/2014/main" id="{65E06F2A-D79D-41DC-BD3B-FA0788FFF0AB}"/>
                </a:ext>
              </a:extLst>
            </p:cNvPr>
            <p:cNvPicPr>
              <a:picLocks noChangeAspect="1"/>
            </p:cNvPicPr>
            <p:nvPr/>
          </p:nvPicPr>
          <p:blipFill>
            <a:blip r:embed="rId6"/>
            <a:stretch>
              <a:fillRect/>
            </a:stretch>
          </p:blipFill>
          <p:spPr>
            <a:xfrm>
              <a:off x="7873213" y="5397151"/>
              <a:ext cx="413440" cy="639662"/>
            </a:xfrm>
            <a:prstGeom prst="rect">
              <a:avLst/>
            </a:prstGeom>
            <a:solidFill>
              <a:schemeClr val="bg1"/>
            </a:solidFill>
            <a:ln>
              <a:noFill/>
              <a:headEnd type="none" w="med" len="med"/>
              <a:tailEnd type="none" w="med" len="med"/>
            </a:ln>
          </p:spPr>
        </p:pic>
        <p:sp>
          <p:nvSpPr>
            <p:cNvPr id="69" name="TextBox 68">
              <a:extLst>
                <a:ext uri="{FF2B5EF4-FFF2-40B4-BE49-F238E27FC236}">
                  <a16:creationId xmlns:a16="http://schemas.microsoft.com/office/drawing/2014/main" id="{D995AA3C-B6E0-40E6-BBD1-0D05CBCFAE2E}"/>
                </a:ext>
              </a:extLst>
            </p:cNvPr>
            <p:cNvSpPr txBox="1"/>
            <p:nvPr/>
          </p:nvSpPr>
          <p:spPr>
            <a:xfrm>
              <a:off x="7770458" y="5015173"/>
              <a:ext cx="626807" cy="327782"/>
            </a:xfrm>
            <a:prstGeom prst="rect">
              <a:avLst/>
            </a:prstGeom>
            <a:noFill/>
          </p:spPr>
          <p:txBody>
            <a:bodyPr wrap="square" lIns="91440" tIns="45720" rIns="91440" bIns="45720" rtlCol="0">
              <a:spAutoFit/>
            </a:bodyPr>
            <a:lstStyle/>
            <a:p>
              <a:pPr algn="ctr">
                <a:lnSpc>
                  <a:spcPct val="90000"/>
                </a:lnSpc>
              </a:pPr>
              <a:r>
                <a:rPr lang="en-US" sz="1000" dirty="0">
                  <a:solidFill>
                    <a:schemeClr val="tx2"/>
                  </a:solidFill>
                </a:rPr>
                <a:t>VM </a:t>
              </a:r>
            </a:p>
            <a:p>
              <a:pPr algn="ctr">
                <a:lnSpc>
                  <a:spcPct val="90000"/>
                </a:lnSpc>
              </a:pPr>
              <a:r>
                <a:rPr lang="en-US" sz="700" dirty="0">
                  <a:solidFill>
                    <a:schemeClr val="tx2"/>
                  </a:solidFill>
                </a:rPr>
                <a:t>SQL Server</a:t>
              </a:r>
            </a:p>
          </p:txBody>
        </p:sp>
      </p:grpSp>
      <p:sp>
        <p:nvSpPr>
          <p:cNvPr id="91" name="Arrow: Right 90">
            <a:extLst>
              <a:ext uri="{FF2B5EF4-FFF2-40B4-BE49-F238E27FC236}">
                <a16:creationId xmlns:a16="http://schemas.microsoft.com/office/drawing/2014/main" id="{3515BEBC-3FE7-441B-BB12-56A04F8D5A75}"/>
              </a:ext>
            </a:extLst>
          </p:cNvPr>
          <p:cNvSpPr/>
          <p:nvPr/>
        </p:nvSpPr>
        <p:spPr bwMode="auto">
          <a:xfrm>
            <a:off x="6196263" y="4223856"/>
            <a:ext cx="593678" cy="70263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2" name="TextBox 91">
            <a:extLst>
              <a:ext uri="{FF2B5EF4-FFF2-40B4-BE49-F238E27FC236}">
                <a16:creationId xmlns:a16="http://schemas.microsoft.com/office/drawing/2014/main" id="{DBABD0F1-98E1-48F6-8D0B-BAF6B2D3374B}"/>
              </a:ext>
            </a:extLst>
          </p:cNvPr>
          <p:cNvSpPr txBox="1"/>
          <p:nvPr/>
        </p:nvSpPr>
        <p:spPr>
          <a:xfrm>
            <a:off x="6890803" y="3026955"/>
            <a:ext cx="2797520" cy="230832"/>
          </a:xfrm>
          <a:prstGeom prst="rect">
            <a:avLst/>
          </a:prstGeom>
          <a:noFill/>
        </p:spPr>
        <p:txBody>
          <a:bodyPr wrap="square" lIns="91440" tIns="45720" rIns="91440" bIns="45720" rtlCol="0">
            <a:spAutoFit/>
          </a:bodyPr>
          <a:lstStyle/>
          <a:p>
            <a:pPr algn="ctr">
              <a:lnSpc>
                <a:spcPct val="90000"/>
              </a:lnSpc>
              <a:spcAft>
                <a:spcPts val="600"/>
              </a:spcAft>
            </a:pPr>
            <a:r>
              <a:rPr lang="en-US" sz="1000" dirty="0">
                <a:solidFill>
                  <a:schemeClr val="tx2"/>
                </a:solidFill>
              </a:rPr>
              <a:t>Deploy VMs equal to number of core licenses</a:t>
            </a:r>
          </a:p>
        </p:txBody>
      </p:sp>
      <p:sp>
        <p:nvSpPr>
          <p:cNvPr id="93" name="TextBox 92">
            <a:extLst>
              <a:ext uri="{FF2B5EF4-FFF2-40B4-BE49-F238E27FC236}">
                <a16:creationId xmlns:a16="http://schemas.microsoft.com/office/drawing/2014/main" id="{C3FABE4F-1BF2-4707-943A-2C46A204A6AE}"/>
              </a:ext>
            </a:extLst>
          </p:cNvPr>
          <p:cNvSpPr txBox="1"/>
          <p:nvPr/>
        </p:nvSpPr>
        <p:spPr>
          <a:xfrm>
            <a:off x="2977755" y="3024386"/>
            <a:ext cx="2797521" cy="230832"/>
          </a:xfrm>
          <a:prstGeom prst="rect">
            <a:avLst/>
          </a:prstGeom>
          <a:noFill/>
        </p:spPr>
        <p:txBody>
          <a:bodyPr wrap="square" lIns="91440" tIns="45720" rIns="91440" bIns="45720" rtlCol="0">
            <a:spAutoFit/>
          </a:bodyPr>
          <a:lstStyle/>
          <a:p>
            <a:pPr algn="ctr">
              <a:lnSpc>
                <a:spcPct val="90000"/>
              </a:lnSpc>
              <a:spcAft>
                <a:spcPts val="600"/>
              </a:spcAft>
            </a:pPr>
            <a:r>
              <a:rPr lang="en-US" sz="1000" dirty="0">
                <a:solidFill>
                  <a:schemeClr val="tx2"/>
                </a:solidFill>
              </a:rPr>
              <a:t>License all physical cores in the server</a:t>
            </a:r>
          </a:p>
        </p:txBody>
      </p:sp>
      <p:graphicFrame>
        <p:nvGraphicFramePr>
          <p:cNvPr id="94" name="Table 93">
            <a:extLst>
              <a:ext uri="{FF2B5EF4-FFF2-40B4-BE49-F238E27FC236}">
                <a16:creationId xmlns:a16="http://schemas.microsoft.com/office/drawing/2014/main" id="{8D369560-3B59-4921-942C-DF445A971983}"/>
              </a:ext>
            </a:extLst>
          </p:cNvPr>
          <p:cNvGraphicFramePr>
            <a:graphicFrameLocks noGrp="1"/>
          </p:cNvGraphicFramePr>
          <p:nvPr>
            <p:extLst/>
          </p:nvPr>
        </p:nvGraphicFramePr>
        <p:xfrm>
          <a:off x="1815332" y="5702799"/>
          <a:ext cx="4469640" cy="518619"/>
        </p:xfrm>
        <a:graphic>
          <a:graphicData uri="http://schemas.openxmlformats.org/drawingml/2006/table">
            <a:tbl>
              <a:tblPr>
                <a:tableStyleId>{2D5ABB26-0587-4C30-8999-92F81FD0307C}</a:tableStyleId>
              </a:tblPr>
              <a:tblGrid>
                <a:gridCol w="1183549">
                  <a:extLst>
                    <a:ext uri="{9D8B030D-6E8A-4147-A177-3AD203B41FA5}">
                      <a16:colId xmlns:a16="http://schemas.microsoft.com/office/drawing/2014/main" val="3789173125"/>
                    </a:ext>
                  </a:extLst>
                </a:gridCol>
                <a:gridCol w="1420260">
                  <a:extLst>
                    <a:ext uri="{9D8B030D-6E8A-4147-A177-3AD203B41FA5}">
                      <a16:colId xmlns:a16="http://schemas.microsoft.com/office/drawing/2014/main" val="2628988324"/>
                    </a:ext>
                  </a:extLst>
                </a:gridCol>
                <a:gridCol w="1360865">
                  <a:extLst>
                    <a:ext uri="{9D8B030D-6E8A-4147-A177-3AD203B41FA5}">
                      <a16:colId xmlns:a16="http://schemas.microsoft.com/office/drawing/2014/main" val="861379695"/>
                    </a:ext>
                  </a:extLst>
                </a:gridCol>
                <a:gridCol w="504966">
                  <a:extLst>
                    <a:ext uri="{9D8B030D-6E8A-4147-A177-3AD203B41FA5}">
                      <a16:colId xmlns:a16="http://schemas.microsoft.com/office/drawing/2014/main" val="415561593"/>
                    </a:ext>
                  </a:extLst>
                </a:gridCol>
              </a:tblGrid>
              <a:tr h="180677">
                <a:tc>
                  <a:txBody>
                    <a:bodyPr/>
                    <a:lstStyle/>
                    <a:p>
                      <a:r>
                        <a:rPr lang="en-US" sz="1000" kern="1200" dirty="0">
                          <a:solidFill>
                            <a:schemeClr val="tx2"/>
                          </a:solidFill>
                          <a:latin typeface="+mn-lt"/>
                          <a:ea typeface="+mn-ea"/>
                          <a:cs typeface="+mn-cs"/>
                        </a:rPr>
                        <a:t>Physical cores</a:t>
                      </a:r>
                    </a:p>
                  </a:txBody>
                  <a:tcPr>
                    <a:lnR w="12700" cap="flat" cmpd="sng" algn="ctr">
                      <a:solidFill>
                        <a:schemeClr val="bg1">
                          <a:lumMod val="50000"/>
                        </a:schemeClr>
                      </a:solidFill>
                      <a:prstDash val="sysDash"/>
                      <a:round/>
                      <a:headEnd type="none" w="med" len="med"/>
                      <a:tailEnd type="none" w="med" len="med"/>
                    </a:lnR>
                    <a:lnB w="12700" cap="flat" cmpd="sng" algn="ctr">
                      <a:solidFill>
                        <a:schemeClr val="bg1">
                          <a:lumMod val="50000"/>
                        </a:schemeClr>
                      </a:solidFill>
                      <a:prstDash val="sysDash"/>
                      <a:round/>
                      <a:headEnd type="none" w="med" len="med"/>
                      <a:tailEnd type="none" w="med" len="med"/>
                    </a:lnB>
                  </a:tcPr>
                </a:tc>
                <a:tc>
                  <a:txBody>
                    <a:bodyPr/>
                    <a:lstStyle/>
                    <a:p>
                      <a:pPr algn="ctr"/>
                      <a:r>
                        <a:rPr lang="en-US" sz="1000" kern="1200" dirty="0">
                          <a:solidFill>
                            <a:schemeClr val="tx2"/>
                          </a:solidFill>
                          <a:latin typeface="+mn-lt"/>
                          <a:ea typeface="+mn-ea"/>
                          <a:cs typeface="+mn-cs"/>
                        </a:rPr>
                        <a:t>6</a:t>
                      </a:r>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B w="12700" cap="flat" cmpd="sng" algn="ctr">
                      <a:solidFill>
                        <a:schemeClr val="bg1">
                          <a:lumMod val="50000"/>
                        </a:schemeClr>
                      </a:solidFill>
                      <a:prstDash val="sysDash"/>
                      <a:round/>
                      <a:headEnd type="none" w="med" len="med"/>
                      <a:tailEnd type="none" w="med" len="med"/>
                    </a:lnB>
                  </a:tcPr>
                </a:tc>
                <a:tc>
                  <a:txBody>
                    <a:bodyPr/>
                    <a:lstStyle/>
                    <a:p>
                      <a:pPr algn="ctr"/>
                      <a:r>
                        <a:rPr lang="en-US" sz="1000" kern="1200" dirty="0">
                          <a:solidFill>
                            <a:schemeClr val="tx2"/>
                          </a:solidFill>
                          <a:latin typeface="+mn-lt"/>
                          <a:ea typeface="+mn-ea"/>
                          <a:cs typeface="+mn-cs"/>
                        </a:rPr>
                        <a:t>6</a:t>
                      </a:r>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B w="12700" cap="flat" cmpd="sng" algn="ctr">
                      <a:solidFill>
                        <a:schemeClr val="bg1">
                          <a:lumMod val="50000"/>
                        </a:schemeClr>
                      </a:solidFill>
                      <a:prstDash val="sysDash"/>
                      <a:round/>
                      <a:headEnd type="none" w="med" len="med"/>
                      <a:tailEnd type="none" w="med" len="med"/>
                    </a:lnB>
                  </a:tcPr>
                </a:tc>
                <a:tc>
                  <a:txBody>
                    <a:bodyPr/>
                    <a:lstStyle/>
                    <a:p>
                      <a:pPr algn="ctr"/>
                      <a:r>
                        <a:rPr lang="en-US" sz="1000" kern="1200" dirty="0">
                          <a:solidFill>
                            <a:schemeClr val="bg1"/>
                          </a:solidFill>
                          <a:latin typeface="+mn-lt"/>
                          <a:ea typeface="+mn-ea"/>
                          <a:cs typeface="+mn-cs"/>
                        </a:rPr>
                        <a:t>12</a:t>
                      </a:r>
                    </a:p>
                  </a:txBody>
                  <a:tcPr>
                    <a:lnL w="12700" cap="flat" cmpd="sng" algn="ctr">
                      <a:solidFill>
                        <a:schemeClr val="bg1">
                          <a:lumMod val="50000"/>
                        </a:schemeClr>
                      </a:solidFill>
                      <a:prstDash val="sysDash"/>
                      <a:round/>
                      <a:headEnd type="none" w="med" len="med"/>
                      <a:tailEnd type="none" w="med" len="med"/>
                    </a:lnL>
                    <a:lnB w="12700" cap="flat" cmpd="sng" algn="ctr">
                      <a:solidFill>
                        <a:schemeClr val="bg1">
                          <a:lumMod val="50000"/>
                        </a:schemeClr>
                      </a:solidFill>
                      <a:prstDash val="sysDash"/>
                      <a:round/>
                      <a:headEnd type="none" w="med" len="med"/>
                      <a:tailEnd type="none" w="med" len="med"/>
                    </a:lnB>
                    <a:solidFill>
                      <a:srgbClr val="0078D7"/>
                    </a:solidFill>
                  </a:tcPr>
                </a:tc>
                <a:extLst>
                  <a:ext uri="{0D108BD9-81ED-4DB2-BD59-A6C34878D82A}">
                    <a16:rowId xmlns:a16="http://schemas.microsoft.com/office/drawing/2014/main" val="2050273776"/>
                  </a:ext>
                </a:extLst>
              </a:tr>
              <a:tr h="274779">
                <a:tc>
                  <a:txBody>
                    <a:bodyPr/>
                    <a:lstStyle/>
                    <a:p>
                      <a:r>
                        <a:rPr lang="en-US" sz="1000" kern="1200" dirty="0">
                          <a:solidFill>
                            <a:schemeClr val="tx2"/>
                          </a:solidFill>
                          <a:latin typeface="+mn-lt"/>
                          <a:ea typeface="+mn-ea"/>
                          <a:cs typeface="+mn-cs"/>
                        </a:rPr>
                        <a:t>Core licenses</a:t>
                      </a:r>
                    </a:p>
                  </a:txBody>
                  <a:tcPr>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tcPr>
                </a:tc>
                <a:tc>
                  <a:txBody>
                    <a:bodyPr/>
                    <a:lstStyle/>
                    <a:p>
                      <a:pPr algn="ctr"/>
                      <a:r>
                        <a:rPr lang="en-US" sz="1000" kern="1200" dirty="0">
                          <a:solidFill>
                            <a:schemeClr val="tx2"/>
                          </a:solidFill>
                          <a:latin typeface="+mn-lt"/>
                          <a:ea typeface="+mn-ea"/>
                          <a:cs typeface="+mn-cs"/>
                        </a:rPr>
                        <a:t>6</a:t>
                      </a:r>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tcPr>
                </a:tc>
                <a:tc>
                  <a:txBody>
                    <a:bodyPr/>
                    <a:lstStyle/>
                    <a:p>
                      <a:pPr algn="ctr"/>
                      <a:r>
                        <a:rPr lang="en-US" sz="1000" kern="1200" dirty="0">
                          <a:solidFill>
                            <a:schemeClr val="tx2"/>
                          </a:solidFill>
                          <a:latin typeface="+mn-lt"/>
                          <a:ea typeface="+mn-ea"/>
                          <a:cs typeface="+mn-cs"/>
                        </a:rPr>
                        <a:t>6</a:t>
                      </a:r>
                    </a:p>
                  </a:txBody>
                  <a:tcPr>
                    <a:lnL w="12700" cap="flat" cmpd="sng" algn="ctr">
                      <a:solidFill>
                        <a:schemeClr val="bg1">
                          <a:lumMod val="50000"/>
                        </a:schemeClr>
                      </a:solidFill>
                      <a:prstDash val="sysDash"/>
                      <a:round/>
                      <a:headEnd type="none" w="med" len="med"/>
                      <a:tailEnd type="none" w="med" len="med"/>
                    </a:lnL>
                    <a:lnR w="12700" cap="flat" cmpd="sng" algn="ctr">
                      <a:solidFill>
                        <a:schemeClr val="bg1">
                          <a:lumMod val="50000"/>
                        </a:schemeClr>
                      </a:solidFill>
                      <a:prstDash val="sysDash"/>
                      <a:round/>
                      <a:headEnd type="none" w="med" len="med"/>
                      <a:tailEnd type="none" w="med" len="med"/>
                    </a:lnR>
                    <a:lnT w="12700" cap="flat" cmpd="sng" algn="ctr">
                      <a:solidFill>
                        <a:schemeClr val="bg1">
                          <a:lumMod val="50000"/>
                        </a:schemeClr>
                      </a:solidFill>
                      <a:prstDash val="sysDash"/>
                      <a:round/>
                      <a:headEnd type="none" w="med" len="med"/>
                      <a:tailEnd type="none" w="med" len="med"/>
                    </a:lnT>
                  </a:tcPr>
                </a:tc>
                <a:tc>
                  <a:txBody>
                    <a:bodyPr/>
                    <a:lstStyle/>
                    <a:p>
                      <a:pPr algn="ctr"/>
                      <a:r>
                        <a:rPr lang="en-US" sz="1000" kern="1200" dirty="0">
                          <a:solidFill>
                            <a:schemeClr val="bg1"/>
                          </a:solidFill>
                          <a:latin typeface="+mn-lt"/>
                          <a:ea typeface="+mn-ea"/>
                          <a:cs typeface="+mn-cs"/>
                        </a:rPr>
                        <a:t>12</a:t>
                      </a:r>
                    </a:p>
                  </a:txBody>
                  <a:tcPr>
                    <a:lnL w="12700" cap="flat" cmpd="sng" algn="ctr">
                      <a:solidFill>
                        <a:schemeClr val="bg1">
                          <a:lumMod val="50000"/>
                        </a:schemeClr>
                      </a:solidFill>
                      <a:prstDash val="sysDash"/>
                      <a:round/>
                      <a:headEnd type="none" w="med" len="med"/>
                      <a:tailEnd type="none" w="med" len="med"/>
                    </a:lnL>
                    <a:lnT w="12700" cap="flat" cmpd="sng" algn="ctr">
                      <a:solidFill>
                        <a:schemeClr val="bg1">
                          <a:lumMod val="50000"/>
                        </a:schemeClr>
                      </a:solidFill>
                      <a:prstDash val="sysDash"/>
                      <a:round/>
                      <a:headEnd type="none" w="med" len="med"/>
                      <a:tailEnd type="none" w="med" len="med"/>
                    </a:lnT>
                    <a:solidFill>
                      <a:srgbClr val="0078D7"/>
                    </a:solidFill>
                  </a:tcPr>
                </a:tc>
                <a:extLst>
                  <a:ext uri="{0D108BD9-81ED-4DB2-BD59-A6C34878D82A}">
                    <a16:rowId xmlns:a16="http://schemas.microsoft.com/office/drawing/2014/main" val="4034866970"/>
                  </a:ext>
                </a:extLst>
              </a:tr>
            </a:tbl>
          </a:graphicData>
        </a:graphic>
      </p:graphicFrame>
      <p:sp>
        <p:nvSpPr>
          <p:cNvPr id="95" name="TextBox 94">
            <a:extLst>
              <a:ext uri="{FF2B5EF4-FFF2-40B4-BE49-F238E27FC236}">
                <a16:creationId xmlns:a16="http://schemas.microsoft.com/office/drawing/2014/main" id="{7A5B7EBD-BEE2-41B9-A8B6-D9A1CDE19041}"/>
              </a:ext>
            </a:extLst>
          </p:cNvPr>
          <p:cNvSpPr txBox="1"/>
          <p:nvPr/>
        </p:nvSpPr>
        <p:spPr>
          <a:xfrm>
            <a:off x="170596" y="6609557"/>
            <a:ext cx="6366681" cy="203133"/>
          </a:xfrm>
          <a:prstGeom prst="rect">
            <a:avLst/>
          </a:prstGeom>
          <a:noFill/>
        </p:spPr>
        <p:txBody>
          <a:bodyPr wrap="square" lIns="91440" tIns="45720" rIns="91440" bIns="45720" rtlCol="0">
            <a:spAutoFit/>
          </a:bodyPr>
          <a:lstStyle/>
          <a:p>
            <a:pPr algn="l">
              <a:lnSpc>
                <a:spcPct val="90000"/>
              </a:lnSpc>
              <a:spcAft>
                <a:spcPts val="600"/>
              </a:spcAft>
            </a:pPr>
            <a:r>
              <a:rPr lang="en-US" sz="800" dirty="0">
                <a:gradFill>
                  <a:gsLst>
                    <a:gs pos="2917">
                      <a:schemeClr val="tx1"/>
                    </a:gs>
                    <a:gs pos="30000">
                      <a:schemeClr val="tx1"/>
                    </a:gs>
                  </a:gsLst>
                  <a:lin ang="5400000" scaled="0"/>
                </a:gradFill>
              </a:rPr>
              <a:t>*Shown is an example of licensing a 12-core physical server for unlimited VMs with EE core licenses and SA </a:t>
            </a:r>
          </a:p>
        </p:txBody>
      </p:sp>
    </p:spTree>
    <p:extLst>
      <p:ext uri="{BB962C8B-B14F-4D97-AF65-F5344CB8AC3E}">
        <p14:creationId xmlns:p14="http://schemas.microsoft.com/office/powerpoint/2010/main" val="19083601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04ED2-F76C-4882-B797-471EA3805230}"/>
              </a:ext>
            </a:extLst>
          </p:cNvPr>
          <p:cNvSpPr>
            <a:spLocks noGrp="1"/>
          </p:cNvSpPr>
          <p:nvPr>
            <p:ph type="title"/>
          </p:nvPr>
        </p:nvSpPr>
        <p:spPr/>
        <p:txBody>
          <a:bodyPr/>
          <a:lstStyle/>
          <a:p>
            <a:pPr algn="ctr"/>
            <a:r>
              <a:rPr lang="en-US" sz="2800" cap="all" dirty="0">
                <a:solidFill>
                  <a:schemeClr val="tx2"/>
                </a:solidFill>
                <a:latin typeface="Segoe UI Semilight" panose="020B0402040204020203" pitchFamily="34" charset="0"/>
                <a:cs typeface="Segoe UI Semilight" panose="020B0402040204020203" pitchFamily="34" charset="0"/>
              </a:rPr>
              <a:t>High-Virtualization benefit for AHB for SQL Server</a:t>
            </a:r>
          </a:p>
        </p:txBody>
      </p:sp>
      <p:sp>
        <p:nvSpPr>
          <p:cNvPr id="23" name="Rectangle 22">
            <a:extLst>
              <a:ext uri="{FF2B5EF4-FFF2-40B4-BE49-F238E27FC236}">
                <a16:creationId xmlns:a16="http://schemas.microsoft.com/office/drawing/2014/main" id="{1D14699F-F3F6-4AA6-B41E-95DF79400F4F}"/>
              </a:ext>
            </a:extLst>
          </p:cNvPr>
          <p:cNvSpPr/>
          <p:nvPr/>
        </p:nvSpPr>
        <p:spPr>
          <a:xfrm>
            <a:off x="166751" y="3090332"/>
            <a:ext cx="2860400" cy="1341788"/>
          </a:xfrm>
          <a:prstGeom prst="rect">
            <a:avLst/>
          </a:prstGeom>
          <a:ln w="19050">
            <a:solidFill>
              <a:srgbClr val="0078D7"/>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a:ea typeface="+mn-ea"/>
                <a:cs typeface="+mn-cs"/>
              </a:rPr>
              <a:t>Enterprise Edition Customer</a:t>
            </a: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a:ea typeface="+mn-ea"/>
                <a:cs typeface="+mn-cs"/>
              </a:rPr>
              <a:t> Highly Virtualized </a:t>
            </a:r>
          </a:p>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0078D7"/>
              </a:solidFill>
              <a:effectLst/>
              <a:uLnTx/>
              <a:uFillTx/>
              <a:latin typeface="Segoe UI"/>
              <a:ea typeface="+mn-ea"/>
              <a:cs typeface="+mn-cs"/>
            </a:endParaRP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78D7"/>
                </a:solidFill>
                <a:effectLst/>
                <a:uLnTx/>
                <a:uFillTx/>
                <a:latin typeface="Segoe UI"/>
                <a:ea typeface="+mn-ea"/>
                <a:cs typeface="+mn-cs"/>
              </a:rPr>
              <a:t>e.g. 32 core virtualized workload with 8 core SQL EE License </a:t>
            </a:r>
          </a:p>
        </p:txBody>
      </p:sp>
      <p:sp>
        <p:nvSpPr>
          <p:cNvPr id="74" name="TextBox 73">
            <a:extLst>
              <a:ext uri="{FF2B5EF4-FFF2-40B4-BE49-F238E27FC236}">
                <a16:creationId xmlns:a16="http://schemas.microsoft.com/office/drawing/2014/main" id="{24584E3C-7FAD-408A-A1CA-B4629164473B}"/>
              </a:ext>
            </a:extLst>
          </p:cNvPr>
          <p:cNvSpPr txBox="1"/>
          <p:nvPr/>
        </p:nvSpPr>
        <p:spPr>
          <a:xfrm>
            <a:off x="7285645" y="1189176"/>
            <a:ext cx="4639125" cy="473948"/>
          </a:xfrm>
          <a:prstGeom prst="rect">
            <a:avLst/>
          </a:prstGeom>
          <a:noFill/>
          <a:ln w="9525">
            <a:solidFill>
              <a:srgbClr val="0078D7"/>
            </a:solidFill>
            <a:prstDash val="sysDash"/>
          </a:ln>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a:ea typeface="+mn-ea"/>
                <a:cs typeface="+mn-cs"/>
              </a:rPr>
              <a:t>Cost on SQL DB (MI)= </a:t>
            </a:r>
            <a:r>
              <a:rPr kumimoji="0" lang="en-US" sz="1961" b="1" i="0" u="none" strike="noStrike" kern="1200" cap="none" spc="0" normalizeH="0" baseline="0" noProof="0">
                <a:ln>
                  <a:noFill/>
                </a:ln>
                <a:solidFill>
                  <a:srgbClr val="0078D7"/>
                </a:solidFill>
                <a:effectLst/>
                <a:uLnTx/>
                <a:uFillTx/>
                <a:latin typeface="Segoe UI"/>
                <a:ea typeface="+mn-ea"/>
                <a:cs typeface="+mn-cs"/>
              </a:rPr>
              <a:t>$6.21</a:t>
            </a:r>
          </a:p>
        </p:txBody>
      </p:sp>
      <p:grpSp>
        <p:nvGrpSpPr>
          <p:cNvPr id="83" name="Group 82">
            <a:extLst>
              <a:ext uri="{FF2B5EF4-FFF2-40B4-BE49-F238E27FC236}">
                <a16:creationId xmlns:a16="http://schemas.microsoft.com/office/drawing/2014/main" id="{4C7A54C4-5848-4E28-A7CD-8A7F94D9E6EF}"/>
              </a:ext>
            </a:extLst>
          </p:cNvPr>
          <p:cNvGrpSpPr/>
          <p:nvPr/>
        </p:nvGrpSpPr>
        <p:grpSpPr>
          <a:xfrm>
            <a:off x="3027151" y="1654283"/>
            <a:ext cx="9219897" cy="4331283"/>
            <a:chOff x="2944727" y="1473816"/>
            <a:chExt cx="9404775" cy="5008563"/>
          </a:xfrm>
        </p:grpSpPr>
        <p:sp>
          <p:nvSpPr>
            <p:cNvPr id="25" name="Rectangle 24">
              <a:extLst>
                <a:ext uri="{FF2B5EF4-FFF2-40B4-BE49-F238E27FC236}">
                  <a16:creationId xmlns:a16="http://schemas.microsoft.com/office/drawing/2014/main" id="{BC3F9C32-616C-4418-9AB9-B7E035636EDE}"/>
                </a:ext>
              </a:extLst>
            </p:cNvPr>
            <p:cNvSpPr/>
            <p:nvPr/>
          </p:nvSpPr>
          <p:spPr bwMode="auto">
            <a:xfrm>
              <a:off x="4308537" y="1717483"/>
              <a:ext cx="2487434" cy="908050"/>
            </a:xfrm>
            <a:prstGeom prst="rect">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0078D7"/>
                  </a:solidFill>
                  <a:effectLst/>
                  <a:uLnTx/>
                  <a:uFillTx/>
                  <a:latin typeface="Segoe UI"/>
                  <a:ea typeface="+mn-ea"/>
                  <a:cs typeface="+mn-cs"/>
                </a:rPr>
                <a:t>AHB for SQL Server with Managed Instance  </a:t>
              </a:r>
            </a:p>
          </p:txBody>
        </p:sp>
        <p:cxnSp>
          <p:nvCxnSpPr>
            <p:cNvPr id="27" name="Straight Arrow Connector 26">
              <a:extLst>
                <a:ext uri="{FF2B5EF4-FFF2-40B4-BE49-F238E27FC236}">
                  <a16:creationId xmlns:a16="http://schemas.microsoft.com/office/drawing/2014/main" id="{8B459922-70E8-4139-A382-FCFBDE0761F9}"/>
                </a:ext>
              </a:extLst>
            </p:cNvPr>
            <p:cNvCxnSpPr>
              <a:cxnSpLocks/>
              <a:stCxn id="23" idx="3"/>
              <a:endCxn id="25" idx="1"/>
            </p:cNvCxnSpPr>
            <p:nvPr/>
          </p:nvCxnSpPr>
          <p:spPr>
            <a:xfrm flipV="1">
              <a:off x="2944727" y="2171508"/>
              <a:ext cx="1363810" cy="1738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3B28165-C647-48F9-9AF5-7AA5822FD91A}"/>
                </a:ext>
              </a:extLst>
            </p:cNvPr>
            <p:cNvSpPr/>
            <p:nvPr/>
          </p:nvSpPr>
          <p:spPr bwMode="auto">
            <a:xfrm>
              <a:off x="4266969" y="5022467"/>
              <a:ext cx="2455770" cy="909350"/>
            </a:xfrm>
            <a:prstGeom prst="rect">
              <a:avLst/>
            </a:prstGeom>
            <a:no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t"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a:ln>
                    <a:noFill/>
                  </a:ln>
                  <a:solidFill>
                    <a:srgbClr val="0078D7"/>
                  </a:solidFill>
                  <a:effectLst/>
                  <a:uLnTx/>
                  <a:uFillTx/>
                  <a:latin typeface="Segoe UI"/>
                  <a:ea typeface="+mn-ea"/>
                  <a:cs typeface="+mn-cs"/>
                </a:rPr>
                <a:t>License Mobility for Azure IaaS Standard SE</a:t>
              </a:r>
            </a:p>
          </p:txBody>
        </p:sp>
        <p:pic>
          <p:nvPicPr>
            <p:cNvPr id="29" name="Graphic 28" descr="Database">
              <a:extLst>
                <a:ext uri="{FF2B5EF4-FFF2-40B4-BE49-F238E27FC236}">
                  <a16:creationId xmlns:a16="http://schemas.microsoft.com/office/drawing/2014/main" id="{81459B59-15A2-4B68-B268-0115916F57D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02759" y="1473816"/>
              <a:ext cx="932604" cy="932603"/>
            </a:xfrm>
            <a:prstGeom prst="rect">
              <a:avLst/>
            </a:prstGeom>
          </p:spPr>
        </p:pic>
        <p:pic>
          <p:nvPicPr>
            <p:cNvPr id="30" name="Graphic 29" descr="Database">
              <a:extLst>
                <a:ext uri="{FF2B5EF4-FFF2-40B4-BE49-F238E27FC236}">
                  <a16:creationId xmlns:a16="http://schemas.microsoft.com/office/drawing/2014/main" id="{95B9F0C7-D595-4C61-BAE9-2FFAA4F9526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7952" y="1489717"/>
              <a:ext cx="932604" cy="932603"/>
            </a:xfrm>
            <a:prstGeom prst="rect">
              <a:avLst/>
            </a:prstGeom>
          </p:spPr>
        </p:pic>
        <p:pic>
          <p:nvPicPr>
            <p:cNvPr id="31" name="Graphic 30" descr="Database">
              <a:extLst>
                <a:ext uri="{FF2B5EF4-FFF2-40B4-BE49-F238E27FC236}">
                  <a16:creationId xmlns:a16="http://schemas.microsoft.com/office/drawing/2014/main" id="{C8FB2A4C-9D06-485B-98AA-E50163B133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55128" y="1489717"/>
              <a:ext cx="932604" cy="932603"/>
            </a:xfrm>
            <a:prstGeom prst="rect">
              <a:avLst/>
            </a:prstGeom>
          </p:spPr>
        </p:pic>
        <p:pic>
          <p:nvPicPr>
            <p:cNvPr id="32" name="Graphic 31" descr="Database">
              <a:extLst>
                <a:ext uri="{FF2B5EF4-FFF2-40B4-BE49-F238E27FC236}">
                  <a16:creationId xmlns:a16="http://schemas.microsoft.com/office/drawing/2014/main" id="{74026764-BD5A-46C4-A137-ACF948FB752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02304" y="1489717"/>
              <a:ext cx="932604" cy="932603"/>
            </a:xfrm>
            <a:prstGeom prst="rect">
              <a:avLst/>
            </a:prstGeom>
          </p:spPr>
        </p:pic>
        <p:sp>
          <p:nvSpPr>
            <p:cNvPr id="33" name="TextBox 32">
              <a:extLst>
                <a:ext uri="{FF2B5EF4-FFF2-40B4-BE49-F238E27FC236}">
                  <a16:creationId xmlns:a16="http://schemas.microsoft.com/office/drawing/2014/main" id="{4FB91301-0CBA-4B0E-905A-F0A75C123F1E}"/>
                </a:ext>
              </a:extLst>
            </p:cNvPr>
            <p:cNvSpPr txBox="1"/>
            <p:nvPr/>
          </p:nvSpPr>
          <p:spPr>
            <a:xfrm>
              <a:off x="8252609" y="2202868"/>
              <a:ext cx="1427023" cy="562419"/>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78D7"/>
                  </a:solidFill>
                  <a:effectLst/>
                  <a:uLnTx/>
                  <a:uFillTx/>
                  <a:latin typeface="Segoe UI"/>
                  <a:ea typeface="+mn-ea"/>
                  <a:cs typeface="+mn-cs"/>
                </a:rPr>
                <a:t>8 vCore at Base rate w/ SA </a:t>
              </a:r>
            </a:p>
          </p:txBody>
        </p:sp>
        <p:pic>
          <p:nvPicPr>
            <p:cNvPr id="42" name="Graphic 41" descr="Database">
              <a:extLst>
                <a:ext uri="{FF2B5EF4-FFF2-40B4-BE49-F238E27FC236}">
                  <a16:creationId xmlns:a16="http://schemas.microsoft.com/office/drawing/2014/main" id="{9C32B9E0-4AB1-4DEF-9192-85CAF873153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2759" y="4822640"/>
              <a:ext cx="932604" cy="932603"/>
            </a:xfrm>
            <a:prstGeom prst="rect">
              <a:avLst/>
            </a:prstGeom>
          </p:spPr>
        </p:pic>
        <p:pic>
          <p:nvPicPr>
            <p:cNvPr id="43" name="Graphic 42" descr="Database">
              <a:extLst>
                <a:ext uri="{FF2B5EF4-FFF2-40B4-BE49-F238E27FC236}">
                  <a16:creationId xmlns:a16="http://schemas.microsoft.com/office/drawing/2014/main" id="{36118542-E921-47B7-9572-EE0DB361AE2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29386" y="4333460"/>
              <a:ext cx="1247176" cy="1547895"/>
            </a:xfrm>
            <a:prstGeom prst="rect">
              <a:avLst/>
            </a:prstGeom>
          </p:spPr>
        </p:pic>
        <p:pic>
          <p:nvPicPr>
            <p:cNvPr id="44" name="Graphic 43" descr="Database">
              <a:extLst>
                <a:ext uri="{FF2B5EF4-FFF2-40B4-BE49-F238E27FC236}">
                  <a16:creationId xmlns:a16="http://schemas.microsoft.com/office/drawing/2014/main" id="{925D3246-C129-415E-A8AD-8F924A0963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7699" y="4221590"/>
              <a:ext cx="1247176" cy="1659766"/>
            </a:xfrm>
            <a:prstGeom prst="rect">
              <a:avLst/>
            </a:prstGeom>
          </p:spPr>
        </p:pic>
        <p:pic>
          <p:nvPicPr>
            <p:cNvPr id="45" name="Graphic 44" descr="Database">
              <a:extLst>
                <a:ext uri="{FF2B5EF4-FFF2-40B4-BE49-F238E27FC236}">
                  <a16:creationId xmlns:a16="http://schemas.microsoft.com/office/drawing/2014/main" id="{79E864C7-F830-48B9-9F30-81266D76AF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02326" y="4221589"/>
              <a:ext cx="1247176" cy="1601756"/>
            </a:xfrm>
            <a:prstGeom prst="rect">
              <a:avLst/>
            </a:prstGeom>
          </p:spPr>
        </p:pic>
        <p:sp>
          <p:nvSpPr>
            <p:cNvPr id="46" name="TextBox 45">
              <a:extLst>
                <a:ext uri="{FF2B5EF4-FFF2-40B4-BE49-F238E27FC236}">
                  <a16:creationId xmlns:a16="http://schemas.microsoft.com/office/drawing/2014/main" id="{D4ABF21D-8B46-40E6-847D-7650C9C85D3A}"/>
                </a:ext>
              </a:extLst>
            </p:cNvPr>
            <p:cNvSpPr txBox="1"/>
            <p:nvPr/>
          </p:nvSpPr>
          <p:spPr>
            <a:xfrm>
              <a:off x="6933419" y="5687349"/>
              <a:ext cx="1427023" cy="538845"/>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78D7"/>
                  </a:solidFill>
                  <a:effectLst/>
                  <a:uLnTx/>
                  <a:uFillTx/>
                  <a:latin typeface="Segoe UI"/>
                  <a:ea typeface="+mn-ea"/>
                  <a:cs typeface="+mn-cs"/>
                </a:rPr>
                <a:t>8 core at BYOL w/ SA </a:t>
              </a:r>
            </a:p>
          </p:txBody>
        </p:sp>
        <p:sp>
          <p:nvSpPr>
            <p:cNvPr id="47" name="TextBox 46">
              <a:extLst>
                <a:ext uri="{FF2B5EF4-FFF2-40B4-BE49-F238E27FC236}">
                  <a16:creationId xmlns:a16="http://schemas.microsoft.com/office/drawing/2014/main" id="{3B257F47-6CC6-4A94-A611-5188E431C01E}"/>
                </a:ext>
              </a:extLst>
            </p:cNvPr>
            <p:cNvSpPr txBox="1"/>
            <p:nvPr/>
          </p:nvSpPr>
          <p:spPr>
            <a:xfrm>
              <a:off x="8395216" y="5591145"/>
              <a:ext cx="1427023" cy="733809"/>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78D7"/>
                  </a:solidFill>
                  <a:effectLst/>
                  <a:uLnTx/>
                  <a:uFillTx/>
                  <a:latin typeface="Segoe UI"/>
                  <a:ea typeface="+mn-ea"/>
                  <a:cs typeface="+mn-cs"/>
                </a:rPr>
                <a:t>8 core at License Included</a:t>
              </a:r>
            </a:p>
          </p:txBody>
        </p:sp>
        <p:cxnSp>
          <p:nvCxnSpPr>
            <p:cNvPr id="50" name="Straight Arrow Connector 49">
              <a:extLst>
                <a:ext uri="{FF2B5EF4-FFF2-40B4-BE49-F238E27FC236}">
                  <a16:creationId xmlns:a16="http://schemas.microsoft.com/office/drawing/2014/main" id="{4311BD66-7913-44C1-898A-A30C5155255F}"/>
                </a:ext>
              </a:extLst>
            </p:cNvPr>
            <p:cNvCxnSpPr>
              <a:cxnSpLocks/>
              <a:stCxn id="23" idx="3"/>
              <a:endCxn id="28" idx="1"/>
            </p:cNvCxnSpPr>
            <p:nvPr/>
          </p:nvCxnSpPr>
          <p:spPr>
            <a:xfrm>
              <a:off x="2944727" y="3910220"/>
              <a:ext cx="1322242" cy="1566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5A8345DC-B157-4E62-84F8-197A37665D35}"/>
                </a:ext>
              </a:extLst>
            </p:cNvPr>
            <p:cNvSpPr txBox="1"/>
            <p:nvPr/>
          </p:nvSpPr>
          <p:spPr>
            <a:xfrm>
              <a:off x="7036830" y="2690430"/>
              <a:ext cx="1171680" cy="300123"/>
            </a:xfrm>
            <a:prstGeom prst="rect">
              <a:avLst/>
            </a:prstGeom>
            <a:noFill/>
            <a:ln w="19050">
              <a:solidFill>
                <a:schemeClr val="bg1"/>
              </a:solidFill>
              <a:prstDash val="lgDashDot"/>
            </a:ln>
          </p:spPr>
          <p:txBody>
            <a:bodyPr wrap="square" lIns="179285" tIns="143428" rIns="179285" bIns="143428"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a:ea typeface="+mn-ea"/>
                  <a:cs typeface="+mn-cs"/>
                </a:rPr>
                <a:t>$1.55</a:t>
              </a:r>
            </a:p>
          </p:txBody>
        </p:sp>
        <p:sp>
          <p:nvSpPr>
            <p:cNvPr id="61" name="TextBox 60">
              <a:extLst>
                <a:ext uri="{FF2B5EF4-FFF2-40B4-BE49-F238E27FC236}">
                  <a16:creationId xmlns:a16="http://schemas.microsoft.com/office/drawing/2014/main" id="{7D5ACE84-3BF4-4939-88A0-F5C827FD9AA5}"/>
                </a:ext>
              </a:extLst>
            </p:cNvPr>
            <p:cNvSpPr txBox="1"/>
            <p:nvPr/>
          </p:nvSpPr>
          <p:spPr>
            <a:xfrm>
              <a:off x="6953257" y="2196303"/>
              <a:ext cx="1427023" cy="562419"/>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78D7"/>
                  </a:solidFill>
                  <a:effectLst/>
                  <a:uLnTx/>
                  <a:uFillTx/>
                  <a:latin typeface="Segoe UI"/>
                  <a:ea typeface="+mn-ea"/>
                  <a:cs typeface="+mn-cs"/>
                </a:rPr>
                <a:t>8 vCore at Base rate w/ SA </a:t>
              </a:r>
            </a:p>
          </p:txBody>
        </p:sp>
        <p:sp>
          <p:nvSpPr>
            <p:cNvPr id="62" name="TextBox 61">
              <a:extLst>
                <a:ext uri="{FF2B5EF4-FFF2-40B4-BE49-F238E27FC236}">
                  <a16:creationId xmlns:a16="http://schemas.microsoft.com/office/drawing/2014/main" id="{9548B34C-26C2-4650-B16F-D75104697EBD}"/>
                </a:ext>
              </a:extLst>
            </p:cNvPr>
            <p:cNvSpPr txBox="1"/>
            <p:nvPr/>
          </p:nvSpPr>
          <p:spPr>
            <a:xfrm>
              <a:off x="9589199" y="2217359"/>
              <a:ext cx="1427023" cy="562419"/>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78D7"/>
                  </a:solidFill>
                  <a:effectLst/>
                  <a:uLnTx/>
                  <a:uFillTx/>
                  <a:latin typeface="Segoe UI"/>
                  <a:ea typeface="+mn-ea"/>
                  <a:cs typeface="+mn-cs"/>
                </a:rPr>
                <a:t>8 vCore at Base rate w/ SA </a:t>
              </a:r>
            </a:p>
          </p:txBody>
        </p:sp>
        <p:sp>
          <p:nvSpPr>
            <p:cNvPr id="63" name="TextBox 62">
              <a:extLst>
                <a:ext uri="{FF2B5EF4-FFF2-40B4-BE49-F238E27FC236}">
                  <a16:creationId xmlns:a16="http://schemas.microsoft.com/office/drawing/2014/main" id="{DD1AF3DB-EBEA-420C-A488-EF84B5EF41B1}"/>
                </a:ext>
              </a:extLst>
            </p:cNvPr>
            <p:cNvSpPr txBox="1"/>
            <p:nvPr/>
          </p:nvSpPr>
          <p:spPr>
            <a:xfrm>
              <a:off x="10764542" y="2228312"/>
              <a:ext cx="1427023" cy="562419"/>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78D7"/>
                  </a:solidFill>
                  <a:effectLst/>
                  <a:uLnTx/>
                  <a:uFillTx/>
                  <a:latin typeface="Segoe UI"/>
                  <a:ea typeface="+mn-ea"/>
                  <a:cs typeface="+mn-cs"/>
                </a:rPr>
                <a:t>8 vCore at Base rate w/ SA </a:t>
              </a:r>
            </a:p>
          </p:txBody>
        </p:sp>
        <p:sp>
          <p:nvSpPr>
            <p:cNvPr id="64" name="TextBox 63">
              <a:extLst>
                <a:ext uri="{FF2B5EF4-FFF2-40B4-BE49-F238E27FC236}">
                  <a16:creationId xmlns:a16="http://schemas.microsoft.com/office/drawing/2014/main" id="{C53319AC-5CFE-4474-A12E-B7BB7995FBC0}"/>
                </a:ext>
              </a:extLst>
            </p:cNvPr>
            <p:cNvSpPr txBox="1"/>
            <p:nvPr/>
          </p:nvSpPr>
          <p:spPr>
            <a:xfrm>
              <a:off x="7093609" y="6182256"/>
              <a:ext cx="1171680" cy="300123"/>
            </a:xfrm>
            <a:prstGeom prst="rect">
              <a:avLst/>
            </a:prstGeom>
            <a:noFill/>
            <a:ln w="19050">
              <a:solidFill>
                <a:schemeClr val="bg1"/>
              </a:solidFill>
              <a:prstDash val="lgDashDot"/>
            </a:ln>
          </p:spPr>
          <p:txBody>
            <a:bodyPr wrap="square" lIns="179285" tIns="143428" rIns="179285" bIns="143428"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a:ea typeface="+mn-ea"/>
                  <a:cs typeface="+mn-cs"/>
                </a:rPr>
                <a:t>$2.39</a:t>
              </a:r>
            </a:p>
          </p:txBody>
        </p:sp>
        <p:sp>
          <p:nvSpPr>
            <p:cNvPr id="65" name="TextBox 64">
              <a:extLst>
                <a:ext uri="{FF2B5EF4-FFF2-40B4-BE49-F238E27FC236}">
                  <a16:creationId xmlns:a16="http://schemas.microsoft.com/office/drawing/2014/main" id="{E255C555-60D8-454A-87B2-8EC39E613D27}"/>
                </a:ext>
              </a:extLst>
            </p:cNvPr>
            <p:cNvSpPr txBox="1"/>
            <p:nvPr/>
          </p:nvSpPr>
          <p:spPr>
            <a:xfrm>
              <a:off x="8522887" y="6146562"/>
              <a:ext cx="1171680" cy="300123"/>
            </a:xfrm>
            <a:prstGeom prst="rect">
              <a:avLst/>
            </a:prstGeom>
            <a:noFill/>
            <a:ln w="19050">
              <a:solidFill>
                <a:schemeClr val="bg1"/>
              </a:solidFill>
              <a:prstDash val="lgDashDot"/>
            </a:ln>
          </p:spPr>
          <p:txBody>
            <a:bodyPr wrap="square" lIns="179285" tIns="143428" rIns="179285" bIns="143428"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a:ea typeface="+mn-ea"/>
                  <a:cs typeface="+mn-cs"/>
                </a:rPr>
                <a:t>$1.85</a:t>
              </a:r>
            </a:p>
          </p:txBody>
        </p:sp>
        <p:sp>
          <p:nvSpPr>
            <p:cNvPr id="75" name="TextBox 74">
              <a:extLst>
                <a:ext uri="{FF2B5EF4-FFF2-40B4-BE49-F238E27FC236}">
                  <a16:creationId xmlns:a16="http://schemas.microsoft.com/office/drawing/2014/main" id="{AE085D5E-A930-41B0-BB51-170F58116AFD}"/>
                </a:ext>
              </a:extLst>
            </p:cNvPr>
            <p:cNvSpPr txBox="1"/>
            <p:nvPr/>
          </p:nvSpPr>
          <p:spPr>
            <a:xfrm>
              <a:off x="7310487" y="3610949"/>
              <a:ext cx="4732149" cy="548059"/>
            </a:xfrm>
            <a:prstGeom prst="rect">
              <a:avLst/>
            </a:prstGeom>
            <a:noFill/>
            <a:ln w="9525">
              <a:solidFill>
                <a:srgbClr val="0078D7"/>
              </a:solidFill>
              <a:prstDash val="sysDash"/>
            </a:ln>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78D7"/>
                  </a:solidFill>
                  <a:effectLst/>
                  <a:uLnTx/>
                  <a:uFillTx/>
                  <a:latin typeface="Segoe UI"/>
                  <a:ea typeface="+mn-ea"/>
                  <a:cs typeface="+mn-cs"/>
                </a:rPr>
                <a:t>Cost on Azure IaaS= </a:t>
              </a:r>
              <a:r>
                <a:rPr kumimoji="0" lang="en-US" sz="1961" b="1" i="0" u="none" strike="noStrike" kern="1200" cap="none" spc="0" normalizeH="0" baseline="0" noProof="0">
                  <a:ln>
                    <a:noFill/>
                  </a:ln>
                  <a:solidFill>
                    <a:srgbClr val="0078D7"/>
                  </a:solidFill>
                  <a:effectLst/>
                  <a:uLnTx/>
                  <a:uFillTx/>
                  <a:latin typeface="Segoe UI"/>
                  <a:ea typeface="+mn-ea"/>
                  <a:cs typeface="+mn-cs"/>
                </a:rPr>
                <a:t>$7.92</a:t>
              </a:r>
            </a:p>
          </p:txBody>
        </p:sp>
        <p:cxnSp>
          <p:nvCxnSpPr>
            <p:cNvPr id="77" name="Straight Arrow Connector 76">
              <a:extLst>
                <a:ext uri="{FF2B5EF4-FFF2-40B4-BE49-F238E27FC236}">
                  <a16:creationId xmlns:a16="http://schemas.microsoft.com/office/drawing/2014/main" id="{188FAEE6-AFFC-4247-B741-49FD43BF85A9}"/>
                </a:ext>
              </a:extLst>
            </p:cNvPr>
            <p:cNvCxnSpPr>
              <a:cxnSpLocks/>
              <a:stCxn id="25" idx="2"/>
              <a:endCxn id="6" idx="0"/>
            </p:cNvCxnSpPr>
            <p:nvPr/>
          </p:nvCxnSpPr>
          <p:spPr>
            <a:xfrm flipH="1">
              <a:off x="5527100" y="2625532"/>
              <a:ext cx="25153" cy="19015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8" name="TextBox 87">
            <a:extLst>
              <a:ext uri="{FF2B5EF4-FFF2-40B4-BE49-F238E27FC236}">
                <a16:creationId xmlns:a16="http://schemas.microsoft.com/office/drawing/2014/main" id="{0048894E-AE70-430E-9D31-38F6F459BC7A}"/>
              </a:ext>
            </a:extLst>
          </p:cNvPr>
          <p:cNvSpPr txBox="1"/>
          <p:nvPr/>
        </p:nvSpPr>
        <p:spPr>
          <a:xfrm flipH="1">
            <a:off x="2825498" y="4534929"/>
            <a:ext cx="1304050" cy="385338"/>
          </a:xfrm>
          <a:prstGeom prst="rect">
            <a:avLst/>
          </a:prstGeom>
          <a:noFill/>
          <a:ln>
            <a:noFill/>
            <a:prstDash val="sysDash"/>
          </a:ln>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@1:1 Trade-in</a:t>
            </a:r>
            <a:endParaRPr kumimoji="0" lang="en-US" sz="1050" b="0" i="0" u="none" strike="noStrike" kern="1200" cap="none" spc="0" normalizeH="0" baseline="0" noProof="0">
              <a:ln>
                <a:noFill/>
              </a:ln>
              <a:gradFill>
                <a:gsLst>
                  <a:gs pos="1250">
                    <a:prstClr val="black"/>
                  </a:gs>
                  <a:gs pos="99000">
                    <a:prstClr val="black"/>
                  </a:gs>
                </a:gsLst>
                <a:lin ang="5400000" scaled="0"/>
              </a:gradFill>
              <a:effectLst/>
              <a:highlight>
                <a:srgbClr val="FFFF00"/>
              </a:highlight>
              <a:uLnTx/>
              <a:uFillTx/>
              <a:latin typeface="Segoe UI"/>
              <a:ea typeface="+mn-ea"/>
              <a:cs typeface="+mn-cs"/>
            </a:endParaRPr>
          </a:p>
        </p:txBody>
      </p:sp>
      <p:sp>
        <p:nvSpPr>
          <p:cNvPr id="94" name="TextBox 93">
            <a:extLst>
              <a:ext uri="{FF2B5EF4-FFF2-40B4-BE49-F238E27FC236}">
                <a16:creationId xmlns:a16="http://schemas.microsoft.com/office/drawing/2014/main" id="{2BE87B05-0C0A-466D-819D-E6B95AC2B470}"/>
              </a:ext>
            </a:extLst>
          </p:cNvPr>
          <p:cNvSpPr txBox="1"/>
          <p:nvPr/>
        </p:nvSpPr>
        <p:spPr>
          <a:xfrm flipH="1">
            <a:off x="2910038" y="1390478"/>
            <a:ext cx="1232014" cy="385338"/>
          </a:xfrm>
          <a:prstGeom prst="rect">
            <a:avLst/>
          </a:prstGeom>
          <a:noFill/>
          <a:ln>
            <a:noFill/>
            <a:prstDash val="sysDash"/>
          </a:ln>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@1:4 Trade-in</a:t>
            </a:r>
            <a:endParaRPr kumimoji="0" lang="en-US" sz="1050" b="0" i="0" u="none" strike="noStrike" kern="1200" cap="none" spc="0" normalizeH="0" baseline="0" noProof="0">
              <a:ln>
                <a:noFill/>
              </a:ln>
              <a:gradFill>
                <a:gsLst>
                  <a:gs pos="1250">
                    <a:prstClr val="black"/>
                  </a:gs>
                  <a:gs pos="99000">
                    <a:prstClr val="black"/>
                  </a:gs>
                </a:gsLst>
                <a:lin ang="5400000" scaled="0"/>
              </a:gradFill>
              <a:effectLst/>
              <a:highlight>
                <a:srgbClr val="FFFF00"/>
              </a:highlight>
              <a:uLnTx/>
              <a:uFillTx/>
              <a:latin typeface="Segoe UI"/>
              <a:ea typeface="+mn-ea"/>
              <a:cs typeface="+mn-cs"/>
            </a:endParaRPr>
          </a:p>
        </p:txBody>
      </p:sp>
      <p:sp>
        <p:nvSpPr>
          <p:cNvPr id="98" name="TextBox 97">
            <a:extLst>
              <a:ext uri="{FF2B5EF4-FFF2-40B4-BE49-F238E27FC236}">
                <a16:creationId xmlns:a16="http://schemas.microsoft.com/office/drawing/2014/main" id="{E4E7F9B7-F534-4F9D-AD2E-0CD0F7BA9853}"/>
              </a:ext>
            </a:extLst>
          </p:cNvPr>
          <p:cNvSpPr txBox="1"/>
          <p:nvPr/>
        </p:nvSpPr>
        <p:spPr>
          <a:xfrm>
            <a:off x="-153089" y="6139214"/>
            <a:ext cx="8818118" cy="537974"/>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29" b="0" i="0" u="none" strike="noStrike" kern="1200" cap="none" spc="0" normalizeH="0" baseline="0" noProof="0">
                <a:ln>
                  <a:noFill/>
                </a:ln>
                <a:solidFill>
                  <a:prstClr val="black"/>
                </a:solidFill>
                <a:effectLst/>
                <a:uLnTx/>
                <a:uFillTx/>
                <a:latin typeface="Segoe UI"/>
                <a:ea typeface="+mn-ea"/>
                <a:cs typeface="+mn-cs"/>
              </a:rPr>
              <a:t>*</a:t>
            </a:r>
            <a:r>
              <a:rPr kumimoji="0" lang="en-US" sz="1078" b="0" i="1" u="none" strike="noStrike" kern="1200" cap="none" spc="0" normalizeH="0" baseline="0" noProof="0">
                <a:ln>
                  <a:noFill/>
                </a:ln>
                <a:solidFill>
                  <a:prstClr val="black"/>
                </a:solidFill>
                <a:effectLst/>
                <a:uLnTx/>
                <a:uFillTx/>
                <a:latin typeface="Segoe UI"/>
                <a:ea typeface="+mn-ea"/>
                <a:cs typeface="+mn-cs"/>
              </a:rPr>
              <a:t>All the SKUs above are 8 vCPU or </a:t>
            </a:r>
            <a:r>
              <a:rPr kumimoji="0" lang="en-US" sz="1078" b="0" i="1" u="none" strike="noStrike" kern="1200" cap="none" spc="0" normalizeH="0" baseline="0" noProof="0" err="1">
                <a:ln>
                  <a:noFill/>
                </a:ln>
                <a:solidFill>
                  <a:prstClr val="black"/>
                </a:solidFill>
                <a:effectLst/>
                <a:uLnTx/>
                <a:uFillTx/>
                <a:latin typeface="Segoe UI"/>
                <a:ea typeface="+mn-ea"/>
                <a:cs typeface="+mn-cs"/>
              </a:rPr>
              <a:t>vCore</a:t>
            </a:r>
            <a:r>
              <a:rPr kumimoji="0" lang="en-US" sz="1078" b="0" i="1" u="none" strike="noStrike" kern="1200" cap="none" spc="0" normalizeH="0" baseline="0" noProof="0">
                <a:ln>
                  <a:noFill/>
                </a:ln>
                <a:solidFill>
                  <a:prstClr val="black"/>
                </a:solidFill>
                <a:effectLst/>
                <a:uLnTx/>
                <a:uFillTx/>
                <a:latin typeface="Segoe UI"/>
                <a:ea typeface="+mn-ea"/>
                <a:cs typeface="+mn-cs"/>
              </a:rPr>
              <a:t> memory optimized equivalent. (D13v2 for Azure IaaS). The SA cost are based Open NL EE for SA. The License included prices are 8 core D13v2 for Azure IaaS. US East price. ** Prices as on Oct 2 2017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78" b="0" i="1" u="none" strike="noStrike" kern="1200" cap="none" spc="0" normalizeH="0" baseline="0" noProof="0">
                <a:ln>
                  <a:noFill/>
                </a:ln>
                <a:solidFill>
                  <a:prstClr val="black"/>
                </a:solidFill>
                <a:effectLst/>
                <a:uLnTx/>
                <a:uFillTx/>
                <a:latin typeface="Segoe UI"/>
                <a:ea typeface="+mn-ea"/>
                <a:cs typeface="+mn-cs"/>
              </a:rPr>
              <a:t> </a:t>
            </a:r>
          </a:p>
        </p:txBody>
      </p:sp>
      <p:sp>
        <p:nvSpPr>
          <p:cNvPr id="3" name="Right Brace 2">
            <a:extLst>
              <a:ext uri="{FF2B5EF4-FFF2-40B4-BE49-F238E27FC236}">
                <a16:creationId xmlns:a16="http://schemas.microsoft.com/office/drawing/2014/main" id="{303B8B3F-0717-4CE6-AC3F-C879947E862D}"/>
              </a:ext>
            </a:extLst>
          </p:cNvPr>
          <p:cNvSpPr/>
          <p:nvPr/>
        </p:nvSpPr>
        <p:spPr>
          <a:xfrm rot="5400000">
            <a:off x="10500003" y="4415336"/>
            <a:ext cx="45719" cy="314333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 name="TextBox 4">
            <a:extLst>
              <a:ext uri="{FF2B5EF4-FFF2-40B4-BE49-F238E27FC236}">
                <a16:creationId xmlns:a16="http://schemas.microsoft.com/office/drawing/2014/main" id="{04C86E26-D4F7-4A6B-B5A9-D945CAE93F85}"/>
              </a:ext>
            </a:extLst>
          </p:cNvPr>
          <p:cNvSpPr txBox="1"/>
          <p:nvPr/>
        </p:nvSpPr>
        <p:spPr>
          <a:xfrm>
            <a:off x="9053200" y="5945130"/>
            <a:ext cx="3222343" cy="505493"/>
          </a:xfrm>
          <a:prstGeom prst="rect">
            <a:avLst/>
          </a:prstGeom>
          <a:noFill/>
        </p:spPr>
        <p:txBody>
          <a:bodyPr wrap="square" lIns="179285" tIns="143428" rIns="179285" bIns="143428" rtlCol="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176" b="0" i="1" u="none" strike="noStrike" kern="1200" cap="none" spc="0" normalizeH="0" baseline="0" noProof="0">
                <a:ln>
                  <a:noFill/>
                </a:ln>
                <a:gradFill>
                  <a:gsLst>
                    <a:gs pos="1250">
                      <a:prstClr val="black"/>
                    </a:gs>
                    <a:gs pos="99000">
                      <a:prstClr val="black"/>
                    </a:gs>
                  </a:gsLst>
                  <a:lin ang="5400000" scaled="0"/>
                </a:gradFill>
                <a:effectLst/>
                <a:uLnTx/>
                <a:uFillTx/>
                <a:latin typeface="Segoe UI"/>
                <a:ea typeface="+mn-ea"/>
                <a:cs typeface="+mn-cs"/>
              </a:rPr>
              <a:t>Customer must purchase License Included Cores to get equivalent value on Azure IaaS</a:t>
            </a:r>
          </a:p>
        </p:txBody>
      </p:sp>
      <p:sp>
        <p:nvSpPr>
          <p:cNvPr id="51" name="TextBox 50">
            <a:extLst>
              <a:ext uri="{FF2B5EF4-FFF2-40B4-BE49-F238E27FC236}">
                <a16:creationId xmlns:a16="http://schemas.microsoft.com/office/drawing/2014/main" id="{42BC3423-4155-4A40-B313-9561757E45F4}"/>
              </a:ext>
            </a:extLst>
          </p:cNvPr>
          <p:cNvSpPr txBox="1"/>
          <p:nvPr/>
        </p:nvSpPr>
        <p:spPr>
          <a:xfrm>
            <a:off x="9784833" y="5230826"/>
            <a:ext cx="1398971" cy="634580"/>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78D7"/>
                </a:solidFill>
                <a:effectLst/>
                <a:uLnTx/>
                <a:uFillTx/>
                <a:latin typeface="Segoe UI"/>
                <a:ea typeface="+mn-ea"/>
                <a:cs typeface="+mn-cs"/>
              </a:rPr>
              <a:t>8 core at License Included</a:t>
            </a:r>
          </a:p>
        </p:txBody>
      </p:sp>
      <p:sp>
        <p:nvSpPr>
          <p:cNvPr id="52" name="TextBox 51">
            <a:extLst>
              <a:ext uri="{FF2B5EF4-FFF2-40B4-BE49-F238E27FC236}">
                <a16:creationId xmlns:a16="http://schemas.microsoft.com/office/drawing/2014/main" id="{40555BF3-1CD2-4ADB-A521-3EAD088D440A}"/>
              </a:ext>
            </a:extLst>
          </p:cNvPr>
          <p:cNvSpPr txBox="1"/>
          <p:nvPr/>
        </p:nvSpPr>
        <p:spPr>
          <a:xfrm>
            <a:off x="10966403" y="5212985"/>
            <a:ext cx="1398971" cy="634580"/>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78" b="0" i="0" u="none" strike="noStrike" kern="1200" cap="none" spc="0" normalizeH="0" baseline="0" noProof="0">
                <a:ln>
                  <a:noFill/>
                </a:ln>
                <a:solidFill>
                  <a:srgbClr val="0078D7"/>
                </a:solidFill>
                <a:effectLst/>
                <a:uLnTx/>
                <a:uFillTx/>
                <a:latin typeface="Segoe UI"/>
                <a:ea typeface="+mn-ea"/>
                <a:cs typeface="+mn-cs"/>
              </a:rPr>
              <a:t>8 core at License Included</a:t>
            </a:r>
          </a:p>
        </p:txBody>
      </p:sp>
      <p:sp>
        <p:nvSpPr>
          <p:cNvPr id="6" name="TextBox 5">
            <a:extLst>
              <a:ext uri="{FF2B5EF4-FFF2-40B4-BE49-F238E27FC236}">
                <a16:creationId xmlns:a16="http://schemas.microsoft.com/office/drawing/2014/main" id="{E1AA1552-B927-4900-A699-9889E4EC23C4}"/>
              </a:ext>
            </a:extLst>
          </p:cNvPr>
          <p:cNvSpPr txBox="1"/>
          <p:nvPr/>
        </p:nvSpPr>
        <p:spPr>
          <a:xfrm>
            <a:off x="4587446" y="4294699"/>
            <a:ext cx="1942628" cy="400158"/>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lang="en-US" sz="1400" b="1" dirty="0">
                <a:solidFill>
                  <a:srgbClr val="0078D7"/>
                </a:solidFill>
                <a:latin typeface="Segoe UI"/>
              </a:rPr>
              <a:t>Hosted/VM</a:t>
            </a:r>
          </a:p>
        </p:txBody>
      </p:sp>
      <p:sp>
        <p:nvSpPr>
          <p:cNvPr id="54" name="TextBox 53">
            <a:extLst>
              <a:ext uri="{FF2B5EF4-FFF2-40B4-BE49-F238E27FC236}">
                <a16:creationId xmlns:a16="http://schemas.microsoft.com/office/drawing/2014/main" id="{3695B6A9-3FA8-40AF-88E8-BFF66DFCA899}"/>
              </a:ext>
            </a:extLst>
          </p:cNvPr>
          <p:cNvSpPr txBox="1"/>
          <p:nvPr/>
        </p:nvSpPr>
        <p:spPr>
          <a:xfrm>
            <a:off x="4375139" y="1234342"/>
            <a:ext cx="2438536" cy="602445"/>
          </a:xfrm>
          <a:prstGeom prst="rect">
            <a:avLst/>
          </a:prstGeom>
          <a:noFill/>
        </p:spPr>
        <p:txBody>
          <a:bodyPr wrap="square" lIns="179285" tIns="143428" rIns="179285" bIns="143428"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7"/>
                </a:solidFill>
                <a:effectLst/>
                <a:uLnTx/>
                <a:uFillTx/>
                <a:latin typeface="Segoe UI"/>
                <a:ea typeface="+mn-ea"/>
                <a:cs typeface="+mn-cs"/>
              </a:rPr>
              <a:t>SQL Database Managed Instance</a:t>
            </a:r>
          </a:p>
        </p:txBody>
      </p:sp>
      <p:sp>
        <p:nvSpPr>
          <p:cNvPr id="49" name="TextBox 48">
            <a:extLst>
              <a:ext uri="{FF2B5EF4-FFF2-40B4-BE49-F238E27FC236}">
                <a16:creationId xmlns:a16="http://schemas.microsoft.com/office/drawing/2014/main" id="{4724248C-38B0-4271-A7AA-A603E2336130}"/>
              </a:ext>
            </a:extLst>
          </p:cNvPr>
          <p:cNvSpPr txBox="1"/>
          <p:nvPr/>
        </p:nvSpPr>
        <p:spPr>
          <a:xfrm>
            <a:off x="10818406" y="2784265"/>
            <a:ext cx="1148647" cy="259539"/>
          </a:xfrm>
          <a:prstGeom prst="rect">
            <a:avLst/>
          </a:prstGeom>
          <a:noFill/>
          <a:ln w="19050">
            <a:solidFill>
              <a:schemeClr val="bg1"/>
            </a:solidFill>
            <a:prstDash val="lgDashDot"/>
          </a:ln>
        </p:spPr>
        <p:txBody>
          <a:bodyPr wrap="square" lIns="179285" tIns="143428" rIns="179285" bIns="143428"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a:ea typeface="+mn-ea"/>
                <a:cs typeface="+mn-cs"/>
              </a:rPr>
              <a:t>$1.55</a:t>
            </a:r>
          </a:p>
        </p:txBody>
      </p:sp>
      <p:sp>
        <p:nvSpPr>
          <p:cNvPr id="55" name="TextBox 54">
            <a:extLst>
              <a:ext uri="{FF2B5EF4-FFF2-40B4-BE49-F238E27FC236}">
                <a16:creationId xmlns:a16="http://schemas.microsoft.com/office/drawing/2014/main" id="{13454BBB-F4A8-4039-B339-20722B64220A}"/>
              </a:ext>
            </a:extLst>
          </p:cNvPr>
          <p:cNvSpPr txBox="1"/>
          <p:nvPr/>
        </p:nvSpPr>
        <p:spPr>
          <a:xfrm>
            <a:off x="9639800" y="2741658"/>
            <a:ext cx="1148647" cy="259539"/>
          </a:xfrm>
          <a:prstGeom prst="rect">
            <a:avLst/>
          </a:prstGeom>
          <a:noFill/>
          <a:ln w="19050">
            <a:solidFill>
              <a:schemeClr val="bg1"/>
            </a:solidFill>
            <a:prstDash val="lgDashDot"/>
          </a:ln>
        </p:spPr>
        <p:txBody>
          <a:bodyPr wrap="square" lIns="179285" tIns="143428" rIns="179285" bIns="143428"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a:ea typeface="+mn-ea"/>
                <a:cs typeface="+mn-cs"/>
              </a:rPr>
              <a:t>$1.55</a:t>
            </a:r>
          </a:p>
        </p:txBody>
      </p:sp>
      <p:sp>
        <p:nvSpPr>
          <p:cNvPr id="60" name="TextBox 59">
            <a:extLst>
              <a:ext uri="{FF2B5EF4-FFF2-40B4-BE49-F238E27FC236}">
                <a16:creationId xmlns:a16="http://schemas.microsoft.com/office/drawing/2014/main" id="{FBC856EC-1EF6-45B8-8373-D51DF73B73B8}"/>
              </a:ext>
            </a:extLst>
          </p:cNvPr>
          <p:cNvSpPr txBox="1"/>
          <p:nvPr/>
        </p:nvSpPr>
        <p:spPr>
          <a:xfrm>
            <a:off x="8399085" y="2716777"/>
            <a:ext cx="1148647" cy="259539"/>
          </a:xfrm>
          <a:prstGeom prst="rect">
            <a:avLst/>
          </a:prstGeom>
          <a:noFill/>
          <a:ln w="19050">
            <a:solidFill>
              <a:schemeClr val="bg1"/>
            </a:solidFill>
            <a:prstDash val="lgDashDot"/>
          </a:ln>
        </p:spPr>
        <p:txBody>
          <a:bodyPr wrap="square" lIns="179285" tIns="143428" rIns="179285" bIns="143428"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solidFill>
                  <a:srgbClr val="0078D7"/>
                </a:solidFill>
                <a:effectLst/>
                <a:uLnTx/>
                <a:uFillTx/>
                <a:latin typeface="Segoe UI"/>
                <a:ea typeface="+mn-ea"/>
                <a:cs typeface="+mn-cs"/>
              </a:rPr>
              <a:t>$1.55</a:t>
            </a:r>
          </a:p>
        </p:txBody>
      </p:sp>
      <p:sp>
        <p:nvSpPr>
          <p:cNvPr id="67" name="TextBox 66">
            <a:extLst>
              <a:ext uri="{FF2B5EF4-FFF2-40B4-BE49-F238E27FC236}">
                <a16:creationId xmlns:a16="http://schemas.microsoft.com/office/drawing/2014/main" id="{8AE36E9E-EF0B-4A75-8DB5-79F2855A6387}"/>
              </a:ext>
            </a:extLst>
          </p:cNvPr>
          <p:cNvSpPr txBox="1"/>
          <p:nvPr/>
        </p:nvSpPr>
        <p:spPr>
          <a:xfrm>
            <a:off x="9875742" y="5683172"/>
            <a:ext cx="1148647" cy="259539"/>
          </a:xfrm>
          <a:prstGeom prst="rect">
            <a:avLst/>
          </a:prstGeom>
          <a:noFill/>
          <a:ln w="19050">
            <a:solidFill>
              <a:schemeClr val="bg1"/>
            </a:solidFill>
            <a:prstDash val="lgDashDot"/>
          </a:ln>
        </p:spPr>
        <p:txBody>
          <a:bodyPr wrap="square" lIns="179285" tIns="143428" rIns="179285" bIns="143428"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solidFill>
                  <a:srgbClr val="4472C4"/>
                </a:solidFill>
                <a:effectLst/>
                <a:uLnTx/>
                <a:uFillTx/>
                <a:latin typeface="Segoe UI"/>
                <a:ea typeface="+mn-ea"/>
                <a:cs typeface="+mn-cs"/>
              </a:rPr>
              <a:t>$1.85</a:t>
            </a:r>
          </a:p>
        </p:txBody>
      </p:sp>
      <p:sp>
        <p:nvSpPr>
          <p:cNvPr id="68" name="TextBox 67">
            <a:extLst>
              <a:ext uri="{FF2B5EF4-FFF2-40B4-BE49-F238E27FC236}">
                <a16:creationId xmlns:a16="http://schemas.microsoft.com/office/drawing/2014/main" id="{B04F0942-FEFE-4000-B15A-00B7E4D7EC37}"/>
              </a:ext>
            </a:extLst>
          </p:cNvPr>
          <p:cNvSpPr txBox="1"/>
          <p:nvPr/>
        </p:nvSpPr>
        <p:spPr>
          <a:xfrm>
            <a:off x="11072679" y="5670814"/>
            <a:ext cx="1148647" cy="259539"/>
          </a:xfrm>
          <a:prstGeom prst="rect">
            <a:avLst/>
          </a:prstGeom>
          <a:noFill/>
          <a:ln w="19050">
            <a:solidFill>
              <a:schemeClr val="bg1"/>
            </a:solidFill>
            <a:prstDash val="lgDashDot"/>
          </a:ln>
        </p:spPr>
        <p:txBody>
          <a:bodyPr wrap="square" lIns="179285" tIns="143428" rIns="179285" bIns="143428"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372" b="1" i="0" u="none" strike="noStrike" kern="1200" cap="none" spc="0" normalizeH="0" baseline="0" noProof="0">
                <a:ln>
                  <a:noFill/>
                </a:ln>
                <a:solidFill>
                  <a:srgbClr val="4472C4"/>
                </a:solidFill>
                <a:effectLst/>
                <a:uLnTx/>
                <a:uFillTx/>
                <a:latin typeface="Segoe UI"/>
                <a:ea typeface="+mn-ea"/>
                <a:cs typeface="+mn-cs"/>
              </a:rPr>
              <a:t>$1.85</a:t>
            </a:r>
          </a:p>
        </p:txBody>
      </p:sp>
      <p:sp>
        <p:nvSpPr>
          <p:cNvPr id="7" name="Rectangle 6">
            <a:extLst>
              <a:ext uri="{FF2B5EF4-FFF2-40B4-BE49-F238E27FC236}">
                <a16:creationId xmlns:a16="http://schemas.microsoft.com/office/drawing/2014/main" id="{3F3272C5-3821-41BF-A3AC-1B9760F72B01}"/>
              </a:ext>
            </a:extLst>
          </p:cNvPr>
          <p:cNvSpPr/>
          <p:nvPr/>
        </p:nvSpPr>
        <p:spPr>
          <a:xfrm>
            <a:off x="658513" y="737004"/>
            <a:ext cx="10946244" cy="341632"/>
          </a:xfrm>
          <a:prstGeom prst="rect">
            <a:avLst/>
          </a:prstGeom>
        </p:spPr>
        <p:txBody>
          <a:bodyPr wrap="square">
            <a:spAutoFit/>
          </a:bodyPr>
          <a:lstStyle/>
          <a:p>
            <a:pPr lvl="0" algn="ctr">
              <a:lnSpc>
                <a:spcPct val="90000"/>
              </a:lnSpc>
              <a:defRPr/>
            </a:pPr>
            <a:r>
              <a:rPr lang="en-US" dirty="0">
                <a:solidFill>
                  <a:srgbClr val="0078D7"/>
                </a:solidFill>
              </a:rPr>
              <a:t>For virtualized EE workloads, customers get 4X </a:t>
            </a:r>
            <a:r>
              <a:rPr lang="en-US" dirty="0" err="1">
                <a:solidFill>
                  <a:srgbClr val="0078D7"/>
                </a:solidFill>
              </a:rPr>
              <a:t>vCore</a:t>
            </a:r>
            <a:r>
              <a:rPr lang="en-US" dirty="0">
                <a:solidFill>
                  <a:srgbClr val="0078D7"/>
                </a:solidFill>
              </a:rPr>
              <a:t> on Azure SQL DB vs. 1X core on Azure IaaS</a:t>
            </a:r>
          </a:p>
        </p:txBody>
      </p:sp>
      <p:grpSp>
        <p:nvGrpSpPr>
          <p:cNvPr id="8" name="Group 7">
            <a:extLst>
              <a:ext uri="{FF2B5EF4-FFF2-40B4-BE49-F238E27FC236}">
                <a16:creationId xmlns:a16="http://schemas.microsoft.com/office/drawing/2014/main" id="{7F5F1958-8142-4E98-A5BC-982337AB0FE6}"/>
              </a:ext>
            </a:extLst>
          </p:cNvPr>
          <p:cNvGrpSpPr/>
          <p:nvPr/>
        </p:nvGrpSpPr>
        <p:grpSpPr>
          <a:xfrm>
            <a:off x="1018168" y="2169989"/>
            <a:ext cx="932899" cy="759891"/>
            <a:chOff x="471015" y="1690266"/>
            <a:chExt cx="1147415" cy="934625"/>
          </a:xfrm>
        </p:grpSpPr>
        <p:sp>
          <p:nvSpPr>
            <p:cNvPr id="53" name="Freeform 5">
              <a:extLst>
                <a:ext uri="{FF2B5EF4-FFF2-40B4-BE49-F238E27FC236}">
                  <a16:creationId xmlns:a16="http://schemas.microsoft.com/office/drawing/2014/main" id="{1AF05869-CA35-4342-9392-0AEF8CEC6B6A}"/>
                </a:ext>
              </a:extLst>
            </p:cNvPr>
            <p:cNvSpPr>
              <a:spLocks noEditPoints="1"/>
            </p:cNvSpPr>
            <p:nvPr/>
          </p:nvSpPr>
          <p:spPr bwMode="auto">
            <a:xfrm>
              <a:off x="471015" y="1690266"/>
              <a:ext cx="507793" cy="5673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59" name="Freeform 5">
              <a:extLst>
                <a:ext uri="{FF2B5EF4-FFF2-40B4-BE49-F238E27FC236}">
                  <a16:creationId xmlns:a16="http://schemas.microsoft.com/office/drawing/2014/main" id="{ECE952F5-264C-4B1C-ADCE-AEAD069F4F23}"/>
                </a:ext>
              </a:extLst>
            </p:cNvPr>
            <p:cNvSpPr>
              <a:spLocks noEditPoints="1"/>
            </p:cNvSpPr>
            <p:nvPr/>
          </p:nvSpPr>
          <p:spPr bwMode="auto">
            <a:xfrm>
              <a:off x="1110637" y="1690266"/>
              <a:ext cx="507793" cy="5673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 name="Freeform 5">
              <a:extLst>
                <a:ext uri="{FF2B5EF4-FFF2-40B4-BE49-F238E27FC236}">
                  <a16:creationId xmlns:a16="http://schemas.microsoft.com/office/drawing/2014/main" id="{CB1DDCE2-C370-472B-A51B-08C3315FC736}"/>
                </a:ext>
              </a:extLst>
            </p:cNvPr>
            <p:cNvSpPr>
              <a:spLocks noEditPoints="1"/>
            </p:cNvSpPr>
            <p:nvPr/>
          </p:nvSpPr>
          <p:spPr bwMode="auto">
            <a:xfrm>
              <a:off x="790826" y="2057528"/>
              <a:ext cx="507793" cy="56736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82" name="Freeform 15">
            <a:extLst>
              <a:ext uri="{FF2B5EF4-FFF2-40B4-BE49-F238E27FC236}">
                <a16:creationId xmlns:a16="http://schemas.microsoft.com/office/drawing/2014/main" id="{7D636690-8278-4B0B-89C0-D51FC81EDB33}"/>
              </a:ext>
            </a:extLst>
          </p:cNvPr>
          <p:cNvSpPr/>
          <p:nvPr/>
        </p:nvSpPr>
        <p:spPr>
          <a:xfrm>
            <a:off x="3519085" y="2232803"/>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178">
            <a:extLst>
              <a:ext uri="{FF2B5EF4-FFF2-40B4-BE49-F238E27FC236}">
                <a16:creationId xmlns:a16="http://schemas.microsoft.com/office/drawing/2014/main" id="{1C6D69D4-76F9-44B0-9D5E-C8A30F4BD2A8}"/>
              </a:ext>
            </a:extLst>
          </p:cNvPr>
          <p:cNvSpPr/>
          <p:nvPr/>
        </p:nvSpPr>
        <p:spPr>
          <a:xfrm>
            <a:off x="3485004" y="5371447"/>
            <a:ext cx="0" cy="244361"/>
          </a:xfrm>
          <a:custGeom>
            <a:avLst/>
            <a:gdLst>
              <a:gd name="connsiteX0" fmla="*/ 0 w 0"/>
              <a:gd name="connsiteY0" fmla="*/ 0 h 213756"/>
              <a:gd name="connsiteX1" fmla="*/ 0 w 0"/>
              <a:gd name="connsiteY1" fmla="*/ 213756 h 213756"/>
            </a:gdLst>
            <a:ahLst/>
            <a:cxnLst>
              <a:cxn ang="0">
                <a:pos x="connsiteX0" y="connsiteY0"/>
              </a:cxn>
              <a:cxn ang="0">
                <a:pos x="connsiteX1" y="connsiteY1"/>
              </a:cxn>
            </a:cxnLst>
            <a:rect l="l" t="t" r="r" b="b"/>
            <a:pathLst>
              <a:path h="213756">
                <a:moveTo>
                  <a:pt x="0" y="0"/>
                </a:moveTo>
                <a:lnTo>
                  <a:pt x="0" y="213756"/>
                </a:lnTo>
              </a:path>
            </a:pathLst>
          </a:custGeom>
          <a:noFill/>
          <a:ln>
            <a:solidFill>
              <a:srgbClr val="0078D7"/>
            </a:solidFill>
            <a:prstDash val="sysDash"/>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898C3DB-E92E-4836-ABE7-69D0118EFF09}"/>
              </a:ext>
            </a:extLst>
          </p:cNvPr>
          <p:cNvGrpSpPr/>
          <p:nvPr/>
        </p:nvGrpSpPr>
        <p:grpSpPr>
          <a:xfrm>
            <a:off x="3071511" y="1753356"/>
            <a:ext cx="919601" cy="441404"/>
            <a:chOff x="412765" y="5298184"/>
            <a:chExt cx="919601" cy="441404"/>
          </a:xfrm>
        </p:grpSpPr>
        <p:sp>
          <p:nvSpPr>
            <p:cNvPr id="81" name="Freeform 128">
              <a:extLst>
                <a:ext uri="{FF2B5EF4-FFF2-40B4-BE49-F238E27FC236}">
                  <a16:creationId xmlns:a16="http://schemas.microsoft.com/office/drawing/2014/main" id="{696B31F8-2ADE-40F1-83A4-241E8DDC5FA7}"/>
                </a:ext>
              </a:extLst>
            </p:cNvPr>
            <p:cNvSpPr>
              <a:spLocks noChangeAspect="1"/>
            </p:cNvSpPr>
            <p:nvPr/>
          </p:nvSpPr>
          <p:spPr bwMode="auto">
            <a:xfrm>
              <a:off x="412765" y="5298184"/>
              <a:ext cx="919601"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440" tIns="45720" rIns="91440" bIns="45720" numCol="1" anchor="t" anchorCtr="0" compatLnSpc="1">
              <a:prstTxWarp prst="textNoShape">
                <a:avLst/>
              </a:prstTxWarp>
            </a:bodyPr>
            <a:lstStyle/>
            <a:p>
              <a:endParaRPr lang="en-US">
                <a:solidFill>
                  <a:srgbClr val="333333"/>
                </a:solidFill>
                <a:latin typeface="Segoe UI"/>
              </a:endParaRPr>
            </a:p>
          </p:txBody>
        </p:sp>
        <p:pic>
          <p:nvPicPr>
            <p:cNvPr id="90" name="Picture 89">
              <a:extLst>
                <a:ext uri="{FF2B5EF4-FFF2-40B4-BE49-F238E27FC236}">
                  <a16:creationId xmlns:a16="http://schemas.microsoft.com/office/drawing/2014/main" id="{3C235694-784A-4B31-AA6B-C2694BD7CDC2}"/>
                </a:ext>
              </a:extLst>
            </p:cNvPr>
            <p:cNvPicPr>
              <a:picLocks noChangeAspect="1"/>
            </p:cNvPicPr>
            <p:nvPr/>
          </p:nvPicPr>
          <p:blipFill>
            <a:blip r:embed="rId7"/>
            <a:stretch>
              <a:fillRect/>
            </a:stretch>
          </p:blipFill>
          <p:spPr>
            <a:xfrm>
              <a:off x="518281" y="5523859"/>
              <a:ext cx="162431" cy="167891"/>
            </a:xfrm>
            <a:prstGeom prst="rect">
              <a:avLst/>
            </a:prstGeom>
          </p:spPr>
        </p:pic>
        <p:pic>
          <p:nvPicPr>
            <p:cNvPr id="91" name="Picture 90">
              <a:extLst>
                <a:ext uri="{FF2B5EF4-FFF2-40B4-BE49-F238E27FC236}">
                  <a16:creationId xmlns:a16="http://schemas.microsoft.com/office/drawing/2014/main" id="{5A888A76-5E69-4D32-84F0-ADF7EB21D88D}"/>
                </a:ext>
              </a:extLst>
            </p:cNvPr>
            <p:cNvPicPr>
              <a:picLocks noChangeAspect="1"/>
            </p:cNvPicPr>
            <p:nvPr/>
          </p:nvPicPr>
          <p:blipFill>
            <a:blip r:embed="rId7"/>
            <a:stretch>
              <a:fillRect/>
            </a:stretch>
          </p:blipFill>
          <p:spPr>
            <a:xfrm>
              <a:off x="697908" y="5523859"/>
              <a:ext cx="162431" cy="167891"/>
            </a:xfrm>
            <a:prstGeom prst="rect">
              <a:avLst/>
            </a:prstGeom>
          </p:spPr>
        </p:pic>
        <p:pic>
          <p:nvPicPr>
            <p:cNvPr id="92" name="Picture 91">
              <a:extLst>
                <a:ext uri="{FF2B5EF4-FFF2-40B4-BE49-F238E27FC236}">
                  <a16:creationId xmlns:a16="http://schemas.microsoft.com/office/drawing/2014/main" id="{5E2077EF-6646-467C-9035-0166C5134A12}"/>
                </a:ext>
              </a:extLst>
            </p:cNvPr>
            <p:cNvPicPr>
              <a:picLocks noChangeAspect="1"/>
            </p:cNvPicPr>
            <p:nvPr/>
          </p:nvPicPr>
          <p:blipFill>
            <a:blip r:embed="rId7"/>
            <a:stretch>
              <a:fillRect/>
            </a:stretch>
          </p:blipFill>
          <p:spPr>
            <a:xfrm>
              <a:off x="882233" y="5523859"/>
              <a:ext cx="162431" cy="167891"/>
            </a:xfrm>
            <a:prstGeom prst="rect">
              <a:avLst/>
            </a:prstGeom>
          </p:spPr>
        </p:pic>
        <p:pic>
          <p:nvPicPr>
            <p:cNvPr id="93" name="Picture 92">
              <a:extLst>
                <a:ext uri="{FF2B5EF4-FFF2-40B4-BE49-F238E27FC236}">
                  <a16:creationId xmlns:a16="http://schemas.microsoft.com/office/drawing/2014/main" id="{26E9F4F7-A613-40C0-8860-4654BFA26D95}"/>
                </a:ext>
              </a:extLst>
            </p:cNvPr>
            <p:cNvPicPr>
              <a:picLocks noChangeAspect="1"/>
            </p:cNvPicPr>
            <p:nvPr/>
          </p:nvPicPr>
          <p:blipFill>
            <a:blip r:embed="rId7"/>
            <a:stretch>
              <a:fillRect/>
            </a:stretch>
          </p:blipFill>
          <p:spPr>
            <a:xfrm>
              <a:off x="1061860" y="5523859"/>
              <a:ext cx="162431" cy="167891"/>
            </a:xfrm>
            <a:prstGeom prst="rect">
              <a:avLst/>
            </a:prstGeom>
          </p:spPr>
        </p:pic>
      </p:grpSp>
      <p:pic>
        <p:nvPicPr>
          <p:cNvPr id="95" name="Picture 94">
            <a:extLst>
              <a:ext uri="{FF2B5EF4-FFF2-40B4-BE49-F238E27FC236}">
                <a16:creationId xmlns:a16="http://schemas.microsoft.com/office/drawing/2014/main" id="{7E44E12D-095D-48C9-8D33-4FB3E2EB6C87}"/>
              </a:ext>
            </a:extLst>
          </p:cNvPr>
          <p:cNvPicPr>
            <a:picLocks noChangeAspect="1"/>
          </p:cNvPicPr>
          <p:nvPr/>
        </p:nvPicPr>
        <p:blipFill>
          <a:blip r:embed="rId7"/>
          <a:stretch>
            <a:fillRect/>
          </a:stretch>
        </p:blipFill>
        <p:spPr>
          <a:xfrm>
            <a:off x="3349619" y="2518285"/>
            <a:ext cx="363383" cy="375598"/>
          </a:xfrm>
          <a:prstGeom prst="rect">
            <a:avLst/>
          </a:prstGeom>
        </p:spPr>
      </p:pic>
      <p:pic>
        <p:nvPicPr>
          <p:cNvPr id="96" name="Picture 95">
            <a:extLst>
              <a:ext uri="{FF2B5EF4-FFF2-40B4-BE49-F238E27FC236}">
                <a16:creationId xmlns:a16="http://schemas.microsoft.com/office/drawing/2014/main" id="{DCAF1097-78EA-4A6D-A043-D6F43F104CC1}"/>
              </a:ext>
            </a:extLst>
          </p:cNvPr>
          <p:cNvPicPr>
            <a:picLocks noChangeAspect="1"/>
          </p:cNvPicPr>
          <p:nvPr/>
        </p:nvPicPr>
        <p:blipFill>
          <a:blip r:embed="rId7"/>
          <a:stretch>
            <a:fillRect/>
          </a:stretch>
        </p:blipFill>
        <p:spPr>
          <a:xfrm>
            <a:off x="3303312" y="5643009"/>
            <a:ext cx="363383" cy="375598"/>
          </a:xfrm>
          <a:prstGeom prst="rect">
            <a:avLst/>
          </a:prstGeom>
        </p:spPr>
      </p:pic>
      <p:grpSp>
        <p:nvGrpSpPr>
          <p:cNvPr id="97" name="Group 96">
            <a:extLst>
              <a:ext uri="{FF2B5EF4-FFF2-40B4-BE49-F238E27FC236}">
                <a16:creationId xmlns:a16="http://schemas.microsoft.com/office/drawing/2014/main" id="{E7DAB213-DA9D-40EB-82D2-456A84ADF9E5}"/>
              </a:ext>
            </a:extLst>
          </p:cNvPr>
          <p:cNvGrpSpPr/>
          <p:nvPr/>
        </p:nvGrpSpPr>
        <p:grpSpPr>
          <a:xfrm>
            <a:off x="3085481" y="4892932"/>
            <a:ext cx="799046" cy="441404"/>
            <a:chOff x="6488549" y="6125493"/>
            <a:chExt cx="799046" cy="441404"/>
          </a:xfrm>
        </p:grpSpPr>
        <p:sp>
          <p:nvSpPr>
            <p:cNvPr id="99" name="Freeform 128">
              <a:extLst>
                <a:ext uri="{FF2B5EF4-FFF2-40B4-BE49-F238E27FC236}">
                  <a16:creationId xmlns:a16="http://schemas.microsoft.com/office/drawing/2014/main" id="{297C461F-D649-46CA-A463-1031CA2E0389}"/>
                </a:ext>
              </a:extLst>
            </p:cNvPr>
            <p:cNvSpPr>
              <a:spLocks noChangeAspect="1"/>
            </p:cNvSpPr>
            <p:nvPr/>
          </p:nvSpPr>
          <p:spPr bwMode="auto">
            <a:xfrm>
              <a:off x="6488549" y="6125493"/>
              <a:ext cx="799046" cy="44140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0078D7"/>
              </a:solidFill>
            </a:ln>
            <a:extLst/>
          </p:spPr>
          <p:txBody>
            <a:bodyPr vert="horz" wrap="square" lIns="91440" tIns="45720" rIns="91440" bIns="45720" numCol="1" anchor="t" anchorCtr="0" compatLnSpc="1">
              <a:prstTxWarp prst="textNoShape">
                <a:avLst/>
              </a:prstTxWarp>
            </a:bodyPr>
            <a:lstStyle/>
            <a:p>
              <a:endParaRPr lang="en-US">
                <a:solidFill>
                  <a:srgbClr val="333333"/>
                </a:solidFill>
                <a:latin typeface="Segoe UI"/>
              </a:endParaRPr>
            </a:p>
          </p:txBody>
        </p:sp>
        <p:pic>
          <p:nvPicPr>
            <p:cNvPr id="100" name="Picture 99">
              <a:extLst>
                <a:ext uri="{FF2B5EF4-FFF2-40B4-BE49-F238E27FC236}">
                  <a16:creationId xmlns:a16="http://schemas.microsoft.com/office/drawing/2014/main" id="{08376448-D9C7-4AE1-8624-EB6FE201F4FB}"/>
                </a:ext>
              </a:extLst>
            </p:cNvPr>
            <p:cNvPicPr>
              <a:picLocks noChangeAspect="1"/>
            </p:cNvPicPr>
            <p:nvPr/>
          </p:nvPicPr>
          <p:blipFill>
            <a:blip r:embed="rId7"/>
            <a:stretch>
              <a:fillRect/>
            </a:stretch>
          </p:blipFill>
          <p:spPr>
            <a:xfrm>
              <a:off x="6773600" y="6282619"/>
              <a:ext cx="228944" cy="236640"/>
            </a:xfrm>
            <a:prstGeom prst="rect">
              <a:avLst/>
            </a:prstGeom>
          </p:spPr>
        </p:pic>
      </p:grpSp>
      <p:sp>
        <p:nvSpPr>
          <p:cNvPr id="10" name="TextBox 9">
            <a:extLst>
              <a:ext uri="{FF2B5EF4-FFF2-40B4-BE49-F238E27FC236}">
                <a16:creationId xmlns:a16="http://schemas.microsoft.com/office/drawing/2014/main" id="{4A1C6F8F-2832-42CC-A2B8-51DB65D947FF}"/>
              </a:ext>
            </a:extLst>
          </p:cNvPr>
          <p:cNvSpPr txBox="1"/>
          <p:nvPr/>
        </p:nvSpPr>
        <p:spPr>
          <a:xfrm>
            <a:off x="5623692" y="3023160"/>
            <a:ext cx="1015887" cy="1172629"/>
          </a:xfrm>
          <a:prstGeom prst="rect">
            <a:avLst/>
          </a:prstGeom>
          <a:noFill/>
        </p:spPr>
        <p:txBody>
          <a:bodyPr wrap="square" lIns="91440" tIns="45720" rIns="91440" bIns="45720" rtlCol="0">
            <a:spAutoFit/>
          </a:bodyPr>
          <a:lstStyle/>
          <a:p>
            <a:pPr lvl="0" algn="ctr">
              <a:lnSpc>
                <a:spcPct val="90000"/>
              </a:lnSpc>
              <a:defRPr/>
            </a:pPr>
            <a:r>
              <a:rPr lang="en-US" sz="1400">
                <a:solidFill>
                  <a:prstClr val="black"/>
                </a:solidFill>
              </a:rPr>
              <a:t>SQL DB will be </a:t>
            </a:r>
            <a:r>
              <a:rPr lang="en-US" sz="1400" b="1">
                <a:solidFill>
                  <a:srgbClr val="C00000"/>
                </a:solidFill>
              </a:rPr>
              <a:t>~22%</a:t>
            </a:r>
            <a:r>
              <a:rPr lang="en-US" sz="1200" b="1">
                <a:solidFill>
                  <a:srgbClr val="C00000"/>
                </a:solidFill>
              </a:rPr>
              <a:t> </a:t>
            </a:r>
            <a:r>
              <a:rPr lang="en-US" sz="1200">
                <a:solidFill>
                  <a:prstClr val="black"/>
                </a:solidFill>
              </a:rPr>
              <a:t>cheaper than Azure IaaS</a:t>
            </a:r>
          </a:p>
        </p:txBody>
      </p:sp>
    </p:spTree>
    <p:extLst>
      <p:ext uri="{BB962C8B-B14F-4D97-AF65-F5344CB8AC3E}">
        <p14:creationId xmlns:p14="http://schemas.microsoft.com/office/powerpoint/2010/main" val="42582691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Chart 14">
            <a:extLst>
              <a:ext uri="{FF2B5EF4-FFF2-40B4-BE49-F238E27FC236}">
                <a16:creationId xmlns:a16="http://schemas.microsoft.com/office/drawing/2014/main" id="{C3A18769-B6D1-4ED0-A032-0CCC3EF887B4}"/>
              </a:ext>
            </a:extLst>
          </p:cNvPr>
          <p:cNvGraphicFramePr>
            <a:graphicFrameLocks/>
          </p:cNvGraphicFramePr>
          <p:nvPr>
            <p:extLst/>
          </p:nvPr>
        </p:nvGraphicFramePr>
        <p:xfrm>
          <a:off x="1702998" y="1112239"/>
          <a:ext cx="7611893" cy="5211624"/>
        </p:xfrm>
        <a:graphic>
          <a:graphicData uri="http://schemas.openxmlformats.org/drawingml/2006/chart">
            <c:chart xmlns:c="http://schemas.openxmlformats.org/drawingml/2006/chart" xmlns:r="http://schemas.openxmlformats.org/officeDocument/2006/relationships" r:id="rId3"/>
          </a:graphicData>
        </a:graphic>
      </p:graphicFrame>
      <p:sp>
        <p:nvSpPr>
          <p:cNvPr id="90" name="TextBox 89"/>
          <p:cNvSpPr txBox="1"/>
          <p:nvPr/>
        </p:nvSpPr>
        <p:spPr>
          <a:xfrm>
            <a:off x="95620" y="6116085"/>
            <a:ext cx="2388795" cy="535531"/>
          </a:xfrm>
          <a:prstGeom prst="rect">
            <a:avLst/>
          </a:prstGeom>
          <a:noFill/>
        </p:spPr>
        <p:txBody>
          <a:bodyPr wrap="none" lIns="91440" tIns="45720" rIns="91440" bIns="4572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30000" noProof="0" dirty="0">
                <a:ln>
                  <a:noFill/>
                </a:ln>
                <a:solidFill>
                  <a:srgbClr val="353535"/>
                </a:solidFill>
                <a:effectLst/>
                <a:uLnTx/>
                <a:uFillTx/>
                <a:latin typeface="Segoe UI Semilight"/>
                <a:ea typeface="+mn-ea"/>
                <a:cs typeface="+mn-cs"/>
              </a:rPr>
              <a:t>1</a:t>
            </a:r>
            <a:r>
              <a:rPr kumimoji="0" lang="en-US" sz="800" b="0" i="0" u="none" strike="noStrike" kern="1200" cap="none" spc="0" normalizeH="0" baseline="0" noProof="0" dirty="0">
                <a:ln>
                  <a:noFill/>
                </a:ln>
                <a:solidFill>
                  <a:srgbClr val="353535"/>
                </a:solidFill>
                <a:effectLst/>
                <a:uLnTx/>
                <a:uFillTx/>
                <a:latin typeface="Segoe UI Semilight"/>
                <a:ea typeface="+mn-ea"/>
                <a:cs typeface="+mn-cs"/>
              </a:rPr>
              <a:t> Pie Chart *IDC Worldwide DB Forecast Dec 2016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800" b="0" i="0" u="none" strike="noStrike" kern="1200" cap="none" spc="0" normalizeH="0" baseline="30000" noProof="0" dirty="0">
                <a:ln>
                  <a:noFill/>
                </a:ln>
                <a:solidFill>
                  <a:srgbClr val="353535"/>
                </a:solidFill>
                <a:effectLst/>
                <a:uLnTx/>
                <a:uFillTx/>
                <a:latin typeface="Segoe UI Semilight"/>
                <a:ea typeface="+mn-ea"/>
                <a:cs typeface="+mn-cs"/>
              </a:rPr>
              <a:t>2</a:t>
            </a:r>
            <a:r>
              <a:rPr kumimoji="0" lang="en-US" sz="800" b="0" i="0" u="none" strike="noStrike" kern="1200" cap="none" spc="0" normalizeH="0" baseline="0" noProof="0" dirty="0">
                <a:ln>
                  <a:noFill/>
                </a:ln>
                <a:solidFill>
                  <a:srgbClr val="353535"/>
                </a:solidFill>
                <a:effectLst/>
                <a:uLnTx/>
                <a:uFillTx/>
                <a:latin typeface="Segoe UI Semilight"/>
                <a:ea typeface="+mn-ea"/>
                <a:cs typeface="+mn-cs"/>
              </a:rPr>
              <a:t> Microsoft Internal Sources </a:t>
            </a: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11" name="Rectangle 10"/>
          <p:cNvSpPr/>
          <p:nvPr/>
        </p:nvSpPr>
        <p:spPr>
          <a:xfrm>
            <a:off x="0" y="2667037"/>
            <a:ext cx="3139440" cy="954107"/>
          </a:xfrm>
          <a:prstGeom prst="rect">
            <a:avLst/>
          </a:prstGeom>
          <a:ln w="19050">
            <a:noFill/>
            <a:miter lim="800000"/>
          </a:ln>
        </p:spPr>
        <p:txBody>
          <a:bodyPr wrap="square" tIns="45720" anchor="t"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SQL Server</a:t>
            </a:r>
            <a:endParaRPr kumimoji="0" lang="en-US" sz="2800" b="1" i="0" u="none" strike="noStrike" kern="1200" cap="none" spc="0" normalizeH="0" baseline="0" noProof="0" dirty="0">
              <a:ln>
                <a:noFill/>
              </a:ln>
              <a:solidFill>
                <a:srgbClr val="0078D7"/>
              </a:solidFill>
              <a:effectLst/>
              <a:uLnTx/>
              <a:uFillTx/>
              <a:latin typeface="Segoe UI Semilight"/>
              <a:ea typeface="+mn-ea"/>
              <a:cs typeface="Segoe UI" panose="020B0502040204020203" pitchFamily="34" charset="0"/>
            </a:endParaRPr>
          </a:p>
          <a:p>
            <a:pPr lvl="0" algn="r">
              <a:spcAft>
                <a:spcPts val="1200"/>
              </a:spcAft>
              <a:defRPr/>
            </a:pPr>
            <a:r>
              <a:rPr lang="en-US" sz="1400" dirty="0">
                <a:solidFill>
                  <a:prstClr val="black"/>
                </a:solidFill>
                <a:latin typeface="Segoe UI Semilight" panose="020B0402040204020203" pitchFamily="34" charset="0"/>
                <a:cs typeface="Segoe UI Semilight" panose="020B0402040204020203" pitchFamily="34" charset="0"/>
              </a:rPr>
              <a:t>37% of all units run Microsoft,</a:t>
            </a:r>
            <a:br>
              <a:rPr lang="en-US" sz="1400" dirty="0">
                <a:solidFill>
                  <a:prstClr val="black"/>
                </a:solidFill>
                <a:latin typeface="Segoe UI Semilight" panose="020B0402040204020203" pitchFamily="34" charset="0"/>
                <a:cs typeface="Segoe UI Semilight" panose="020B0402040204020203" pitchFamily="34" charset="0"/>
              </a:rPr>
            </a:br>
            <a:r>
              <a:rPr lang="en-US" sz="1400" dirty="0">
                <a:solidFill>
                  <a:prstClr val="black"/>
                </a:solidFill>
                <a:latin typeface="Segoe UI Semilight" panose="020B0402040204020203" pitchFamily="34" charset="0"/>
                <a:cs typeface="Segoe UI Semilight" panose="020B0402040204020203" pitchFamily="34" charset="0"/>
              </a:rPr>
              <a:t>&gt;50% of units run 2008/R2 or older</a:t>
            </a:r>
            <a:r>
              <a:rPr lang="en-US" sz="1400" baseline="30000" dirty="0">
                <a:solidFill>
                  <a:prstClr val="black"/>
                </a:solidFill>
                <a:latin typeface="Segoe UI Semilight" panose="020B0402040204020203" pitchFamily="34" charset="0"/>
                <a:cs typeface="Segoe UI Semilight" panose="020B0402040204020203" pitchFamily="34" charset="0"/>
              </a:rPr>
              <a:t>2</a:t>
            </a:r>
            <a:r>
              <a:rPr kumimoji="0" lang="en-US" sz="1400" b="0" i="0" u="none" strike="noStrike" kern="1200" cap="none" spc="0" normalizeH="0" baseline="0" noProof="0" dirty="0">
                <a:ln>
                  <a:noFill/>
                </a:ln>
                <a:solidFill>
                  <a:prstClr val="black"/>
                </a:solidFill>
                <a:effectLst/>
                <a:uLnTx/>
                <a:uFillTx/>
                <a:latin typeface="Segoe UI Semilight" panose="020B0402040204020203" pitchFamily="34" charset="0"/>
                <a:cs typeface="Segoe UI Semilight" panose="020B0402040204020203" pitchFamily="34" charset="0"/>
              </a:rPr>
              <a:t> </a:t>
            </a:r>
            <a:endParaRPr kumimoji="0" lang="en-US" sz="1400" b="0" i="0" u="none" strike="noStrike" kern="1200" cap="none" spc="0" normalizeH="0" baseline="0" noProof="0" dirty="0">
              <a:ln>
                <a:noFill/>
              </a:ln>
              <a:solidFill>
                <a:srgbClr val="0078D7"/>
              </a:solidFill>
              <a:effectLst/>
              <a:uLnTx/>
              <a:uFillTx/>
              <a:latin typeface="Segoe UI Semilight" panose="020B0402040204020203" pitchFamily="34" charset="0"/>
              <a:cs typeface="Segoe UI Semilight" panose="020B0402040204020203" pitchFamily="34" charset="0"/>
            </a:endParaRPr>
          </a:p>
        </p:txBody>
      </p:sp>
      <p:sp>
        <p:nvSpPr>
          <p:cNvPr id="3" name="Title 2">
            <a:extLst>
              <a:ext uri="{FF2B5EF4-FFF2-40B4-BE49-F238E27FC236}">
                <a16:creationId xmlns:a16="http://schemas.microsoft.com/office/drawing/2014/main" id="{43BE70BF-6871-4359-A8D4-7E06F493F4D8}"/>
              </a:ext>
            </a:extLst>
          </p:cNvPr>
          <p:cNvSpPr>
            <a:spLocks noGrp="1"/>
          </p:cNvSpPr>
          <p:nvPr>
            <p:ph type="title"/>
          </p:nvPr>
        </p:nvSpPr>
        <p:spPr>
          <a:xfrm>
            <a:off x="269240" y="256460"/>
            <a:ext cx="11655840" cy="899665"/>
          </a:xfrm>
        </p:spPr>
        <p:txBody>
          <a:bodyPr/>
          <a:lstStyle/>
          <a:p>
            <a:pPr algn="ctr"/>
            <a:r>
              <a:rPr lang="en-US" sz="3600" cap="all" dirty="0">
                <a:solidFill>
                  <a:schemeClr val="tx2"/>
                </a:solidFill>
                <a:latin typeface="Segoe UI Semilight" panose="020B0402040204020203" pitchFamily="34" charset="0"/>
                <a:cs typeface="Segoe UI Semilight" panose="020B0402040204020203" pitchFamily="34" charset="0"/>
              </a:rPr>
              <a:t>IT optimization is key to digital transformation</a:t>
            </a:r>
          </a:p>
        </p:txBody>
      </p:sp>
      <p:grpSp>
        <p:nvGrpSpPr>
          <p:cNvPr id="8" name="Group 7"/>
          <p:cNvGrpSpPr/>
          <p:nvPr/>
        </p:nvGrpSpPr>
        <p:grpSpPr>
          <a:xfrm>
            <a:off x="3309639" y="1804473"/>
            <a:ext cx="3999798" cy="3744855"/>
            <a:chOff x="4011425" y="1719934"/>
            <a:chExt cx="3999798" cy="3744855"/>
          </a:xfrm>
        </p:grpSpPr>
        <p:sp>
          <p:nvSpPr>
            <p:cNvPr id="2" name="Arc 1"/>
            <p:cNvSpPr/>
            <p:nvPr/>
          </p:nvSpPr>
          <p:spPr>
            <a:xfrm rot="13500000">
              <a:off x="4266368" y="1719934"/>
              <a:ext cx="3744855" cy="3744855"/>
            </a:xfrm>
            <a:prstGeom prst="arc">
              <a:avLst>
                <a:gd name="adj1" fmla="val 16389244"/>
                <a:gd name="adj2" fmla="val 2639370"/>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7" name="Straight Connector 6"/>
            <p:cNvCxnSpPr>
              <a:cxnSpLocks/>
            </p:cNvCxnSpPr>
            <p:nvPr/>
          </p:nvCxnSpPr>
          <p:spPr>
            <a:xfrm>
              <a:off x="4011425" y="2802365"/>
              <a:ext cx="433255" cy="0"/>
            </a:xfrm>
            <a:prstGeom prst="line">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E0B3AA1-5477-4901-AC01-083F5CCBBD3D}"/>
              </a:ext>
            </a:extLst>
          </p:cNvPr>
          <p:cNvSpPr txBox="1"/>
          <p:nvPr/>
        </p:nvSpPr>
        <p:spPr>
          <a:xfrm>
            <a:off x="7554212" y="1928553"/>
            <a:ext cx="4561587" cy="4062651"/>
          </a:xfrm>
          <a:prstGeom prst="rect">
            <a:avLst/>
          </a:prstGeom>
          <a:noFill/>
        </p:spPr>
        <p:txBody>
          <a:bodyPr wrap="square" lIns="91440" tIns="45720" rIns="91440" bIns="45720" rtlCol="0">
            <a:spAutoFit/>
          </a:bodyPr>
          <a:lstStyle/>
          <a:p>
            <a:pPr>
              <a:lnSpc>
                <a:spcPct val="90000"/>
              </a:lnSpc>
              <a:spcBef>
                <a:spcPts val="600"/>
              </a:spcBef>
              <a:spcAft>
                <a:spcPts val="1200"/>
              </a:spcAft>
            </a:pPr>
            <a:r>
              <a:rPr lang="en-US" sz="2800" b="1" dirty="0">
                <a:solidFill>
                  <a:srgbClr val="0078D7"/>
                </a:solidFill>
                <a:latin typeface="Segoe UI Semilight" panose="020B0402040204020203" pitchFamily="34" charset="0"/>
                <a:cs typeface="Segoe UI Semilight" panose="020B0402040204020203" pitchFamily="34" charset="0"/>
              </a:rPr>
              <a:t>Priorities</a:t>
            </a:r>
          </a:p>
          <a:p>
            <a:pPr marL="285750" indent="-285750">
              <a:lnSpc>
                <a:spcPct val="90000"/>
              </a:lnSpc>
              <a:spcBef>
                <a:spcPts val="600"/>
              </a:spcBef>
              <a:spcAft>
                <a:spcPts val="1200"/>
              </a:spcAft>
              <a:buFont typeface="Arial" panose="020B0604020202020204" pitchFamily="34" charset="0"/>
              <a:buChar char="•"/>
            </a:pPr>
            <a:r>
              <a:rPr lang="en-US" sz="2400" dirty="0">
                <a:solidFill>
                  <a:srgbClr val="0078D7"/>
                </a:solidFill>
                <a:latin typeface="Segoe UI Semilight" panose="020B0402040204020203" pitchFamily="34" charset="0"/>
                <a:cs typeface="Segoe UI Semilight" panose="020B0402040204020203" pitchFamily="34" charset="0"/>
              </a:rPr>
              <a:t>Eliminate time spent managing “long tail” of applications—lift and shift to managed cloud</a:t>
            </a:r>
          </a:p>
          <a:p>
            <a:pPr marL="285750" indent="-285750">
              <a:lnSpc>
                <a:spcPct val="90000"/>
              </a:lnSpc>
              <a:spcBef>
                <a:spcPts val="600"/>
              </a:spcBef>
              <a:spcAft>
                <a:spcPts val="1200"/>
              </a:spcAft>
              <a:buFont typeface="Arial" panose="020B0604020202020204" pitchFamily="34" charset="0"/>
              <a:buChar char="•"/>
            </a:pPr>
            <a:r>
              <a:rPr lang="en-US" sz="2400" dirty="0">
                <a:solidFill>
                  <a:srgbClr val="0078D7"/>
                </a:solidFill>
                <a:latin typeface="Segoe UI Semilight" panose="020B0402040204020203" pitchFamily="34" charset="0"/>
                <a:cs typeface="Segoe UI Semilight" panose="020B0402040204020203" pitchFamily="34" charset="0"/>
              </a:rPr>
              <a:t>Free up limited IT resources to drive transformation</a:t>
            </a:r>
          </a:p>
          <a:p>
            <a:pPr marL="285750" indent="-285750">
              <a:lnSpc>
                <a:spcPct val="90000"/>
              </a:lnSpc>
              <a:spcBef>
                <a:spcPts val="600"/>
              </a:spcBef>
              <a:spcAft>
                <a:spcPts val="1200"/>
              </a:spcAft>
              <a:buFont typeface="Arial" panose="020B0604020202020204" pitchFamily="34" charset="0"/>
              <a:buChar char="•"/>
            </a:pPr>
            <a:r>
              <a:rPr lang="en-US" sz="2400" dirty="0">
                <a:solidFill>
                  <a:srgbClr val="0078D7"/>
                </a:solidFill>
                <a:latin typeface="Segoe UI Semilight" panose="020B0402040204020203" pitchFamily="34" charset="0"/>
                <a:cs typeface="Segoe UI Semilight" panose="020B0402040204020203" pitchFamily="34" charset="0"/>
              </a:rPr>
              <a:t>Migrate business critical apps to cloud—extend and innovate</a:t>
            </a:r>
          </a:p>
          <a:p>
            <a:pPr marL="285750" indent="-285750" algn="l">
              <a:lnSpc>
                <a:spcPct val="90000"/>
              </a:lnSpc>
              <a:spcBef>
                <a:spcPts val="600"/>
              </a:spcBef>
              <a:spcAft>
                <a:spcPts val="1200"/>
              </a:spcAft>
              <a:buFont typeface="Arial" panose="020B0604020202020204" pitchFamily="34" charset="0"/>
              <a:buChar char="•"/>
            </a:pPr>
            <a:endParaRPr lang="en-US" sz="2400" dirty="0">
              <a:solidFill>
                <a:srgbClr val="0078D7"/>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588913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AF52E6-511B-4119-9E59-CE544F79C18E}"/>
              </a:ext>
            </a:extLst>
          </p:cNvPr>
          <p:cNvSpPr/>
          <p:nvPr/>
        </p:nvSpPr>
        <p:spPr>
          <a:xfrm>
            <a:off x="6261000" y="2291365"/>
            <a:ext cx="289612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Seamless and compatible</a:t>
            </a:r>
          </a:p>
        </p:txBody>
      </p:sp>
      <p:sp>
        <p:nvSpPr>
          <p:cNvPr id="5" name="Rectangle 4">
            <a:extLst>
              <a:ext uri="{FF2B5EF4-FFF2-40B4-BE49-F238E27FC236}">
                <a16:creationId xmlns:a16="http://schemas.microsoft.com/office/drawing/2014/main" id="{7C0408DC-D536-4BE3-9D6D-1E9FDC215FD8}"/>
              </a:ext>
            </a:extLst>
          </p:cNvPr>
          <p:cNvSpPr/>
          <p:nvPr/>
        </p:nvSpPr>
        <p:spPr>
          <a:xfrm>
            <a:off x="414453" y="2291365"/>
            <a:ext cx="2688526"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Built-in intelligence</a:t>
            </a:r>
          </a:p>
        </p:txBody>
      </p:sp>
      <p:sp>
        <p:nvSpPr>
          <p:cNvPr id="6" name="Rectangle 5">
            <a:extLst>
              <a:ext uri="{FF2B5EF4-FFF2-40B4-BE49-F238E27FC236}">
                <a16:creationId xmlns:a16="http://schemas.microsoft.com/office/drawing/2014/main" id="{055C2F0F-2349-4C29-B4BD-5DFB150873A9}"/>
              </a:ext>
            </a:extLst>
          </p:cNvPr>
          <p:cNvSpPr/>
          <p:nvPr/>
        </p:nvSpPr>
        <p:spPr>
          <a:xfrm>
            <a:off x="9355565" y="2291365"/>
            <a:ext cx="230907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Competitive TCO</a:t>
            </a:r>
          </a:p>
        </p:txBody>
      </p:sp>
      <p:grpSp>
        <p:nvGrpSpPr>
          <p:cNvPr id="42" name="Group 41">
            <a:extLst>
              <a:ext uri="{FF2B5EF4-FFF2-40B4-BE49-F238E27FC236}">
                <a16:creationId xmlns:a16="http://schemas.microsoft.com/office/drawing/2014/main" id="{089551D5-916D-421F-A97F-AEC5C7E8351A}"/>
              </a:ext>
            </a:extLst>
          </p:cNvPr>
          <p:cNvGrpSpPr/>
          <p:nvPr/>
        </p:nvGrpSpPr>
        <p:grpSpPr>
          <a:xfrm>
            <a:off x="4075362" y="3233776"/>
            <a:ext cx="1065166" cy="1065166"/>
            <a:chOff x="4157799" y="3257006"/>
            <a:chExt cx="1065166" cy="1065166"/>
          </a:xfrm>
        </p:grpSpPr>
        <p:sp>
          <p:nvSpPr>
            <p:cNvPr id="33" name="Freeform: Shape 32">
              <a:extLst>
                <a:ext uri="{FF2B5EF4-FFF2-40B4-BE49-F238E27FC236}">
                  <a16:creationId xmlns:a16="http://schemas.microsoft.com/office/drawing/2014/main" id="{84CAA8C5-59E5-476C-B8E8-5B4255597191}"/>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0" name="Group 39">
              <a:extLst>
                <a:ext uri="{FF2B5EF4-FFF2-40B4-BE49-F238E27FC236}">
                  <a16:creationId xmlns:a16="http://schemas.microsoft.com/office/drawing/2014/main" id="{49436C3A-AB93-4A51-B155-A455E4D669FC}"/>
                </a:ext>
              </a:extLst>
            </p:cNvPr>
            <p:cNvGrpSpPr/>
            <p:nvPr/>
          </p:nvGrpSpPr>
          <p:grpSpPr>
            <a:xfrm>
              <a:off x="4190341" y="3461656"/>
              <a:ext cx="836696" cy="828301"/>
              <a:chOff x="3924301" y="3326121"/>
              <a:chExt cx="1242014" cy="1229549"/>
            </a:xfrm>
          </p:grpSpPr>
          <p:sp>
            <p:nvSpPr>
              <p:cNvPr id="35" name="Freeform: Shape 34">
                <a:extLst>
                  <a:ext uri="{FF2B5EF4-FFF2-40B4-BE49-F238E27FC236}">
                    <a16:creationId xmlns:a16="http://schemas.microsoft.com/office/drawing/2014/main" id="{BA9851F2-273C-416D-811A-153E2E18BDFA}"/>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Connector 36">
                <a:extLst>
                  <a:ext uri="{FF2B5EF4-FFF2-40B4-BE49-F238E27FC236}">
                    <a16:creationId xmlns:a16="http://schemas.microsoft.com/office/drawing/2014/main" id="{AF2B4123-B743-4587-A5B2-9D4426F68FD9}"/>
                  </a:ext>
                </a:extLst>
              </p:cNvPr>
              <p:cNvCxnSpPr>
                <a:cxnSpLocks/>
                <a:endCxn id="35"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6F5BD5E6-3A70-4FE9-B4D1-BD73CBF83C38}"/>
              </a:ext>
            </a:extLst>
          </p:cNvPr>
          <p:cNvGrpSpPr/>
          <p:nvPr/>
        </p:nvGrpSpPr>
        <p:grpSpPr>
          <a:xfrm>
            <a:off x="7191966" y="3261574"/>
            <a:ext cx="896586" cy="1111976"/>
            <a:chOff x="-89366" y="1982903"/>
            <a:chExt cx="986802" cy="1223863"/>
          </a:xfrm>
        </p:grpSpPr>
        <p:sp>
          <p:nvSpPr>
            <p:cNvPr id="52" name="Freeform 5">
              <a:extLst>
                <a:ext uri="{FF2B5EF4-FFF2-40B4-BE49-F238E27FC236}">
                  <a16:creationId xmlns:a16="http://schemas.microsoft.com/office/drawing/2014/main" id="{D4DEBF64-732A-4D24-98F1-04F4234701C4}"/>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6">
              <a:extLst>
                <a:ext uri="{FF2B5EF4-FFF2-40B4-BE49-F238E27FC236}">
                  <a16:creationId xmlns:a16="http://schemas.microsoft.com/office/drawing/2014/main" id="{943A573A-93B8-4871-881A-8A911EB0C20A}"/>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7">
              <a:extLst>
                <a:ext uri="{FF2B5EF4-FFF2-40B4-BE49-F238E27FC236}">
                  <a16:creationId xmlns:a16="http://schemas.microsoft.com/office/drawing/2014/main" id="{54394F99-B558-4241-93A8-A874956D2B6D}"/>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8">
              <a:extLst>
                <a:ext uri="{FF2B5EF4-FFF2-40B4-BE49-F238E27FC236}">
                  <a16:creationId xmlns:a16="http://schemas.microsoft.com/office/drawing/2014/main" id="{35DDDE5F-6124-4C1E-9DB6-34C61B6722C4}"/>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Oval 10">
              <a:extLst>
                <a:ext uri="{FF2B5EF4-FFF2-40B4-BE49-F238E27FC236}">
                  <a16:creationId xmlns:a16="http://schemas.microsoft.com/office/drawing/2014/main" id="{19EA1391-8C47-49A4-A579-2A096BFFC780}"/>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567DCCC5-AB4E-496C-AF42-29316C2B62A4}"/>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grpSp>
      <p:cxnSp>
        <p:nvCxnSpPr>
          <p:cNvPr id="13" name="Straight Connector 12">
            <a:extLst>
              <a:ext uri="{FF2B5EF4-FFF2-40B4-BE49-F238E27FC236}">
                <a16:creationId xmlns:a16="http://schemas.microsoft.com/office/drawing/2014/main" id="{4E178D5C-E22C-44DE-9B22-15F5B128E604}"/>
              </a:ext>
            </a:extLst>
          </p:cNvPr>
          <p:cNvCxnSpPr/>
          <p:nvPr/>
        </p:nvCxnSpPr>
        <p:spPr>
          <a:xfrm>
            <a:off x="9157128" y="2291365"/>
            <a:ext cx="0" cy="2743200"/>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F6DF13-F59F-4570-8997-DBE6233D68A8}"/>
              </a:ext>
            </a:extLst>
          </p:cNvPr>
          <p:cNvCxnSpPr/>
          <p:nvPr/>
        </p:nvCxnSpPr>
        <p:spPr>
          <a:xfrm>
            <a:off x="3088824" y="2291365"/>
            <a:ext cx="0" cy="2743200"/>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5F2E4DD6-49FE-442F-B3C3-1CE67E59DFEA}"/>
              </a:ext>
            </a:extLst>
          </p:cNvPr>
          <p:cNvSpPr>
            <a:spLocks noGrp="1"/>
          </p:cNvSpPr>
          <p:nvPr>
            <p:ph type="title"/>
          </p:nvPr>
        </p:nvSpPr>
        <p:spPr>
          <a:xfrm>
            <a:off x="269240" y="358961"/>
            <a:ext cx="11655840" cy="899665"/>
          </a:xfrm>
        </p:spPr>
        <p:txBody>
          <a:bodyPr/>
          <a:lstStyle/>
          <a:p>
            <a:pPr algn="ctr"/>
            <a:r>
              <a:rPr lang="en-US" sz="3600" cap="all" dirty="0">
                <a:solidFill>
                  <a:schemeClr val="bg1"/>
                </a:solidFill>
                <a:latin typeface="Segoe UI Semibold" panose="020B0702040204020203" pitchFamily="34" charset="0"/>
                <a:cs typeface="Segoe UI Semibold" panose="020B0702040204020203" pitchFamily="34" charset="0"/>
              </a:rPr>
              <a:t>Azure SQL Database</a:t>
            </a:r>
          </a:p>
        </p:txBody>
      </p:sp>
      <p:grpSp>
        <p:nvGrpSpPr>
          <p:cNvPr id="36" name="Group 35">
            <a:extLst>
              <a:ext uri="{FF2B5EF4-FFF2-40B4-BE49-F238E27FC236}">
                <a16:creationId xmlns:a16="http://schemas.microsoft.com/office/drawing/2014/main" id="{FE176CE3-0A9D-45D1-B842-C0D872BF70B6}"/>
              </a:ext>
            </a:extLst>
          </p:cNvPr>
          <p:cNvGrpSpPr/>
          <p:nvPr/>
        </p:nvGrpSpPr>
        <p:grpSpPr>
          <a:xfrm>
            <a:off x="1129394" y="3251778"/>
            <a:ext cx="1273793" cy="1085123"/>
            <a:chOff x="3097731" y="3411002"/>
            <a:chExt cx="3912131" cy="3332680"/>
          </a:xfrm>
        </p:grpSpPr>
        <p:sp>
          <p:nvSpPr>
            <p:cNvPr id="38" name="Freeform: Shape 399">
              <a:extLst>
                <a:ext uri="{FF2B5EF4-FFF2-40B4-BE49-F238E27FC236}">
                  <a16:creationId xmlns:a16="http://schemas.microsoft.com/office/drawing/2014/main" id="{479EC115-F4EF-4688-83FD-AA048A4ACBD6}"/>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9" name="Group 38">
              <a:extLst>
                <a:ext uri="{FF2B5EF4-FFF2-40B4-BE49-F238E27FC236}">
                  <a16:creationId xmlns:a16="http://schemas.microsoft.com/office/drawing/2014/main" id="{374E97AB-8CE5-42B1-954A-FB64BED730FF}"/>
                </a:ext>
              </a:extLst>
            </p:cNvPr>
            <p:cNvGrpSpPr/>
            <p:nvPr/>
          </p:nvGrpSpPr>
          <p:grpSpPr>
            <a:xfrm>
              <a:off x="3558863" y="3838170"/>
              <a:ext cx="2873016" cy="2905512"/>
              <a:chOff x="3440120" y="3859753"/>
              <a:chExt cx="2873016" cy="2905512"/>
            </a:xfrm>
          </p:grpSpPr>
          <p:sp>
            <p:nvSpPr>
              <p:cNvPr id="41" name="Freeform: Shape 40">
                <a:extLst>
                  <a:ext uri="{FF2B5EF4-FFF2-40B4-BE49-F238E27FC236}">
                    <a16:creationId xmlns:a16="http://schemas.microsoft.com/office/drawing/2014/main" id="{34E2612B-F78C-44DB-8124-514402A903B5}"/>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B61F3643-FCE5-4A5C-B3C3-4A40288505E5}"/>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2074C738-0D0C-4D7A-88A3-99BBF717620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C45D4F0-E26F-4AB1-B273-DDFB3973377B}"/>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EA3111D-823E-4A2E-A1E3-8A398BD7BEB6}"/>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A34EDDBF-D750-4406-82C8-51B572E303EE}"/>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828F9CC-1213-4FB5-A936-BBEF657BE3B8}"/>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7A185C61-2B35-4C6E-A2CB-473C603ACE77}"/>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1E0AACF-D21A-4DE4-824B-F539AD4E1987}"/>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D63DD180-FF3A-4874-B3EA-E882A372F81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C31F99D7-B189-4394-9BB1-4828DAEE7123}"/>
              </a:ext>
            </a:extLst>
          </p:cNvPr>
          <p:cNvGrpSpPr/>
          <p:nvPr/>
        </p:nvGrpSpPr>
        <p:grpSpPr>
          <a:xfrm>
            <a:off x="10286630" y="3083847"/>
            <a:ext cx="420311" cy="1402468"/>
            <a:chOff x="4081774" y="3329291"/>
            <a:chExt cx="208476" cy="695630"/>
          </a:xfrm>
        </p:grpSpPr>
        <p:sp>
          <p:nvSpPr>
            <p:cNvPr id="69" name="Freeform: Shape 234">
              <a:extLst>
                <a:ext uri="{FF2B5EF4-FFF2-40B4-BE49-F238E27FC236}">
                  <a16:creationId xmlns:a16="http://schemas.microsoft.com/office/drawing/2014/main" id="{4F8E639B-C796-4941-B53C-C68E0980B38E}"/>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0" name="Straight Connector 69">
              <a:extLst>
                <a:ext uri="{FF2B5EF4-FFF2-40B4-BE49-F238E27FC236}">
                  <a16:creationId xmlns:a16="http://schemas.microsoft.com/office/drawing/2014/main" id="{BF2A3E98-28B2-40B7-969C-89FBA425A45E}"/>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9F89A7BC-5B95-442F-9381-09D98A284D84}"/>
              </a:ext>
            </a:extLst>
          </p:cNvPr>
          <p:cNvSpPr/>
          <p:nvPr/>
        </p:nvSpPr>
        <p:spPr>
          <a:xfrm>
            <a:off x="3102980" y="2291365"/>
            <a:ext cx="315801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Breakthrough productivity and performance</a:t>
            </a:r>
          </a:p>
        </p:txBody>
      </p:sp>
      <p:cxnSp>
        <p:nvCxnSpPr>
          <p:cNvPr id="73" name="Straight Connector 72">
            <a:extLst>
              <a:ext uri="{FF2B5EF4-FFF2-40B4-BE49-F238E27FC236}">
                <a16:creationId xmlns:a16="http://schemas.microsoft.com/office/drawing/2014/main" id="{12305881-69F8-4148-9641-0AB7A3968D33}"/>
              </a:ext>
            </a:extLst>
          </p:cNvPr>
          <p:cNvCxnSpPr/>
          <p:nvPr/>
        </p:nvCxnSpPr>
        <p:spPr>
          <a:xfrm>
            <a:off x="6260999" y="2291365"/>
            <a:ext cx="0" cy="2743200"/>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Title 1">
            <a:extLst>
              <a:ext uri="{FF2B5EF4-FFF2-40B4-BE49-F238E27FC236}">
                <a16:creationId xmlns:a16="http://schemas.microsoft.com/office/drawing/2014/main" id="{423D7845-F225-4315-AFFD-40F0C0ACBF81}"/>
              </a:ext>
            </a:extLst>
          </p:cNvPr>
          <p:cNvSpPr txBox="1">
            <a:spLocks/>
          </p:cNvSpPr>
          <p:nvPr/>
        </p:nvSpPr>
        <p:spPr>
          <a:xfrm>
            <a:off x="2214995" y="870075"/>
            <a:ext cx="792526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a:lstStyle>
          <a:p>
            <a:pPr algn="ctr"/>
            <a:r>
              <a:rPr lang="en-US" sz="3120" cap="all" dirty="0">
                <a:solidFill>
                  <a:schemeClr val="bg1"/>
                </a:solidFill>
                <a:latin typeface="Segoe UI Semilight" panose="020B0402040204020203" pitchFamily="34" charset="0"/>
                <a:ea typeface="Segoe UI Semilight" charset="0"/>
                <a:cs typeface="Segoe UI Semilight" panose="020B0402040204020203" pitchFamily="34" charset="0"/>
              </a:rPr>
              <a:t>The best and most economical cloud destination for your SQL Server apps</a:t>
            </a:r>
          </a:p>
        </p:txBody>
      </p:sp>
      <p:sp>
        <p:nvSpPr>
          <p:cNvPr id="44" name="Title 1">
            <a:extLst>
              <a:ext uri="{FF2B5EF4-FFF2-40B4-BE49-F238E27FC236}">
                <a16:creationId xmlns:a16="http://schemas.microsoft.com/office/drawing/2014/main" id="{7FC118B4-9BC0-4CB6-A721-4281FC394FE7}"/>
              </a:ext>
            </a:extLst>
          </p:cNvPr>
          <p:cNvSpPr txBox="1">
            <a:spLocks/>
          </p:cNvSpPr>
          <p:nvPr/>
        </p:nvSpPr>
        <p:spPr>
          <a:xfrm>
            <a:off x="269240" y="5615443"/>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120" b="0" i="0" u="none" strike="noStrike" kern="1200" cap="none" spc="-100" normalizeH="0" baseline="0" noProof="0" dirty="0">
                <a:ln w="3175">
                  <a:noFill/>
                </a:ln>
                <a:solidFill>
                  <a:srgbClr val="FFFFFF"/>
                </a:solidFill>
                <a:effectLst/>
                <a:uLnTx/>
                <a:uFillTx/>
                <a:latin typeface="Segoe UI Light"/>
                <a:ea typeface="Segoe UI Semilight" charset="0"/>
                <a:cs typeface="Segoe UI Semilight" charset="0"/>
              </a:rPr>
              <a:t>Realize up to a 406% ROI over on-premises and hosted solutions</a:t>
            </a:r>
          </a:p>
        </p:txBody>
      </p:sp>
    </p:spTree>
    <p:extLst>
      <p:ext uri="{BB962C8B-B14F-4D97-AF65-F5344CB8AC3E}">
        <p14:creationId xmlns:p14="http://schemas.microsoft.com/office/powerpoint/2010/main" val="15855714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0" y="3658446"/>
            <a:ext cx="12192000" cy="32799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p:cNvSpPr/>
          <p:nvPr/>
        </p:nvSpPr>
        <p:spPr>
          <a:xfrm>
            <a:off x="331063" y="3892889"/>
            <a:ext cx="3751062" cy="2811026"/>
          </a:xfrm>
          <a:prstGeom prst="rect">
            <a:avLst/>
          </a:prstGeom>
        </p:spPr>
        <p:txBody>
          <a:bodyPr wrap="square">
            <a:spAutoFit/>
          </a:bodyPr>
          <a:lstStyle/>
          <a:p>
            <a:r>
              <a:rPr lang="en-US" sz="1400" b="1" spc="100" dirty="0">
                <a:solidFill>
                  <a:srgbClr val="FFFFFF"/>
                </a:solidFill>
                <a:latin typeface="Segoe UI Semibold" charset="0"/>
                <a:ea typeface="Segoe UI Semibold" charset="0"/>
                <a:cs typeface="Segoe UI Semibold" charset="0"/>
              </a:rPr>
              <a:t>“We had an incident lasting for about 6 months. Before Intelligent insights we have not had a way of figuring out where do we even start troubleshooting. Intelligent Insights gave us a list of things to do. What Intelligent Insight does is that it enables us to pinpoint where the problem is and to get a fix deployed within 24hrs.”</a:t>
            </a:r>
          </a:p>
          <a:p>
            <a:pPr marL="119063">
              <a:spcAft>
                <a:spcPts val="800"/>
              </a:spcAft>
              <a:defRPr/>
            </a:pPr>
            <a:endParaRPr lang="en-US" b="1" spc="100" dirty="0">
              <a:solidFill>
                <a:srgbClr val="FFFFFF"/>
              </a:solidFill>
              <a:latin typeface="Segoe UI Semibold" charset="0"/>
              <a:ea typeface="Segoe UI" charset="0"/>
              <a:cs typeface="Segoe UI Semibold" charset="0"/>
            </a:endParaRPr>
          </a:p>
          <a:p>
            <a:pPr marL="119063">
              <a:spcAft>
                <a:spcPts val="800"/>
              </a:spcAft>
              <a:defRPr/>
            </a:pPr>
            <a:r>
              <a:rPr lang="en-US" sz="1200" spc="100" dirty="0">
                <a:solidFill>
                  <a:srgbClr val="FFFFFF"/>
                </a:solidFill>
                <a:latin typeface="Segoe UI" charset="0"/>
                <a:ea typeface="Segoe UI" charset="0"/>
                <a:cs typeface="Segoe UI" charset="0"/>
              </a:rPr>
              <a:t>Frans </a:t>
            </a:r>
            <a:r>
              <a:rPr lang="en-US" sz="1200" spc="100" dirty="0" err="1">
                <a:solidFill>
                  <a:srgbClr val="FFFFFF"/>
                </a:solidFill>
                <a:latin typeface="Segoe UI" charset="0"/>
                <a:ea typeface="Segoe UI" charset="0"/>
                <a:cs typeface="Segoe UI" charset="0"/>
              </a:rPr>
              <a:t>Lytzen</a:t>
            </a:r>
            <a:r>
              <a:rPr lang="en-US" sz="1200" spc="100" dirty="0">
                <a:solidFill>
                  <a:srgbClr val="FFFFFF"/>
                </a:solidFill>
                <a:latin typeface="Segoe UI" charset="0"/>
                <a:ea typeface="Segoe UI" charset="0"/>
                <a:cs typeface="Segoe UI" charset="0"/>
              </a:rPr>
              <a:t> – CTO</a:t>
            </a:r>
            <a:r>
              <a:rPr kumimoji="0" lang="en-US" sz="1200" b="0" i="0" u="none" strike="noStrike" kern="1200" cap="none" spc="100" normalizeH="0" baseline="0" noProof="0" dirty="0">
                <a:ln>
                  <a:noFill/>
                </a:ln>
                <a:solidFill>
                  <a:srgbClr val="FFFFFF"/>
                </a:solidFill>
                <a:effectLst/>
                <a:uLnTx/>
                <a:uFillTx/>
                <a:latin typeface="Segoe UI" charset="0"/>
                <a:ea typeface="Segoe UI" charset="0"/>
                <a:cs typeface="Segoe UI" charset="0"/>
              </a:rPr>
              <a:t>, </a:t>
            </a:r>
            <a:r>
              <a:rPr lang="en-US" sz="1200" spc="100" dirty="0">
                <a:solidFill>
                  <a:srgbClr val="FFFFFF"/>
                </a:solidFill>
                <a:latin typeface="Segoe UI" charset="0"/>
                <a:ea typeface="Segoe UI" charset="0"/>
                <a:cs typeface="Segoe UI" charset="0"/>
              </a:rPr>
              <a:t>New Orbit</a:t>
            </a:r>
          </a:p>
        </p:txBody>
      </p:sp>
      <p:sp>
        <p:nvSpPr>
          <p:cNvPr id="11" name="Rectangle 10"/>
          <p:cNvSpPr/>
          <p:nvPr/>
        </p:nvSpPr>
        <p:spPr>
          <a:xfrm>
            <a:off x="4303633" y="3913407"/>
            <a:ext cx="3291316" cy="2769989"/>
          </a:xfrm>
          <a:prstGeom prst="rect">
            <a:avLst/>
          </a:prstGeom>
        </p:spPr>
        <p:txBody>
          <a:bodyPr wrap="square">
            <a:spAutoFit/>
          </a:bodyPr>
          <a:lstStyle/>
          <a:p>
            <a:pPr marL="119063" indent="-119063">
              <a:spcAft>
                <a:spcPts val="800"/>
              </a:spcAft>
              <a:defRPr/>
            </a:pPr>
            <a:r>
              <a:rPr lang="en-US" sz="1400" b="1" spc="100" dirty="0">
                <a:solidFill>
                  <a:srgbClr val="FFFFFF"/>
                </a:solidFill>
                <a:latin typeface="Segoe UI Semibold" charset="0"/>
                <a:ea typeface="Segoe UI Semibold" charset="0"/>
                <a:cs typeface="Segoe UI Semibold" charset="0"/>
              </a:rPr>
              <a:t>““Intelligent Insights proactively finds a database performance problem in a more efficient way and much faster than humans. With it we can proactively help customers until we have a fix for the problem.”, </a:t>
            </a:r>
            <a:r>
              <a:rPr lang="en-US" sz="1400" b="1" spc="100" dirty="0" err="1">
                <a:solidFill>
                  <a:srgbClr val="FFFFFF"/>
                </a:solidFill>
                <a:latin typeface="Segoe UI Semibold" charset="0"/>
                <a:ea typeface="Segoe UI Semibold" charset="0"/>
                <a:cs typeface="Segoe UI Semibold" charset="0"/>
              </a:rPr>
              <a:t>Bauke</a:t>
            </a:r>
            <a:r>
              <a:rPr lang="en-US" sz="1400" b="1" spc="100" dirty="0">
                <a:solidFill>
                  <a:srgbClr val="FFFFFF"/>
                </a:solidFill>
                <a:latin typeface="Segoe UI Semibold" charset="0"/>
                <a:ea typeface="Segoe UI Semibold" charset="0"/>
                <a:cs typeface="Segoe UI Semibold" charset="0"/>
              </a:rPr>
              <a:t> </a:t>
            </a:r>
            <a:r>
              <a:rPr lang="en-US" sz="1400" b="1" spc="100" dirty="0" err="1">
                <a:solidFill>
                  <a:srgbClr val="FFFFFF"/>
                </a:solidFill>
                <a:latin typeface="Segoe UI Semibold" charset="0"/>
                <a:ea typeface="Segoe UI Semibold" charset="0"/>
                <a:cs typeface="Segoe UI Semibold" charset="0"/>
              </a:rPr>
              <a:t>Stil</a:t>
            </a:r>
            <a:r>
              <a:rPr lang="en-US" sz="1400" b="1" spc="100" dirty="0">
                <a:solidFill>
                  <a:srgbClr val="FFFFFF"/>
                </a:solidFill>
                <a:latin typeface="Segoe UI Semibold" charset="0"/>
                <a:ea typeface="Segoe UI Semibold" charset="0"/>
                <a:cs typeface="Segoe UI Semibold" charset="0"/>
              </a:rPr>
              <a:t>, Application Manager, </a:t>
            </a:r>
            <a:r>
              <a:rPr lang="en-US" sz="1400" b="1" spc="100" dirty="0" err="1">
                <a:solidFill>
                  <a:srgbClr val="FFFFFF"/>
                </a:solidFill>
                <a:latin typeface="Segoe UI Semibold" charset="0"/>
                <a:ea typeface="Segoe UI Semibold" charset="0"/>
                <a:cs typeface="Segoe UI Semibold" charset="0"/>
              </a:rPr>
              <a:t>SnelStart</a:t>
            </a:r>
            <a:endParaRPr lang="en-US" sz="1400" b="1" spc="100" dirty="0">
              <a:solidFill>
                <a:srgbClr val="FFFFFF"/>
              </a:solidFill>
              <a:latin typeface="Segoe UI Semibold" charset="0"/>
              <a:ea typeface="Segoe UI Semibold" charset="0"/>
              <a:cs typeface="Segoe UI Semibold" charset="0"/>
            </a:endParaRPr>
          </a:p>
          <a:p>
            <a:pPr marL="119063" marR="0" lvl="0" indent="-119063" algn="l" defTabSz="914400" rtl="0" eaLnBrk="1" fontAlgn="auto" latinLnBrk="0" hangingPunct="1">
              <a:lnSpc>
                <a:spcPct val="100000"/>
              </a:lnSpc>
              <a:spcBef>
                <a:spcPts val="0"/>
              </a:spcBef>
              <a:spcAft>
                <a:spcPts val="800"/>
              </a:spcAft>
              <a:buClrTx/>
              <a:buSzTx/>
              <a:buFontTx/>
              <a:buNone/>
              <a:tabLst/>
              <a:defRPr/>
            </a:pPr>
            <a:endParaRPr kumimoji="0" lang="en-US" sz="1800" b="1" i="0" u="none" strike="noStrike" kern="1200" cap="none" spc="100" normalizeH="0" baseline="0" noProof="0" dirty="0">
              <a:ln>
                <a:noFill/>
              </a:ln>
              <a:solidFill>
                <a:srgbClr val="FFFFFF"/>
              </a:solidFill>
              <a:effectLst/>
              <a:uLnTx/>
              <a:uFillTx/>
              <a:latin typeface="Segoe UI Semibold" charset="0"/>
              <a:ea typeface="Segoe UI Semibold" charset="0"/>
              <a:cs typeface="Segoe UI Semibold" charset="0"/>
            </a:endParaRPr>
          </a:p>
          <a:p>
            <a:pPr marL="119063" marR="0" lvl="0" indent="0" algn="l" defTabSz="914400" rtl="0" eaLnBrk="1" fontAlgn="auto" latinLnBrk="0" hangingPunct="1">
              <a:lnSpc>
                <a:spcPct val="100000"/>
              </a:lnSpc>
              <a:spcBef>
                <a:spcPts val="0"/>
              </a:spcBef>
              <a:spcAft>
                <a:spcPts val="800"/>
              </a:spcAft>
              <a:buClrTx/>
              <a:buSzTx/>
              <a:buFontTx/>
              <a:buNone/>
              <a:tabLst/>
              <a:defRPr/>
            </a:pPr>
            <a:endParaRPr kumimoji="0" lang="en-US" sz="1200" b="0" i="0" u="none" strike="noStrike" kern="1200" cap="none" spc="100" normalizeH="0" baseline="0" noProof="0" dirty="0">
              <a:ln>
                <a:noFill/>
              </a:ln>
              <a:solidFill>
                <a:srgbClr val="FFFFFF"/>
              </a:solidFill>
              <a:effectLst/>
              <a:uLnTx/>
              <a:uFillTx/>
              <a:latin typeface="Segoe UI"/>
              <a:ea typeface="Segoe UI Semibold" charset="0"/>
              <a:cs typeface="Segoe UI Semibold" charset="0"/>
            </a:endParaRPr>
          </a:p>
          <a:p>
            <a:pPr marL="119063" marR="0" lvl="0" indent="0" algn="l" defTabSz="914400" rtl="0" eaLnBrk="1" fontAlgn="auto" latinLnBrk="0" hangingPunct="1">
              <a:lnSpc>
                <a:spcPct val="100000"/>
              </a:lnSpc>
              <a:spcBef>
                <a:spcPts val="0"/>
              </a:spcBef>
              <a:spcAft>
                <a:spcPts val="800"/>
              </a:spcAft>
              <a:buClrTx/>
              <a:buSzTx/>
              <a:buFontTx/>
              <a:buNone/>
              <a:tabLst/>
              <a:defRPr/>
            </a:pPr>
            <a:r>
              <a:rPr kumimoji="0" lang="en-US" sz="1200" b="0" i="0" u="none" strike="noStrike" kern="1200" cap="none" spc="100" normalizeH="0" baseline="0" noProof="0" dirty="0" err="1">
                <a:ln>
                  <a:noFill/>
                </a:ln>
                <a:solidFill>
                  <a:srgbClr val="FFFFFF"/>
                </a:solidFill>
                <a:effectLst/>
                <a:uLnTx/>
                <a:uFillTx/>
                <a:latin typeface="Segoe UI"/>
                <a:ea typeface="Segoe UI Semibold" charset="0"/>
                <a:cs typeface="Segoe UI Semibold" charset="0"/>
              </a:rPr>
              <a:t>Bauke</a:t>
            </a:r>
            <a:r>
              <a:rPr kumimoji="0" lang="en-US" sz="1200" b="0" i="0" u="none" strike="noStrike" kern="1200" cap="none" spc="100" normalizeH="0" baseline="0" noProof="0" dirty="0">
                <a:ln>
                  <a:noFill/>
                </a:ln>
                <a:solidFill>
                  <a:srgbClr val="FFFFFF"/>
                </a:solidFill>
                <a:effectLst/>
                <a:uLnTx/>
                <a:uFillTx/>
                <a:latin typeface="Segoe UI"/>
                <a:ea typeface="Segoe UI Semibold" charset="0"/>
                <a:cs typeface="Segoe UI Semibold" charset="0"/>
              </a:rPr>
              <a:t> </a:t>
            </a:r>
            <a:r>
              <a:rPr kumimoji="0" lang="en-US" sz="1200" b="0" i="0" u="none" strike="noStrike" kern="1200" cap="none" spc="100" normalizeH="0" baseline="0" noProof="0" dirty="0" err="1">
                <a:ln>
                  <a:noFill/>
                </a:ln>
                <a:solidFill>
                  <a:srgbClr val="FFFFFF"/>
                </a:solidFill>
                <a:effectLst/>
                <a:uLnTx/>
                <a:uFillTx/>
                <a:latin typeface="Segoe UI"/>
                <a:ea typeface="Segoe UI Semibold" charset="0"/>
                <a:cs typeface="Segoe UI Semibold" charset="0"/>
              </a:rPr>
              <a:t>Stil</a:t>
            </a:r>
            <a:r>
              <a:rPr kumimoji="0" lang="en-US" sz="1200" b="0" i="0" u="none" strike="noStrike" kern="1200" cap="none" spc="100" normalizeH="0" baseline="0" noProof="0" dirty="0">
                <a:ln>
                  <a:noFill/>
                </a:ln>
                <a:solidFill>
                  <a:srgbClr val="FFFFFF"/>
                </a:solidFill>
                <a:effectLst/>
                <a:uLnTx/>
                <a:uFillTx/>
                <a:latin typeface="Segoe UI"/>
                <a:ea typeface="Segoe UI Semibold" charset="0"/>
                <a:cs typeface="Segoe UI Semibold" charset="0"/>
              </a:rPr>
              <a:t>, App</a:t>
            </a:r>
            <a:r>
              <a:rPr kumimoji="0" lang="en-US" sz="1200" b="0" i="0" u="none" strike="noStrike" kern="1200" cap="none" spc="100" normalizeH="0" noProof="0" dirty="0">
                <a:ln>
                  <a:noFill/>
                </a:ln>
                <a:solidFill>
                  <a:srgbClr val="FFFFFF"/>
                </a:solidFill>
                <a:effectLst/>
                <a:uLnTx/>
                <a:uFillTx/>
                <a:latin typeface="Segoe UI"/>
                <a:ea typeface="Segoe UI Semibold" charset="0"/>
                <a:cs typeface="Segoe UI Semibold" charset="0"/>
              </a:rPr>
              <a:t> Manager</a:t>
            </a:r>
            <a:r>
              <a:rPr lang="en-US" sz="1200" spc="100" dirty="0">
                <a:solidFill>
                  <a:srgbClr val="FFFFFF"/>
                </a:solidFill>
                <a:latin typeface="Segoe UI"/>
                <a:ea typeface="Segoe UI Semibold" charset="0"/>
                <a:cs typeface="Segoe UI Semibold" charset="0"/>
              </a:rPr>
              <a:t>, </a:t>
            </a:r>
            <a:r>
              <a:rPr lang="en-US" sz="1200" spc="100" dirty="0" err="1">
                <a:solidFill>
                  <a:srgbClr val="FFFFFF"/>
                </a:solidFill>
                <a:latin typeface="Segoe UI"/>
                <a:ea typeface="Segoe UI Semibold" charset="0"/>
                <a:cs typeface="Segoe UI Semibold" charset="0"/>
              </a:rPr>
              <a:t>SnelStart</a:t>
            </a:r>
            <a:endParaRPr kumimoji="0" lang="en-US" sz="1200" b="0" i="0" u="none" strike="noStrike" kern="1200" cap="none" spc="100" normalizeH="0" baseline="0" noProof="0" dirty="0">
              <a:ln>
                <a:noFill/>
              </a:ln>
              <a:solidFill>
                <a:srgbClr val="FFFFFF"/>
              </a:solidFill>
              <a:effectLst/>
              <a:uLnTx/>
              <a:uFillTx/>
              <a:latin typeface="Segoe UI"/>
              <a:ea typeface="Segoe UI Semibold" charset="0"/>
              <a:cs typeface="Segoe UI Semibold" charset="0"/>
            </a:endParaRPr>
          </a:p>
        </p:txBody>
      </p:sp>
      <p:sp>
        <p:nvSpPr>
          <p:cNvPr id="12" name="Rectangle 11"/>
          <p:cNvSpPr/>
          <p:nvPr/>
        </p:nvSpPr>
        <p:spPr>
          <a:xfrm>
            <a:off x="8413035" y="3885613"/>
            <a:ext cx="3389105" cy="1343958"/>
          </a:xfrm>
          <a:prstGeom prst="rect">
            <a:avLst/>
          </a:prstGeom>
        </p:spPr>
        <p:txBody>
          <a:bodyPr wrap="square">
            <a:spAutoFit/>
          </a:bodyPr>
          <a:lstStyle/>
          <a:p>
            <a:pPr marL="119063" indent="-119063">
              <a:spcAft>
                <a:spcPts val="800"/>
              </a:spcAft>
              <a:defRPr/>
            </a:pPr>
            <a:r>
              <a:rPr lang="en-US" sz="1400" b="1" spc="100" dirty="0">
                <a:solidFill>
                  <a:srgbClr val="FFFFFF"/>
                </a:solidFill>
                <a:latin typeface="Segoe UI Semibold" charset="0"/>
                <a:ea typeface="Segoe UI Semibold" charset="0"/>
                <a:cs typeface="Segoe UI Semibold" charset="0"/>
              </a:rPr>
              <a:t>“SQL Threat Detection helps us to be ahead of the threats instead of chasing them.” </a:t>
            </a:r>
          </a:p>
          <a:p>
            <a:pPr marL="119063" indent="-119063">
              <a:spcAft>
                <a:spcPts val="800"/>
              </a:spcAft>
              <a:defRPr/>
            </a:pPr>
            <a:endParaRPr lang="en-US" sz="1400" b="1" spc="100" dirty="0">
              <a:solidFill>
                <a:srgbClr val="FFFFFF"/>
              </a:solidFill>
              <a:latin typeface="Segoe UI Semibold" charset="0"/>
              <a:ea typeface="Segoe UI Semibold" charset="0"/>
              <a:cs typeface="Segoe UI Semibold" charset="0"/>
            </a:endParaRPr>
          </a:p>
          <a:p>
            <a:pPr marL="119063" indent="-119063">
              <a:spcAft>
                <a:spcPts val="800"/>
              </a:spcAft>
              <a:defRPr/>
            </a:pPr>
            <a:r>
              <a:rPr lang="en-US" sz="1200" spc="100" dirty="0">
                <a:solidFill>
                  <a:srgbClr val="FFFFFF"/>
                </a:solidFill>
                <a:latin typeface="Segoe UI"/>
                <a:ea typeface="Segoe UI Semibold" charset="0"/>
                <a:cs typeface="Segoe UI Semibold" charset="0"/>
              </a:rPr>
              <a:t>                          Shahin Kohan, CTO</a:t>
            </a:r>
          </a:p>
        </p:txBody>
      </p:sp>
      <p:grpSp>
        <p:nvGrpSpPr>
          <p:cNvPr id="8" name="Group 7"/>
          <p:cNvGrpSpPr/>
          <p:nvPr/>
        </p:nvGrpSpPr>
        <p:grpSpPr>
          <a:xfrm>
            <a:off x="4064000" y="4359965"/>
            <a:ext cx="4064000" cy="1656522"/>
            <a:chOff x="4064000" y="1796912"/>
            <a:chExt cx="4064000" cy="2926080"/>
          </a:xfrm>
        </p:grpSpPr>
        <p:cxnSp>
          <p:nvCxnSpPr>
            <p:cNvPr id="15" name="Straight Connector 14"/>
            <p:cNvCxnSpPr/>
            <p:nvPr/>
          </p:nvCxnSpPr>
          <p:spPr>
            <a:xfrm>
              <a:off x="4064000" y="1796912"/>
              <a:ext cx="0" cy="2926080"/>
            </a:xfrm>
            <a:prstGeom prst="line">
              <a:avLst/>
            </a:prstGeom>
            <a:ln w="9525">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128000" y="1796912"/>
              <a:ext cx="0" cy="2926080"/>
            </a:xfrm>
            <a:prstGeom prst="line">
              <a:avLst/>
            </a:prstGeom>
            <a:ln w="9525">
              <a:solidFill>
                <a:schemeClr val="bg1">
                  <a:alpha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85361384-D9C6-487D-932C-F4214EE1E131}"/>
              </a:ext>
            </a:extLst>
          </p:cNvPr>
          <p:cNvSpPr/>
          <p:nvPr/>
        </p:nvSpPr>
        <p:spPr>
          <a:xfrm>
            <a:off x="3414556" y="883622"/>
            <a:ext cx="4138862" cy="129266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kern="0" spc="49" dirty="0">
                <a:solidFill>
                  <a:srgbClr val="0078D7"/>
                </a:solidFill>
                <a:latin typeface="Segoe UI Bold"/>
                <a:cs typeface="Segoe UI Bold"/>
              </a:rPr>
              <a:t>154</a:t>
            </a:r>
            <a:r>
              <a:rPr lang="en-US" sz="2800" kern="0" cap="all" spc="49" dirty="0">
                <a:solidFill>
                  <a:srgbClr val="0078D7"/>
                </a:solidFill>
                <a:latin typeface="Segoe UI"/>
                <a:cs typeface="Segoe UI"/>
              </a:rPr>
              <a:t>PB</a:t>
            </a:r>
            <a:br>
              <a:rPr kumimoji="0" lang="en-US" sz="5000" b="1" i="0" u="none" strike="noStrike" kern="1200" cap="none" spc="10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800" b="0" i="0" u="none" strike="noStrike" kern="1200" cap="none" spc="100" normalizeH="0" baseline="0" noProof="0" dirty="0">
                <a:ln>
                  <a:noFill/>
                </a:ln>
                <a:solidFill>
                  <a:srgbClr val="505050"/>
                </a:solidFill>
                <a:effectLst/>
                <a:uLnTx/>
                <a:uFillTx/>
                <a:latin typeface="Segoe UI" charset="0"/>
                <a:ea typeface="Segoe UI" charset="0"/>
                <a:cs typeface="Segoe UI" charset="0"/>
              </a:rPr>
              <a:t>total size</a:t>
            </a:r>
            <a:endParaRPr kumimoji="0" lang="en-US" sz="2000" b="0"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18" name="Rectangle 17">
            <a:extLst>
              <a:ext uri="{FF2B5EF4-FFF2-40B4-BE49-F238E27FC236}">
                <a16:creationId xmlns:a16="http://schemas.microsoft.com/office/drawing/2014/main" id="{13BA8541-2739-41F0-8A5D-5D55B69C4B5C}"/>
              </a:ext>
            </a:extLst>
          </p:cNvPr>
          <p:cNvSpPr/>
          <p:nvPr/>
        </p:nvSpPr>
        <p:spPr>
          <a:xfrm>
            <a:off x="889652" y="855207"/>
            <a:ext cx="2732158" cy="1292662"/>
          </a:xfrm>
          <a:prstGeom prst="rect">
            <a:avLst/>
          </a:prstGeom>
        </p:spPr>
        <p:txBody>
          <a:bodyPr wrap="non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6000" b="0" i="0" u="none" strike="noStrike" kern="0" cap="none" spc="49" normalizeH="0" baseline="0" noProof="0" dirty="0">
                <a:ln>
                  <a:noFill/>
                </a:ln>
                <a:solidFill>
                  <a:srgbClr val="0078D7"/>
                </a:solidFill>
                <a:effectLst/>
                <a:uLnTx/>
                <a:uFillTx/>
                <a:latin typeface="Segoe UI Bold"/>
                <a:ea typeface="+mn-ea"/>
                <a:cs typeface="Segoe UI Bold"/>
              </a:rPr>
              <a:t>4.1</a:t>
            </a:r>
            <a:r>
              <a:rPr kumimoji="0" lang="en-US" sz="2800" b="0" i="0" u="none" strike="noStrike" kern="0" cap="all" spc="49" normalizeH="0" baseline="0" noProof="0" dirty="0">
                <a:ln>
                  <a:noFill/>
                </a:ln>
                <a:solidFill>
                  <a:srgbClr val="0078D7"/>
                </a:solidFill>
                <a:effectLst/>
                <a:uLnTx/>
                <a:uFillTx/>
                <a:latin typeface="Segoe UI"/>
                <a:ea typeface="+mn-ea"/>
                <a:cs typeface="Segoe UI"/>
              </a:rPr>
              <a:t>million</a:t>
            </a:r>
          </a:p>
          <a:p>
            <a:pPr marL="0" marR="0" lvl="0" indent="0" algn="l" defTabSz="914102" rtl="0" eaLnBrk="1" fontAlgn="base" latinLnBrk="0" hangingPunct="1">
              <a:lnSpc>
                <a:spcPct val="100000"/>
              </a:lnSpc>
              <a:spcBef>
                <a:spcPct val="0"/>
              </a:spcBef>
              <a:spcAft>
                <a:spcPct val="0"/>
              </a:spcAft>
              <a:buClrTx/>
              <a:buSzTx/>
              <a:buFontTx/>
              <a:buNone/>
              <a:tabLst/>
              <a:defRPr/>
            </a:pPr>
            <a:r>
              <a:rPr lang="en-US" spc="100" dirty="0">
                <a:solidFill>
                  <a:srgbClr val="505050"/>
                </a:solidFill>
                <a:latin typeface="Segoe UI" charset="0"/>
                <a:cs typeface="Segoe UI" charset="0"/>
              </a:rPr>
              <a:t>databases</a:t>
            </a:r>
          </a:p>
        </p:txBody>
      </p:sp>
      <p:sp>
        <p:nvSpPr>
          <p:cNvPr id="21" name="Rectangle 20">
            <a:extLst>
              <a:ext uri="{FF2B5EF4-FFF2-40B4-BE49-F238E27FC236}">
                <a16:creationId xmlns:a16="http://schemas.microsoft.com/office/drawing/2014/main" id="{D6908C3A-294B-46EA-B79F-B1C6E82BE62F}"/>
              </a:ext>
            </a:extLst>
          </p:cNvPr>
          <p:cNvSpPr/>
          <p:nvPr/>
        </p:nvSpPr>
        <p:spPr>
          <a:xfrm>
            <a:off x="6691175" y="821143"/>
            <a:ext cx="4138862" cy="129266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kern="0" spc="49" dirty="0">
                <a:solidFill>
                  <a:srgbClr val="0078D7"/>
                </a:solidFill>
                <a:latin typeface="Segoe UI Bold"/>
                <a:cs typeface="Segoe UI Bold"/>
              </a:rPr>
              <a:t>421</a:t>
            </a:r>
            <a:r>
              <a:rPr lang="en-US" sz="2800" kern="0" cap="all" spc="49" dirty="0">
                <a:solidFill>
                  <a:srgbClr val="0078D7"/>
                </a:solidFill>
                <a:latin typeface="Segoe UI"/>
                <a:cs typeface="Segoe UI"/>
              </a:rPr>
              <a:t>K</a:t>
            </a:r>
            <a:br>
              <a:rPr kumimoji="0" lang="en-US" sz="5000" b="1" i="0" u="none" strike="noStrike" kern="1200" cap="none" spc="10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800" b="0" i="0" u="none" strike="noStrike" kern="1200" cap="none" spc="100" normalizeH="0" baseline="0" noProof="0" dirty="0">
                <a:ln>
                  <a:noFill/>
                </a:ln>
                <a:solidFill>
                  <a:srgbClr val="505050"/>
                </a:solidFill>
                <a:effectLst/>
                <a:uLnTx/>
                <a:uFillTx/>
                <a:latin typeface="Segoe UI" charset="0"/>
                <a:ea typeface="Segoe UI" charset="0"/>
                <a:cs typeface="Segoe UI" charset="0"/>
              </a:rPr>
              <a:t>subscriptions</a:t>
            </a:r>
            <a:endParaRPr kumimoji="0" lang="en-US" sz="2000" b="0"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22" name="Rectangle 21">
            <a:extLst>
              <a:ext uri="{FF2B5EF4-FFF2-40B4-BE49-F238E27FC236}">
                <a16:creationId xmlns:a16="http://schemas.microsoft.com/office/drawing/2014/main" id="{05BBF520-9581-491C-B4B0-3B99DF69623B}"/>
              </a:ext>
            </a:extLst>
          </p:cNvPr>
          <p:cNvSpPr/>
          <p:nvPr/>
        </p:nvSpPr>
        <p:spPr>
          <a:xfrm>
            <a:off x="679784" y="2204698"/>
            <a:ext cx="4138862" cy="129266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kern="0" spc="49" dirty="0">
                <a:solidFill>
                  <a:srgbClr val="0078D7"/>
                </a:solidFill>
                <a:latin typeface="Segoe UI Bold"/>
                <a:cs typeface="Segoe UI Bold"/>
              </a:rPr>
              <a:t>3</a:t>
            </a:r>
            <a:r>
              <a:rPr lang="en-US" sz="2800" kern="0" cap="all" spc="49" dirty="0">
                <a:solidFill>
                  <a:srgbClr val="0078D7"/>
                </a:solidFill>
                <a:latin typeface="Segoe UI"/>
                <a:cs typeface="Segoe UI"/>
              </a:rPr>
              <a:t>Trillion</a:t>
            </a:r>
            <a:br>
              <a:rPr kumimoji="0" lang="en-US" sz="5000" b="1" i="0" u="none" strike="noStrike" kern="1200" cap="none" spc="10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800" b="0" i="0" u="none" strike="noStrike" kern="1200" cap="none" spc="100" normalizeH="0" baseline="0" noProof="0" dirty="0">
                <a:ln>
                  <a:noFill/>
                </a:ln>
                <a:solidFill>
                  <a:srgbClr val="505050"/>
                </a:solidFill>
                <a:effectLst/>
                <a:uLnTx/>
                <a:uFillTx/>
                <a:latin typeface="Segoe UI" charset="0"/>
                <a:ea typeface="Segoe UI" charset="0"/>
                <a:cs typeface="Segoe UI" charset="0"/>
              </a:rPr>
              <a:t>batch requests/day</a:t>
            </a:r>
            <a:endParaRPr kumimoji="0" lang="en-US" sz="2000" b="0"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23" name="Rectangle 22">
            <a:extLst>
              <a:ext uri="{FF2B5EF4-FFF2-40B4-BE49-F238E27FC236}">
                <a16:creationId xmlns:a16="http://schemas.microsoft.com/office/drawing/2014/main" id="{1398609E-6A29-4C13-9848-A6A33646EA06}"/>
              </a:ext>
            </a:extLst>
          </p:cNvPr>
          <p:cNvSpPr/>
          <p:nvPr/>
        </p:nvSpPr>
        <p:spPr>
          <a:xfrm>
            <a:off x="4074199" y="2224406"/>
            <a:ext cx="4138862"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kern="0" spc="49" dirty="0">
                <a:solidFill>
                  <a:srgbClr val="0078D7"/>
                </a:solidFill>
                <a:latin typeface="Segoe UI Bold"/>
                <a:cs typeface="Segoe UI Bold"/>
              </a:rPr>
              <a:t>1.4</a:t>
            </a:r>
            <a:r>
              <a:rPr lang="en-US" sz="2800" kern="0" cap="all" spc="49" dirty="0">
                <a:solidFill>
                  <a:srgbClr val="0078D7"/>
                </a:solidFill>
                <a:latin typeface="Segoe UI"/>
                <a:cs typeface="Segoe UI"/>
              </a:rPr>
              <a:t> million</a:t>
            </a:r>
            <a:br>
              <a:rPr kumimoji="0" lang="en-US" sz="5000" b="1" i="0" u="none" strike="noStrike" kern="1200" cap="none" spc="100" normalizeH="0" baseline="0" noProof="0" dirty="0">
                <a:ln>
                  <a:noFill/>
                </a:ln>
                <a:solidFill>
                  <a:srgbClr val="0078D7"/>
                </a:solidFill>
                <a:effectLst/>
                <a:uLnTx/>
                <a:uFillTx/>
                <a:latin typeface="Segoe UI Semibold" charset="0"/>
                <a:ea typeface="Segoe UI Semibold" charset="0"/>
                <a:cs typeface="Segoe UI Semibold" charset="0"/>
              </a:rPr>
            </a:br>
            <a:r>
              <a:rPr lang="en-US" spc="100" dirty="0">
                <a:solidFill>
                  <a:srgbClr val="505050"/>
                </a:solidFill>
                <a:latin typeface="Segoe UI" charset="0"/>
                <a:ea typeface="Segoe UI Semibold" charset="0"/>
                <a:cs typeface="Segoe UI" charset="0"/>
              </a:rPr>
              <a:t>HTAP transactions/sec</a:t>
            </a:r>
            <a:endParaRPr kumimoji="0" lang="en-US" sz="2000" b="0"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pic>
        <p:nvPicPr>
          <p:cNvPr id="25" name="Picture 24">
            <a:extLst>
              <a:ext uri="{FF2B5EF4-FFF2-40B4-BE49-F238E27FC236}">
                <a16:creationId xmlns:a16="http://schemas.microsoft.com/office/drawing/2014/main" id="{F1F6090B-CE03-4B8C-93EA-6913ABCED5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109" b="87226" l="5917" r="95417">
                        <a14:foregroundMark x1="58833" y1="78467" x2="58833" y2="78467"/>
                        <a14:foregroundMark x1="62417" y1="79562" x2="62417" y2="79562"/>
                        <a14:foregroundMark x1="65083" y1="79562" x2="65083" y2="79562"/>
                        <a14:foregroundMark x1="68250" y1="77007" x2="68250" y2="77007"/>
                        <a14:foregroundMark x1="70333" y1="77737" x2="70333" y2="77737"/>
                        <a14:foregroundMark x1="71833" y1="77007" x2="71833" y2="77007"/>
                        <a14:foregroundMark x1="75583" y1="78467" x2="75583" y2="78467"/>
                        <a14:foregroundMark x1="76667" y1="77007" x2="76667" y2="77007"/>
                        <a14:foregroundMark x1="81417" y1="79927" x2="81417" y2="79927"/>
                        <a14:foregroundMark x1="82417" y1="80657" x2="82417" y2="80657"/>
                        <a14:foregroundMark x1="85167" y1="81752" x2="85167" y2="81752"/>
                        <a14:foregroundMark x1="88750" y1="82117" x2="88750" y2="82117"/>
                        <a14:foregroundMark x1="91250" y1="81022" x2="91250" y2="81022"/>
                        <a14:foregroundMark x1="86750" y1="75182" x2="86750" y2="75182"/>
                        <a14:foregroundMark x1="87417" y1="82482" x2="87417" y2="82482"/>
                        <a14:foregroundMark x1="93833" y1="76277" x2="93833" y2="76277"/>
                        <a14:foregroundMark x1="95333" y1="79197" x2="95333" y2="79197"/>
                        <a14:foregroundMark x1="93500" y1="50730" x2="93500" y2="50730"/>
                        <a14:foregroundMark x1="87583" y1="38321" x2="87583" y2="38321"/>
                        <a14:foregroundMark x1="87917" y1="6569" x2="87917" y2="6569"/>
                        <a14:foregroundMark x1="82917" y1="29927" x2="82917" y2="29927"/>
                        <a14:foregroundMark x1="72333" y1="22993" x2="72333" y2="22993"/>
                        <a14:foregroundMark x1="65083" y1="29562" x2="65083" y2="29562"/>
                        <a14:foregroundMark x1="55583" y1="25912" x2="55583" y2="25912"/>
                        <a14:foregroundMark x1="49833" y1="27737" x2="49583" y2="31752"/>
                        <a14:foregroundMark x1="41667" y1="29197" x2="41667" y2="29197"/>
                        <a14:foregroundMark x1="30500" y1="27007" x2="30500" y2="27007"/>
                        <a14:foregroundMark x1="14083" y1="40146" x2="14083" y2="40146"/>
                        <a14:foregroundMark x1="8750" y1="62774" x2="8750" y2="62774"/>
                        <a14:foregroundMark x1="9833" y1="50365" x2="9833" y2="50365"/>
                        <a14:foregroundMark x1="10417" y1="51095" x2="10750" y2="52555"/>
                        <a14:foregroundMark x1="8417" y1="48175" x2="7833" y2="48175"/>
                        <a14:foregroundMark x1="7000" y1="48540" x2="5917" y2="49635"/>
                        <a14:foregroundMark x1="60000" y1="77007" x2="60000" y2="77007"/>
                        <a14:foregroundMark x1="61417" y1="77007" x2="61417" y2="77007"/>
                        <a14:foregroundMark x1="65750" y1="74818" x2="65750" y2="74818"/>
                        <a14:foregroundMark x1="66750" y1="79197" x2="66750" y2="79197"/>
                        <a14:foregroundMark x1="67833" y1="74453" x2="67833" y2="74453"/>
                        <a14:foregroundMark x1="70917" y1="82847" x2="70917" y2="82847"/>
                        <a14:foregroundMark x1="73000" y1="75912" x2="73000" y2="75912"/>
                        <a14:foregroundMark x1="74833" y1="74818" x2="74833" y2="74818"/>
                        <a14:foregroundMark x1="80167" y1="77372" x2="80167" y2="77372"/>
                        <a14:foregroundMark x1="85333" y1="75547" x2="85333" y2="75547"/>
                        <a14:foregroundMark x1="86167" y1="71168" x2="86167" y2="71168"/>
                        <a14:foregroundMark x1="87417" y1="74818" x2="87417" y2="74818"/>
                        <a14:foregroundMark x1="89083" y1="78467" x2="89083" y2="78467"/>
                        <a14:foregroundMark x1="92000" y1="74818" x2="92000" y2="74818"/>
                        <a14:foregroundMark x1="94583" y1="75182" x2="94583" y2="75182"/>
                        <a14:foregroundMark x1="63500" y1="82847" x2="63500" y2="82847"/>
                        <a14:foregroundMark x1="95417" y1="77737" x2="95417" y2="77737"/>
                        <a14:foregroundMark x1="95333" y1="79197" x2="95333" y2="79197"/>
                        <a14:foregroundMark x1="95250" y1="79197" x2="95250" y2="79197"/>
                        <a14:foregroundMark x1="95250" y1="79197" x2="95250" y2="79197"/>
                        <a14:foregroundMark x1="67583" y1="82847" x2="67583" y2="82847"/>
                        <a14:foregroundMark x1="67583" y1="79197" x2="67583" y2="79197"/>
                        <a14:foregroundMark x1="63333" y1="74453" x2="63333" y2="74453"/>
                        <a14:foregroundMark x1="31250" y1="35766" x2="31500" y2="39416"/>
                        <a14:foregroundMark x1="25083" y1="31752" x2="25333" y2="41606"/>
                        <a14:foregroundMark x1="7083" y1="81387" x2="7333" y2="81387"/>
                        <a14:backgroundMark x1="63167" y1="79197" x2="63167" y2="79197"/>
                        <a14:backgroundMark x1="67667" y1="77372" x2="67667" y2="77372"/>
                        <a14:backgroundMark x1="75000" y1="81022" x2="75000" y2="81022"/>
                        <a14:backgroundMark x1="83583" y1="79197" x2="83583" y2="79197"/>
                        <a14:backgroundMark x1="86083" y1="73723" x2="86083" y2="73723"/>
                        <a14:backgroundMark x1="96167" y1="77007" x2="96167" y2="77007"/>
                        <a14:backgroundMark x1="92333" y1="81387" x2="92333" y2="81387"/>
                        <a14:backgroundMark x1="95083" y1="78832" x2="95083" y2="78832"/>
                        <a14:backgroundMark x1="71000" y1="83577" x2="71000" y2="83577"/>
                        <a14:backgroundMark x1="70833" y1="83577" x2="70833" y2="83577"/>
                        <a14:backgroundMark x1="95167" y1="79197" x2="95167" y2="79197"/>
                      </a14:backgroundRemoval>
                    </a14:imgEffect>
                  </a14:imgLayer>
                </a14:imgProps>
              </a:ext>
            </a:extLst>
          </a:blip>
          <a:stretch>
            <a:fillRect/>
          </a:stretch>
        </p:blipFill>
        <p:spPr>
          <a:xfrm>
            <a:off x="2086818" y="6016487"/>
            <a:ext cx="1556723" cy="355452"/>
          </a:xfrm>
          <a:prstGeom prst="rect">
            <a:avLst/>
          </a:prstGeom>
          <a:ln>
            <a:noFill/>
          </a:ln>
        </p:spPr>
      </p:pic>
      <p:pic>
        <p:nvPicPr>
          <p:cNvPr id="6" name="Picture 5">
            <a:extLst>
              <a:ext uri="{FF2B5EF4-FFF2-40B4-BE49-F238E27FC236}">
                <a16:creationId xmlns:a16="http://schemas.microsoft.com/office/drawing/2014/main" id="{AB5460F5-F5A2-4B26-B51F-70D96E19D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89116" y="5871994"/>
            <a:ext cx="1677725" cy="288986"/>
          </a:xfrm>
          <a:prstGeom prst="rect">
            <a:avLst/>
          </a:prstGeom>
        </p:spPr>
      </p:pic>
      <p:sp>
        <p:nvSpPr>
          <p:cNvPr id="26" name="Rectangle 25">
            <a:extLst>
              <a:ext uri="{FF2B5EF4-FFF2-40B4-BE49-F238E27FC236}">
                <a16:creationId xmlns:a16="http://schemas.microsoft.com/office/drawing/2014/main" id="{AFA797EC-91E0-4FEA-A01D-8B661822E518}"/>
              </a:ext>
            </a:extLst>
          </p:cNvPr>
          <p:cNvSpPr/>
          <p:nvPr/>
        </p:nvSpPr>
        <p:spPr>
          <a:xfrm>
            <a:off x="7880056" y="2185246"/>
            <a:ext cx="4138862" cy="129266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000" kern="0" spc="49" dirty="0">
                <a:solidFill>
                  <a:srgbClr val="0078D7"/>
                </a:solidFill>
                <a:latin typeface="Segoe UI Bold"/>
                <a:cs typeface="Segoe UI Bold"/>
              </a:rPr>
              <a:t>100</a:t>
            </a:r>
            <a:r>
              <a:rPr lang="en-US" sz="2800" kern="0" cap="all" spc="49" dirty="0">
                <a:solidFill>
                  <a:srgbClr val="0078D7"/>
                </a:solidFill>
                <a:latin typeface="Segoe UI"/>
                <a:cs typeface="Segoe UI"/>
              </a:rPr>
              <a:t>million</a:t>
            </a:r>
            <a:br>
              <a:rPr kumimoji="0" lang="en-US" sz="5000" b="1" i="0" u="none" strike="noStrike" kern="1200" cap="none" spc="10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800" b="0" i="0" u="none" strike="noStrike" kern="1200" cap="none" spc="100" normalizeH="0" baseline="0" noProof="0" dirty="0">
                <a:ln>
                  <a:noFill/>
                </a:ln>
                <a:solidFill>
                  <a:srgbClr val="505050"/>
                </a:solidFill>
                <a:effectLst/>
                <a:uLnTx/>
                <a:uFillTx/>
                <a:latin typeface="Segoe UI" charset="0"/>
                <a:ea typeface="Segoe UI" charset="0"/>
                <a:cs typeface="Segoe UI" charset="0"/>
              </a:rPr>
              <a:t>queries analyzed/hour</a:t>
            </a:r>
            <a:endParaRPr kumimoji="0" lang="en-US" sz="2000" b="0"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27" name="Rectangle 26">
            <a:extLst>
              <a:ext uri="{FF2B5EF4-FFF2-40B4-BE49-F238E27FC236}">
                <a16:creationId xmlns:a16="http://schemas.microsoft.com/office/drawing/2014/main" id="{4F240FCE-E131-4D11-B3B3-952AE91D0228}"/>
              </a:ext>
            </a:extLst>
          </p:cNvPr>
          <p:cNvSpPr/>
          <p:nvPr/>
        </p:nvSpPr>
        <p:spPr>
          <a:xfrm>
            <a:off x="8413035" y="5298201"/>
            <a:ext cx="3447901" cy="1508105"/>
          </a:xfrm>
          <a:prstGeom prst="rect">
            <a:avLst/>
          </a:prstGeom>
        </p:spPr>
        <p:txBody>
          <a:bodyPr wrap="square">
            <a:spAutoFit/>
          </a:bodyPr>
          <a:lstStyle/>
          <a:p>
            <a:r>
              <a:rPr lang="en-US" sz="1400" b="1" spc="100" dirty="0">
                <a:solidFill>
                  <a:srgbClr val="FFFFFF"/>
                </a:solidFill>
                <a:latin typeface="Segoe UI Semibold" charset="0"/>
                <a:ea typeface="Segoe UI Semibold" charset="0"/>
                <a:cs typeface="Segoe UI Semibold" charset="0"/>
              </a:rPr>
              <a:t>“SQL Threat Detection helps us respond to activities, which were not visible beforehand.”</a:t>
            </a:r>
          </a:p>
          <a:p>
            <a:pPr algn="r"/>
            <a:endParaRPr lang="en-US" sz="1400" b="1" spc="100" dirty="0">
              <a:solidFill>
                <a:srgbClr val="FFFFFF"/>
              </a:solidFill>
              <a:latin typeface="Segoe UI Semibold" charset="0"/>
              <a:ea typeface="Segoe UI Semibold" charset="0"/>
              <a:cs typeface="Segoe UI Semibold" charset="0"/>
            </a:endParaRPr>
          </a:p>
          <a:p>
            <a:endParaRPr lang="en-US" sz="1200" spc="100" dirty="0">
              <a:solidFill>
                <a:srgbClr val="FFFFFF"/>
              </a:solidFill>
              <a:latin typeface="Segoe UI"/>
              <a:ea typeface="Segoe UI Semibold" charset="0"/>
              <a:cs typeface="Segoe UI Semibold" charset="0"/>
            </a:endParaRPr>
          </a:p>
          <a:p>
            <a:r>
              <a:rPr lang="en-US" sz="1200" spc="100" dirty="0">
                <a:solidFill>
                  <a:srgbClr val="FFFFFF"/>
                </a:solidFill>
                <a:latin typeface="Segoe UI"/>
                <a:ea typeface="Segoe UI Semibold" charset="0"/>
                <a:cs typeface="Segoe UI Semibold" charset="0"/>
              </a:rPr>
              <a:t>Manrique Logan, architect &amp; technical lead</a:t>
            </a:r>
          </a:p>
        </p:txBody>
      </p:sp>
      <p:pic>
        <p:nvPicPr>
          <p:cNvPr id="28" name="Picture 27" descr="A picture containing clipart&#10;&#10;Description generated with very high confidence">
            <a:extLst>
              <a:ext uri="{FF2B5EF4-FFF2-40B4-BE49-F238E27FC236}">
                <a16:creationId xmlns:a16="http://schemas.microsoft.com/office/drawing/2014/main" id="{396DF782-3856-4689-94D4-BE14B49E76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0460" y="4590658"/>
            <a:ext cx="1129540" cy="360660"/>
          </a:xfrm>
          <a:prstGeom prst="rect">
            <a:avLst/>
          </a:prstGeom>
        </p:spPr>
      </p:pic>
      <p:pic>
        <p:nvPicPr>
          <p:cNvPr id="29" name="Picture 28">
            <a:extLst>
              <a:ext uri="{FF2B5EF4-FFF2-40B4-BE49-F238E27FC236}">
                <a16:creationId xmlns:a16="http://schemas.microsoft.com/office/drawing/2014/main" id="{AE61A1B0-6EB3-43D1-AFC2-4CFC0B53FAD5}"/>
              </a:ext>
            </a:extLst>
          </p:cNvPr>
          <p:cNvPicPr>
            <a:picLocks noChangeAspect="1"/>
          </p:cNvPicPr>
          <p:nvPr/>
        </p:nvPicPr>
        <p:blipFill>
          <a:blip r:embed="rId7"/>
          <a:stretch>
            <a:fillRect/>
          </a:stretch>
        </p:blipFill>
        <p:spPr>
          <a:xfrm>
            <a:off x="9514201" y="6016487"/>
            <a:ext cx="2057895" cy="351110"/>
          </a:xfrm>
          <a:prstGeom prst="rect">
            <a:avLst/>
          </a:prstGeom>
          <a:ln>
            <a:solidFill>
              <a:srgbClr val="292929"/>
            </a:solidFill>
          </a:ln>
        </p:spPr>
      </p:pic>
      <p:sp>
        <p:nvSpPr>
          <p:cNvPr id="5" name="Title 4">
            <a:extLst>
              <a:ext uri="{FF2B5EF4-FFF2-40B4-BE49-F238E27FC236}">
                <a16:creationId xmlns:a16="http://schemas.microsoft.com/office/drawing/2014/main" id="{55970B58-E025-43B4-BDF0-1F61B08BF17B}"/>
              </a:ext>
            </a:extLst>
          </p:cNvPr>
          <p:cNvSpPr>
            <a:spLocks noGrp="1"/>
          </p:cNvSpPr>
          <p:nvPr>
            <p:ph type="title"/>
          </p:nvPr>
        </p:nvSpPr>
        <p:spPr>
          <a:xfrm>
            <a:off x="268080" y="247187"/>
            <a:ext cx="11655840" cy="899665"/>
          </a:xfrm>
        </p:spPr>
        <p:txBody>
          <a:bodyPr/>
          <a:lstStyle/>
          <a:p>
            <a:pPr algn="ctr"/>
            <a:r>
              <a:rPr lang="en-US" sz="3600" cap="all" dirty="0">
                <a:solidFill>
                  <a:schemeClr val="tx2"/>
                </a:solidFill>
                <a:latin typeface="Segoe UI Semilight" panose="020B0402040204020203" pitchFamily="34" charset="0"/>
                <a:cs typeface="Segoe UI Semilight" panose="020B0402040204020203" pitchFamily="34" charset="0"/>
              </a:rPr>
              <a:t>Azure SQL Database Momentum</a:t>
            </a:r>
          </a:p>
        </p:txBody>
      </p:sp>
    </p:spTree>
    <p:extLst>
      <p:ext uri="{BB962C8B-B14F-4D97-AF65-F5344CB8AC3E}">
        <p14:creationId xmlns:p14="http://schemas.microsoft.com/office/powerpoint/2010/main" val="4316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581912"/>
            <a:ext cx="12192000" cy="473659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le 1">
            <a:extLst>
              <a:ext uri="{FF2B5EF4-FFF2-40B4-BE49-F238E27FC236}">
                <a16:creationId xmlns:a16="http://schemas.microsoft.com/office/drawing/2014/main" id="{5F2E4DD6-49FE-442F-B3C3-1CE67E59DFEA}"/>
              </a:ext>
            </a:extLst>
          </p:cNvPr>
          <p:cNvSpPr>
            <a:spLocks noGrp="1"/>
          </p:cNvSpPr>
          <p:nvPr>
            <p:ph type="title"/>
          </p:nvPr>
        </p:nvSpPr>
        <p:spPr>
          <a:xfrm>
            <a:off x="269240" y="358961"/>
            <a:ext cx="11655840" cy="899665"/>
          </a:xfrm>
        </p:spPr>
        <p:txBody>
          <a:bodyPr/>
          <a:lstStyle/>
          <a:p>
            <a:pPr algn="ctr"/>
            <a:r>
              <a:rPr lang="en-US" sz="3200" cap="all" dirty="0">
                <a:solidFill>
                  <a:schemeClr val="tx2"/>
                </a:solidFill>
                <a:latin typeface="Segoe UI Semilight" panose="020B0402040204020203" pitchFamily="34" charset="0"/>
                <a:ea typeface="Segoe UI Semilight" charset="0"/>
                <a:cs typeface="Segoe UI Semilight" panose="020B0402040204020203" pitchFamily="34" charset="0"/>
              </a:rPr>
              <a:t>Introducing Azure SQL Database Managed Instance</a:t>
            </a:r>
          </a:p>
        </p:txBody>
      </p:sp>
      <p:sp>
        <p:nvSpPr>
          <p:cNvPr id="9" name="Arrow: Right 11">
            <a:extLst>
              <a:ext uri="{FF2B5EF4-FFF2-40B4-BE49-F238E27FC236}">
                <a16:creationId xmlns:a16="http://schemas.microsoft.com/office/drawing/2014/main" id="{6600A3E6-8AB6-40F1-A856-EA26B993AE6D}"/>
              </a:ext>
            </a:extLst>
          </p:cNvPr>
          <p:cNvSpPr/>
          <p:nvPr/>
        </p:nvSpPr>
        <p:spPr>
          <a:xfrm rot="5400000">
            <a:off x="2711063" y="3846854"/>
            <a:ext cx="587828" cy="1175657"/>
          </a:xfrm>
          <a:custGeom>
            <a:avLst/>
            <a:gdLst>
              <a:gd name="connsiteX0" fmla="*/ 0 w 1184711"/>
              <a:gd name="connsiteY0" fmla="*/ 0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7" fmla="*/ 0 w 1184711"/>
              <a:gd name="connsiteY7" fmla="*/ 0 h 117565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6" fmla="*/ 0 w 1184711"/>
              <a:gd name="connsiteY6" fmla="*/ 1175657 h 1175657"/>
              <a:gd name="connsiteX0" fmla="*/ 0 w 1184711"/>
              <a:gd name="connsiteY0" fmla="*/ 1175657 h 1267097"/>
              <a:gd name="connsiteX1" fmla="*/ 596883 w 1184711"/>
              <a:gd name="connsiteY1" fmla="*/ 0 h 1267097"/>
              <a:gd name="connsiteX2" fmla="*/ 596883 w 1184711"/>
              <a:gd name="connsiteY2" fmla="*/ 0 h 1267097"/>
              <a:gd name="connsiteX3" fmla="*/ 1184711 w 1184711"/>
              <a:gd name="connsiteY3" fmla="*/ 587829 h 1267097"/>
              <a:gd name="connsiteX4" fmla="*/ 596883 w 1184711"/>
              <a:gd name="connsiteY4" fmla="*/ 1175657 h 1267097"/>
              <a:gd name="connsiteX5" fmla="*/ 596883 w 1184711"/>
              <a:gd name="connsiteY5" fmla="*/ 1175657 h 1267097"/>
              <a:gd name="connsiteX6" fmla="*/ 91440 w 1184711"/>
              <a:gd name="connsiteY6" fmla="*/ 1267097 h 1267097"/>
              <a:gd name="connsiteX0" fmla="*/ 0 w 1184711"/>
              <a:gd name="connsiteY0" fmla="*/ 1175657 h 1175657"/>
              <a:gd name="connsiteX1" fmla="*/ 596883 w 1184711"/>
              <a:gd name="connsiteY1" fmla="*/ 0 h 1175657"/>
              <a:gd name="connsiteX2" fmla="*/ 596883 w 1184711"/>
              <a:gd name="connsiteY2" fmla="*/ 0 h 1175657"/>
              <a:gd name="connsiteX3" fmla="*/ 1184711 w 1184711"/>
              <a:gd name="connsiteY3" fmla="*/ 587829 h 1175657"/>
              <a:gd name="connsiteX4" fmla="*/ 596883 w 1184711"/>
              <a:gd name="connsiteY4" fmla="*/ 1175657 h 1175657"/>
              <a:gd name="connsiteX5" fmla="*/ 596883 w 1184711"/>
              <a:gd name="connsiteY5" fmla="*/ 1175657 h 1175657"/>
              <a:gd name="connsiteX0" fmla="*/ 0 w 587828"/>
              <a:gd name="connsiteY0" fmla="*/ 0 h 1175657"/>
              <a:gd name="connsiteX1" fmla="*/ 0 w 587828"/>
              <a:gd name="connsiteY1" fmla="*/ 0 h 1175657"/>
              <a:gd name="connsiteX2" fmla="*/ 587828 w 587828"/>
              <a:gd name="connsiteY2" fmla="*/ 587829 h 1175657"/>
              <a:gd name="connsiteX3" fmla="*/ 0 w 587828"/>
              <a:gd name="connsiteY3" fmla="*/ 1175657 h 1175657"/>
              <a:gd name="connsiteX4" fmla="*/ 0 w 587828"/>
              <a:gd name="connsiteY4" fmla="*/ 1175657 h 1175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828" h="1175657">
                <a:moveTo>
                  <a:pt x="0" y="0"/>
                </a:moveTo>
                <a:lnTo>
                  <a:pt x="0" y="0"/>
                </a:lnTo>
                <a:lnTo>
                  <a:pt x="587828" y="587829"/>
                </a:lnTo>
                <a:lnTo>
                  <a:pt x="0" y="1175657"/>
                </a:lnTo>
                <a:lnTo>
                  <a:pt x="0" y="1175657"/>
                </a:lnTo>
              </a:path>
            </a:pathLst>
          </a:custGeom>
          <a:ln w="12700">
            <a:solidFill>
              <a:schemeClr val="bg1"/>
            </a:solidFill>
            <a:prstDash val="das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solidFill>
            </a:endParaRPr>
          </a:p>
        </p:txBody>
      </p:sp>
      <p:sp>
        <p:nvSpPr>
          <p:cNvPr id="10" name="Title 1">
            <a:extLst>
              <a:ext uri="{FF2B5EF4-FFF2-40B4-BE49-F238E27FC236}">
                <a16:creationId xmlns:a16="http://schemas.microsoft.com/office/drawing/2014/main" id="{DFDB04CA-B496-40D8-9E32-CFC40B6DB936}"/>
              </a:ext>
            </a:extLst>
          </p:cNvPr>
          <p:cNvSpPr txBox="1">
            <a:spLocks/>
          </p:cNvSpPr>
          <p:nvPr/>
        </p:nvSpPr>
        <p:spPr>
          <a:xfrm>
            <a:off x="1741173" y="4844511"/>
            <a:ext cx="2786889" cy="584775"/>
          </a:xfrm>
          <a:prstGeom prst="rect">
            <a:avLst/>
          </a:prstGeom>
          <a:ln>
            <a:noFill/>
          </a:ln>
        </p:spPr>
        <p:txBody>
          <a:bodyPr vert="horz" wrap="square" lIns="91440" tIns="45720" rIns="91440" bIns="4572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1600" b="1" dirty="0">
                <a:solidFill>
                  <a:schemeClr val="bg1"/>
                </a:solidFill>
                <a:latin typeface="Segoe UI Semilight" panose="020B0402040204020203" pitchFamily="34" charset="0"/>
                <a:ea typeface="+mn-ea"/>
                <a:cs typeface="Segoe UI Semilight" panose="020B0402040204020203" pitchFamily="34" charset="0"/>
              </a:rPr>
              <a:t>Best for modernization at scale with low cost and effort</a:t>
            </a:r>
          </a:p>
        </p:txBody>
      </p:sp>
      <p:sp>
        <p:nvSpPr>
          <p:cNvPr id="11" name="Rectangle 10">
            <a:extLst>
              <a:ext uri="{FF2B5EF4-FFF2-40B4-BE49-F238E27FC236}">
                <a16:creationId xmlns:a16="http://schemas.microsoft.com/office/drawing/2014/main" id="{04D5F769-5A8E-408C-B605-B85CE94D35E0}"/>
              </a:ext>
            </a:extLst>
          </p:cNvPr>
          <p:cNvSpPr/>
          <p:nvPr/>
        </p:nvSpPr>
        <p:spPr bwMode="auto">
          <a:xfrm>
            <a:off x="7770678" y="2453382"/>
            <a:ext cx="2712720" cy="662986"/>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lnSpc>
                <a:spcPct val="90000"/>
              </a:lnSpc>
              <a:spcAft>
                <a:spcPts val="600"/>
              </a:spcAft>
            </a:pPr>
            <a:r>
              <a:rPr lang="en-US" sz="1400" b="1" dirty="0">
                <a:solidFill>
                  <a:schemeClr val="bg1"/>
                </a:solidFill>
              </a:rPr>
              <a:t>         </a:t>
            </a:r>
            <a:r>
              <a:rPr lang="en-US" b="1" dirty="0">
                <a:solidFill>
                  <a:schemeClr val="bg1"/>
                </a:solidFill>
              </a:rPr>
              <a:t>Elastic Pool</a:t>
            </a:r>
            <a:endParaRPr lang="en-US" sz="1400" b="1" dirty="0">
              <a:solidFill>
                <a:schemeClr val="bg1"/>
              </a:solidFill>
            </a:endParaRPr>
          </a:p>
        </p:txBody>
      </p:sp>
      <p:grpSp>
        <p:nvGrpSpPr>
          <p:cNvPr id="13" name="Group 12">
            <a:extLst>
              <a:ext uri="{FF2B5EF4-FFF2-40B4-BE49-F238E27FC236}">
                <a16:creationId xmlns:a16="http://schemas.microsoft.com/office/drawing/2014/main" id="{5CBF0AFB-EA91-47E9-94DC-91F0467BE382}"/>
              </a:ext>
            </a:extLst>
          </p:cNvPr>
          <p:cNvGrpSpPr/>
          <p:nvPr/>
        </p:nvGrpSpPr>
        <p:grpSpPr>
          <a:xfrm>
            <a:off x="7927503" y="2605341"/>
            <a:ext cx="341144" cy="340685"/>
            <a:chOff x="2235970" y="2409856"/>
            <a:chExt cx="966424" cy="965123"/>
          </a:xfrm>
        </p:grpSpPr>
        <p:sp>
          <p:nvSpPr>
            <p:cNvPr id="14" name="Cylinder 13">
              <a:extLst>
                <a:ext uri="{FF2B5EF4-FFF2-40B4-BE49-F238E27FC236}">
                  <a16:creationId xmlns:a16="http://schemas.microsoft.com/office/drawing/2014/main" id="{87DA6A4C-D4F1-4991-A802-ADEB295452A5}"/>
                </a:ext>
              </a:extLst>
            </p:cNvPr>
            <p:cNvSpPr/>
            <p:nvPr/>
          </p:nvSpPr>
          <p:spPr bwMode="auto">
            <a:xfrm>
              <a:off x="2608817" y="2409856"/>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5" name="Cylinder 14">
              <a:extLst>
                <a:ext uri="{FF2B5EF4-FFF2-40B4-BE49-F238E27FC236}">
                  <a16:creationId xmlns:a16="http://schemas.microsoft.com/office/drawing/2014/main" id="{3CFF646A-6D36-4BDA-8284-7081FF8CCB1A}"/>
                </a:ext>
              </a:extLst>
            </p:cNvPr>
            <p:cNvSpPr/>
            <p:nvPr/>
          </p:nvSpPr>
          <p:spPr bwMode="auto">
            <a:xfrm>
              <a:off x="2597923" y="3074318"/>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6" name="Cylinder 15">
              <a:extLst>
                <a:ext uri="{FF2B5EF4-FFF2-40B4-BE49-F238E27FC236}">
                  <a16:creationId xmlns:a16="http://schemas.microsoft.com/office/drawing/2014/main" id="{34D101B4-A4FD-411E-AE64-34196167439A}"/>
                </a:ext>
              </a:extLst>
            </p:cNvPr>
            <p:cNvSpPr/>
            <p:nvPr/>
          </p:nvSpPr>
          <p:spPr bwMode="auto">
            <a:xfrm>
              <a:off x="2940006"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7" name="Cylinder 16">
              <a:extLst>
                <a:ext uri="{FF2B5EF4-FFF2-40B4-BE49-F238E27FC236}">
                  <a16:creationId xmlns:a16="http://schemas.microsoft.com/office/drawing/2014/main" id="{792B96D5-2EFB-4386-8AF0-BD97B36D552F}"/>
                </a:ext>
              </a:extLst>
            </p:cNvPr>
            <p:cNvSpPr/>
            <p:nvPr/>
          </p:nvSpPr>
          <p:spPr bwMode="auto">
            <a:xfrm>
              <a:off x="2235970" y="2741833"/>
              <a:ext cx="237475" cy="300661"/>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329550B4-CD39-40A7-9E0D-35490C430EC4}"/>
                </a:ext>
              </a:extLst>
            </p:cNvPr>
            <p:cNvSpPr/>
            <p:nvPr/>
          </p:nvSpPr>
          <p:spPr bwMode="auto">
            <a:xfrm rot="2610749">
              <a:off x="2245158" y="2413546"/>
              <a:ext cx="957236" cy="957236"/>
            </a:xfrm>
            <a:prstGeom prst="roundRect">
              <a:avLst/>
            </a:prstGeom>
            <a:noFill/>
            <a:ln w="1905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grpSp>
      <p:sp>
        <p:nvSpPr>
          <p:cNvPr id="19" name="Rectangle 18">
            <a:extLst>
              <a:ext uri="{FF2B5EF4-FFF2-40B4-BE49-F238E27FC236}">
                <a16:creationId xmlns:a16="http://schemas.microsoft.com/office/drawing/2014/main" id="{92F27F5B-F93E-4EAC-AFD2-56B0726C3CD4}"/>
              </a:ext>
            </a:extLst>
          </p:cNvPr>
          <p:cNvSpPr/>
          <p:nvPr/>
        </p:nvSpPr>
        <p:spPr bwMode="auto">
          <a:xfrm>
            <a:off x="4791486" y="2453382"/>
            <a:ext cx="2715768" cy="662986"/>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lnSpc>
                <a:spcPct val="90000"/>
              </a:lnSpc>
              <a:spcAft>
                <a:spcPts val="600"/>
              </a:spcAft>
            </a:pPr>
            <a:r>
              <a:rPr lang="en-US" sz="1400" b="1" dirty="0">
                <a:solidFill>
                  <a:schemeClr val="bg1"/>
                </a:solidFill>
              </a:rPr>
              <a:t>         </a:t>
            </a:r>
            <a:r>
              <a:rPr lang="en-US" b="1" dirty="0">
                <a:solidFill>
                  <a:schemeClr val="bg1"/>
                </a:solidFill>
              </a:rPr>
              <a:t>Single</a:t>
            </a:r>
            <a:endParaRPr lang="en-US" sz="1400" b="1" dirty="0">
              <a:solidFill>
                <a:schemeClr val="bg1"/>
              </a:solidFill>
            </a:endParaRPr>
          </a:p>
        </p:txBody>
      </p:sp>
      <p:sp>
        <p:nvSpPr>
          <p:cNvPr id="20" name="Cylinder 19">
            <a:extLst>
              <a:ext uri="{FF2B5EF4-FFF2-40B4-BE49-F238E27FC236}">
                <a16:creationId xmlns:a16="http://schemas.microsoft.com/office/drawing/2014/main" id="{179DAC26-EEF7-474A-92D7-0F40792DAD4B}"/>
              </a:ext>
            </a:extLst>
          </p:cNvPr>
          <p:cNvSpPr/>
          <p:nvPr/>
        </p:nvSpPr>
        <p:spPr bwMode="auto">
          <a:xfrm>
            <a:off x="4954475" y="2513255"/>
            <a:ext cx="395697" cy="500982"/>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rPr>
              <a:t>SQL</a:t>
            </a:r>
            <a:endParaRPr kumimoji="0" lang="en-US" sz="1050" b="0"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999ECD5E-D7A5-4456-90CB-C73C21ABDCFC}"/>
              </a:ext>
            </a:extLst>
          </p:cNvPr>
          <p:cNvSpPr/>
          <p:nvPr/>
        </p:nvSpPr>
        <p:spPr bwMode="auto">
          <a:xfrm>
            <a:off x="1812294" y="2453382"/>
            <a:ext cx="2715768" cy="662986"/>
          </a:xfrm>
          <a:prstGeom prst="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nSpc>
                <a:spcPct val="90000"/>
              </a:lnSpc>
              <a:spcAft>
                <a:spcPts val="600"/>
              </a:spcAft>
            </a:pPr>
            <a:r>
              <a:rPr lang="en-US" sz="1400" b="1" dirty="0">
                <a:solidFill>
                  <a:schemeClr val="bg1"/>
                </a:solidFill>
              </a:rPr>
              <a:t>                         </a:t>
            </a:r>
            <a:r>
              <a:rPr lang="en-US" b="1" dirty="0">
                <a:solidFill>
                  <a:schemeClr val="bg1"/>
                </a:solidFill>
              </a:rPr>
              <a:t>Managed</a:t>
            </a:r>
          </a:p>
          <a:p>
            <a:pPr>
              <a:lnSpc>
                <a:spcPct val="90000"/>
              </a:lnSpc>
              <a:spcAft>
                <a:spcPts val="600"/>
              </a:spcAft>
            </a:pPr>
            <a:r>
              <a:rPr lang="en-US" b="1" dirty="0">
                <a:solidFill>
                  <a:schemeClr val="bg1"/>
                </a:solidFill>
              </a:rPr>
              <a:t>                    Instance</a:t>
            </a:r>
          </a:p>
        </p:txBody>
      </p:sp>
      <p:grpSp>
        <p:nvGrpSpPr>
          <p:cNvPr id="22" name="Group 21">
            <a:extLst>
              <a:ext uri="{FF2B5EF4-FFF2-40B4-BE49-F238E27FC236}">
                <a16:creationId xmlns:a16="http://schemas.microsoft.com/office/drawing/2014/main" id="{FB4542B1-1291-4D04-9067-B5DAC6070BE3}"/>
              </a:ext>
            </a:extLst>
          </p:cNvPr>
          <p:cNvGrpSpPr/>
          <p:nvPr/>
        </p:nvGrpSpPr>
        <p:grpSpPr>
          <a:xfrm>
            <a:off x="1979181" y="2521947"/>
            <a:ext cx="636524" cy="541095"/>
            <a:chOff x="5770506" y="1941870"/>
            <a:chExt cx="2298298" cy="1953731"/>
          </a:xfrm>
        </p:grpSpPr>
        <p:sp>
          <p:nvSpPr>
            <p:cNvPr id="23" name="Cylinder 22">
              <a:extLst>
                <a:ext uri="{FF2B5EF4-FFF2-40B4-BE49-F238E27FC236}">
                  <a16:creationId xmlns:a16="http://schemas.microsoft.com/office/drawing/2014/main" id="{3B37DC00-F2E0-4D07-BE74-2C58A9600FFE}"/>
                </a:ext>
              </a:extLst>
            </p:cNvPr>
            <p:cNvSpPr/>
            <p:nvPr/>
          </p:nvSpPr>
          <p:spPr bwMode="auto">
            <a:xfrm>
              <a:off x="5770506" y="1941870"/>
              <a:ext cx="1394222" cy="1765189"/>
            </a:xfrm>
            <a:prstGeom prst="can">
              <a:avLst>
                <a:gd name="adj" fmla="val 36209"/>
              </a:avLst>
            </a:pr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rPr>
                <a:t>SQL</a:t>
              </a:r>
              <a:endParaRPr kumimoji="0" lang="en-US" sz="1050" b="0" i="0" u="none" strike="noStrike" kern="120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4" name="Freeform 146">
              <a:extLst>
                <a:ext uri="{FF2B5EF4-FFF2-40B4-BE49-F238E27FC236}">
                  <a16:creationId xmlns:a16="http://schemas.microsoft.com/office/drawing/2014/main" id="{EB120EE3-0DF3-4D4E-B5DA-A81DB7B30252}"/>
                </a:ext>
              </a:extLst>
            </p:cNvPr>
            <p:cNvSpPr>
              <a:spLocks noChangeAspect="1"/>
            </p:cNvSpPr>
            <p:nvPr/>
          </p:nvSpPr>
          <p:spPr bwMode="auto">
            <a:xfrm>
              <a:off x="6634951" y="2987532"/>
              <a:ext cx="1433853" cy="90806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25" name="Rectangle 24">
            <a:extLst>
              <a:ext uri="{FF2B5EF4-FFF2-40B4-BE49-F238E27FC236}">
                <a16:creationId xmlns:a16="http://schemas.microsoft.com/office/drawing/2014/main" id="{ED1C5D43-358D-4FE3-89CC-4471EA720450}"/>
              </a:ext>
            </a:extLst>
          </p:cNvPr>
          <p:cNvSpPr/>
          <p:nvPr/>
        </p:nvSpPr>
        <p:spPr bwMode="auto">
          <a:xfrm>
            <a:off x="1816918" y="1892676"/>
            <a:ext cx="8666480" cy="423400"/>
          </a:xfrm>
          <a:prstGeom prst="rect">
            <a:avLst/>
          </a:prstGeom>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lnSpc>
                <a:spcPct val="90000"/>
              </a:lnSpc>
              <a:spcAft>
                <a:spcPts val="600"/>
              </a:spcAft>
            </a:pPr>
            <a:r>
              <a:rPr lang="en-US" b="1" dirty="0">
                <a:solidFill>
                  <a:schemeClr val="bg1"/>
                </a:solidFill>
              </a:rPr>
              <a:t>         Azure SQL Database</a:t>
            </a:r>
          </a:p>
        </p:txBody>
      </p:sp>
      <p:sp>
        <p:nvSpPr>
          <p:cNvPr id="26" name="Rectangle 25">
            <a:extLst>
              <a:ext uri="{FF2B5EF4-FFF2-40B4-BE49-F238E27FC236}">
                <a16:creationId xmlns:a16="http://schemas.microsoft.com/office/drawing/2014/main" id="{A362F941-5269-4D69-906F-53144A07824D}"/>
              </a:ext>
            </a:extLst>
          </p:cNvPr>
          <p:cNvSpPr/>
          <p:nvPr/>
        </p:nvSpPr>
        <p:spPr>
          <a:xfrm>
            <a:off x="1741174" y="3176241"/>
            <a:ext cx="2979192" cy="1077218"/>
          </a:xfrm>
          <a:prstGeom prst="rect">
            <a:avLst/>
          </a:prstGeom>
          <a:ln>
            <a:noFill/>
          </a:ln>
        </p:spPr>
        <p:txBody>
          <a:bodyPr wrap="square">
            <a:spAutoFit/>
          </a:bodyPr>
          <a:lstStyle/>
          <a:p>
            <a:r>
              <a:rPr lang="en-US" sz="1600" dirty="0">
                <a:solidFill>
                  <a:schemeClr val="bg1"/>
                </a:solidFill>
              </a:rPr>
              <a:t>Instance-scoped programming model with high compatibility to SQL Server</a:t>
            </a:r>
          </a:p>
          <a:p>
            <a:endParaRPr lang="en-US" sz="1600" dirty="0">
              <a:solidFill>
                <a:schemeClr val="bg1"/>
              </a:solidFill>
            </a:endParaRPr>
          </a:p>
        </p:txBody>
      </p:sp>
      <p:sp>
        <p:nvSpPr>
          <p:cNvPr id="27" name="Rectangle 26">
            <a:extLst>
              <a:ext uri="{FF2B5EF4-FFF2-40B4-BE49-F238E27FC236}">
                <a16:creationId xmlns:a16="http://schemas.microsoft.com/office/drawing/2014/main" id="{1A75BD58-6338-49C8-A70A-A845108F249F}"/>
              </a:ext>
            </a:extLst>
          </p:cNvPr>
          <p:cNvSpPr/>
          <p:nvPr/>
        </p:nvSpPr>
        <p:spPr>
          <a:xfrm>
            <a:off x="4730526" y="3176240"/>
            <a:ext cx="2857272" cy="830997"/>
          </a:xfrm>
          <a:prstGeom prst="rect">
            <a:avLst/>
          </a:prstGeom>
          <a:ln>
            <a:noFill/>
          </a:ln>
        </p:spPr>
        <p:txBody>
          <a:bodyPr wrap="square">
            <a:spAutoFit/>
          </a:bodyPr>
          <a:lstStyle/>
          <a:p>
            <a:r>
              <a:rPr lang="en-US" sz="1600" dirty="0">
                <a:solidFill>
                  <a:schemeClr val="bg1"/>
                </a:solidFill>
              </a:rPr>
              <a:t>Standalone managed database for predictable and stable workloads</a:t>
            </a:r>
          </a:p>
        </p:txBody>
      </p:sp>
      <p:sp>
        <p:nvSpPr>
          <p:cNvPr id="28" name="Rectangle 27">
            <a:extLst>
              <a:ext uri="{FF2B5EF4-FFF2-40B4-BE49-F238E27FC236}">
                <a16:creationId xmlns:a16="http://schemas.microsoft.com/office/drawing/2014/main" id="{085F6AA7-C66E-4A43-814B-90B3E7BDE971}"/>
              </a:ext>
            </a:extLst>
          </p:cNvPr>
          <p:cNvSpPr/>
          <p:nvPr/>
        </p:nvSpPr>
        <p:spPr>
          <a:xfrm>
            <a:off x="7684456" y="3199728"/>
            <a:ext cx="2798942" cy="830997"/>
          </a:xfrm>
          <a:prstGeom prst="rect">
            <a:avLst/>
          </a:prstGeom>
          <a:ln>
            <a:noFill/>
          </a:ln>
        </p:spPr>
        <p:txBody>
          <a:bodyPr wrap="square">
            <a:spAutoFit/>
          </a:bodyPr>
          <a:lstStyle/>
          <a:p>
            <a:r>
              <a:rPr lang="en-US" sz="1600" dirty="0">
                <a:solidFill>
                  <a:schemeClr val="bg1"/>
                </a:solidFill>
              </a:rPr>
              <a:t>Shared resource model for greater efficiency through multi-tenancy </a:t>
            </a:r>
          </a:p>
        </p:txBody>
      </p:sp>
    </p:spTree>
    <p:extLst>
      <p:ext uri="{BB962C8B-B14F-4D97-AF65-F5344CB8AC3E}">
        <p14:creationId xmlns:p14="http://schemas.microsoft.com/office/powerpoint/2010/main" val="32645765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dirty="0"/>
              <a:t>Built-in intelligence to protect and optimize</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p:txBody>
          <a:bodyPr/>
          <a:lstStyle/>
          <a:p>
            <a:pPr marL="0" indent="0">
              <a:buNone/>
            </a:pPr>
            <a:r>
              <a:rPr lang="en-US" dirty="0"/>
              <a:t>Built-in intelligence learns unique database patterns and automatically tunes for improved performance</a:t>
            </a:r>
          </a:p>
          <a:p>
            <a:pPr marL="0" indent="0">
              <a:buNone/>
            </a:pPr>
            <a:r>
              <a:rPr lang="en-US" dirty="0"/>
              <a:t>Intelligent Threat Detection monitors, detects, and alerts on malicious activities</a:t>
            </a:r>
          </a:p>
          <a:p>
            <a:pPr marL="0" indent="0">
              <a:buNone/>
            </a:pPr>
            <a:r>
              <a:rPr lang="en-US" dirty="0"/>
              <a:t>Vulnerability Assessment discovers, tracks and remediates potential database vulnerabilities</a:t>
            </a:r>
          </a:p>
        </p:txBody>
      </p:sp>
      <p:sp useBgFill="1">
        <p:nvSpPr>
          <p:cNvPr id="41" name="Freeform 4">
            <a:extLst>
              <a:ext uri="{FF2B5EF4-FFF2-40B4-BE49-F238E27FC236}">
                <a16:creationId xmlns:a16="http://schemas.microsoft.com/office/drawing/2014/main" id="{94A67291-3AB0-4503-94EC-7D5163C9F368}"/>
              </a:ext>
            </a:extLst>
          </p:cNvPr>
          <p:cNvSpPr>
            <a:spLocks noChangeAspect="1"/>
          </p:cNvSpPr>
          <p:nvPr/>
        </p:nvSpPr>
        <p:spPr bwMode="auto">
          <a:xfrm flipH="1">
            <a:off x="8919028" y="1748361"/>
            <a:ext cx="2523569" cy="161771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ln w="127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useBgFill="1">
        <p:nvSpPr>
          <p:cNvPr id="42" name="Freeform 128">
            <a:extLst>
              <a:ext uri="{FF2B5EF4-FFF2-40B4-BE49-F238E27FC236}">
                <a16:creationId xmlns:a16="http://schemas.microsoft.com/office/drawing/2014/main" id="{83BB804D-4FB2-43CF-9952-47A49A6AF00D}"/>
              </a:ext>
            </a:extLst>
          </p:cNvPr>
          <p:cNvSpPr>
            <a:spLocks noChangeAspect="1"/>
          </p:cNvSpPr>
          <p:nvPr/>
        </p:nvSpPr>
        <p:spPr bwMode="auto">
          <a:xfrm flipH="1">
            <a:off x="6410964" y="1754597"/>
            <a:ext cx="3586066" cy="1980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ln w="12700">
            <a:solidFill>
              <a:schemeClr val="tx2"/>
            </a:solid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49039C2F-7DD8-419C-81EE-C6DCB94E9325}"/>
              </a:ext>
            </a:extLst>
          </p:cNvPr>
          <p:cNvSpPr txBox="1"/>
          <p:nvPr/>
        </p:nvSpPr>
        <p:spPr>
          <a:xfrm>
            <a:off x="9966547" y="2082816"/>
            <a:ext cx="932006" cy="461665"/>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Semibold" panose="020B0702040204020203" pitchFamily="34" charset="0"/>
                <a:ea typeface="MS PGothic" charset="0"/>
                <a:cs typeface="Segoe UI Semibold" panose="020B0702040204020203" pitchFamily="34" charset="0"/>
              </a:rPr>
              <a:t>Tuning algorithms</a:t>
            </a:r>
          </a:p>
        </p:txBody>
      </p:sp>
      <p:sp>
        <p:nvSpPr>
          <p:cNvPr id="44" name="TextBox 43">
            <a:extLst>
              <a:ext uri="{FF2B5EF4-FFF2-40B4-BE49-F238E27FC236}">
                <a16:creationId xmlns:a16="http://schemas.microsoft.com/office/drawing/2014/main" id="{7FFF8F1B-0D84-48D0-AB09-E5F61025C092}"/>
              </a:ext>
            </a:extLst>
          </p:cNvPr>
          <p:cNvSpPr txBox="1">
            <a:spLocks noChangeAspect="1"/>
          </p:cNvSpPr>
          <p:nvPr/>
        </p:nvSpPr>
        <p:spPr>
          <a:xfrm>
            <a:off x="6862350" y="3257770"/>
            <a:ext cx="1155155"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Semibold" panose="020B0702040204020203" pitchFamily="34" charset="0"/>
                <a:ea typeface="MS PGothic" charset="0"/>
                <a:cs typeface="Segoe UI Semibold" panose="020B0702040204020203" pitchFamily="34" charset="0"/>
              </a:rPr>
              <a:t>SQL Database</a:t>
            </a:r>
          </a:p>
        </p:txBody>
      </p:sp>
      <p:sp>
        <p:nvSpPr>
          <p:cNvPr id="46" name="Freeform 20">
            <a:extLst>
              <a:ext uri="{FF2B5EF4-FFF2-40B4-BE49-F238E27FC236}">
                <a16:creationId xmlns:a16="http://schemas.microsoft.com/office/drawing/2014/main" id="{A401BC9A-6A7A-4B49-9B2E-4E33AF34977C}"/>
              </a:ext>
            </a:extLst>
          </p:cNvPr>
          <p:cNvSpPr>
            <a:spLocks noChangeAspect="1"/>
          </p:cNvSpPr>
          <p:nvPr/>
        </p:nvSpPr>
        <p:spPr bwMode="auto">
          <a:xfrm>
            <a:off x="8390866" y="2606036"/>
            <a:ext cx="922257" cy="58402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FFFFFF"/>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200" b="1" i="0" u="none" strike="noStrike" kern="0" cap="none" spc="0" normalizeH="0" baseline="0" noProof="0">
              <a:ln>
                <a:noFill/>
              </a:ln>
              <a:solidFill>
                <a:schemeClr val="tx2"/>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DCCD8743-4F7E-4EB5-B350-9B99D866DABE}"/>
              </a:ext>
            </a:extLst>
          </p:cNvPr>
          <p:cNvSpPr txBox="1">
            <a:spLocks noChangeAspect="1"/>
          </p:cNvSpPr>
          <p:nvPr/>
        </p:nvSpPr>
        <p:spPr>
          <a:xfrm>
            <a:off x="8147035" y="3260969"/>
            <a:ext cx="1409920" cy="276999"/>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kern="0">
                <a:solidFill>
                  <a:srgbClr val="0078D7"/>
                </a:solidFill>
                <a:latin typeface="Segoe UI Semibold" panose="020B0702040204020203" pitchFamily="34" charset="0"/>
                <a:ea typeface="MS PGothic" charset="0"/>
                <a:cs typeface="Segoe UI Semibold" panose="020B0702040204020203" pitchFamily="34" charset="0"/>
              </a:rPr>
              <a:t>Database advisor</a:t>
            </a:r>
          </a:p>
        </p:txBody>
      </p:sp>
      <p:cxnSp>
        <p:nvCxnSpPr>
          <p:cNvPr id="48" name="Straight Connector 47">
            <a:extLst>
              <a:ext uri="{FF2B5EF4-FFF2-40B4-BE49-F238E27FC236}">
                <a16:creationId xmlns:a16="http://schemas.microsoft.com/office/drawing/2014/main" id="{79708BAA-1C39-492F-9B9F-91E35AE36ABC}"/>
              </a:ext>
            </a:extLst>
          </p:cNvPr>
          <p:cNvCxnSpPr>
            <a:cxnSpLocks/>
          </p:cNvCxnSpPr>
          <p:nvPr/>
        </p:nvCxnSpPr>
        <p:spPr>
          <a:xfrm>
            <a:off x="7637494" y="2996271"/>
            <a:ext cx="760021" cy="0"/>
          </a:xfrm>
          <a:prstGeom prst="line">
            <a:avLst/>
          </a:prstGeom>
          <a:noFill/>
          <a:ln w="12700" cap="flat" cmpd="sng" algn="ctr">
            <a:solidFill>
              <a:schemeClr val="tx2"/>
            </a:solidFill>
            <a:prstDash val="dash"/>
            <a:miter lim="800000"/>
            <a:headEnd type="none"/>
            <a:tailEnd type="none"/>
          </a:ln>
          <a:effectLst/>
        </p:spPr>
      </p:cxnSp>
      <p:sp>
        <p:nvSpPr>
          <p:cNvPr id="50" name="TextBox 49">
            <a:extLst>
              <a:ext uri="{FF2B5EF4-FFF2-40B4-BE49-F238E27FC236}">
                <a16:creationId xmlns:a16="http://schemas.microsoft.com/office/drawing/2014/main" id="{6622C530-3D13-4513-9B8F-506F397443E2}"/>
              </a:ext>
            </a:extLst>
          </p:cNvPr>
          <p:cNvSpPr txBox="1"/>
          <p:nvPr/>
        </p:nvSpPr>
        <p:spPr>
          <a:xfrm>
            <a:off x="6484696" y="5322917"/>
            <a:ext cx="1220206" cy="424732"/>
          </a:xfrm>
          <a:prstGeom prst="rect">
            <a:avLst/>
          </a:prstGeom>
          <a:noFill/>
        </p:spPr>
        <p:txBody>
          <a:bodyPr wrap="none" lIns="91440" tIns="45720" rIns="91440" bIns="45720"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lang="en-US" sz="1200" kern="0">
                <a:solidFill>
                  <a:srgbClr val="0078D7"/>
                </a:solidFill>
                <a:latin typeface="Segoe UI Semibold" panose="020B0702040204020203" pitchFamily="34" charset="0"/>
                <a:ea typeface="MS PGothic" charset="0"/>
                <a:cs typeface="Segoe UI Semibold" panose="020B0702040204020203" pitchFamily="34" charset="0"/>
              </a:rPr>
              <a:t>Developer</a:t>
            </a:r>
            <a:br>
              <a:rPr lang="en-US" sz="1200" kern="0">
                <a:solidFill>
                  <a:srgbClr val="0078D7"/>
                </a:solidFill>
                <a:latin typeface="Segoe UI Semibold" panose="020B0702040204020203" pitchFamily="34" charset="0"/>
                <a:ea typeface="MS PGothic" charset="0"/>
                <a:cs typeface="Segoe UI Semibold" panose="020B0702040204020203" pitchFamily="34" charset="0"/>
              </a:rPr>
            </a:br>
            <a:r>
              <a:rPr lang="en-US" sz="1200" kern="0">
                <a:solidFill>
                  <a:srgbClr val="0078D7"/>
                </a:solidFill>
                <a:latin typeface="Segoe UI Semibold" panose="020B0702040204020203" pitchFamily="34" charset="0"/>
                <a:ea typeface="MS PGothic" charset="0"/>
                <a:cs typeface="Segoe UI Semibold" panose="020B0702040204020203" pitchFamily="34" charset="0"/>
              </a:rPr>
              <a:t>no admin skills</a:t>
            </a:r>
          </a:p>
        </p:txBody>
      </p:sp>
      <p:sp>
        <p:nvSpPr>
          <p:cNvPr id="52" name="TextBox 51">
            <a:extLst>
              <a:ext uri="{FF2B5EF4-FFF2-40B4-BE49-F238E27FC236}">
                <a16:creationId xmlns:a16="http://schemas.microsoft.com/office/drawing/2014/main" id="{0E6CE244-F803-477B-ADFF-0385DBB6FC99}"/>
              </a:ext>
            </a:extLst>
          </p:cNvPr>
          <p:cNvSpPr txBox="1"/>
          <p:nvPr/>
        </p:nvSpPr>
        <p:spPr>
          <a:xfrm>
            <a:off x="9937081" y="5322917"/>
            <a:ext cx="1306768" cy="424732"/>
          </a:xfrm>
          <a:prstGeom prst="rect">
            <a:avLst/>
          </a:prstGeom>
          <a:noFill/>
        </p:spPr>
        <p:txBody>
          <a:bodyPr wrap="square" lIns="91440" tIns="45720" rIns="91440" bIns="45720" rtlCol="0">
            <a:spAutoFit/>
          </a:bodyPr>
          <a:lstStyle/>
          <a:p>
            <a:pPr marL="0" marR="0" lvl="0" indent="0" algn="ctr" defTabSz="913154" rtl="0" eaLnBrk="1" fontAlgn="base" latinLnBrk="0" hangingPunct="1">
              <a:lnSpc>
                <a:spcPct val="90000"/>
              </a:lnSpc>
              <a:spcBef>
                <a:spcPct val="0"/>
              </a:spcBef>
              <a:spcAft>
                <a:spcPts val="588"/>
              </a:spcAft>
              <a:buClrTx/>
              <a:buSzTx/>
              <a:buFontTx/>
              <a:buNone/>
              <a:tabLst/>
              <a:defRPr/>
            </a:pPr>
            <a:r>
              <a:rPr lang="en-US" sz="1200" kern="0">
                <a:solidFill>
                  <a:srgbClr val="0078D7"/>
                </a:solidFill>
                <a:latin typeface="Segoe UI Semibold" panose="020B0702040204020203" pitchFamily="34" charset="0"/>
                <a:ea typeface="MS PGothic" charset="0"/>
                <a:cs typeface="Segoe UI Semibold" panose="020B0702040204020203" pitchFamily="34" charset="0"/>
              </a:rPr>
              <a:t>DBA of</a:t>
            </a:r>
            <a:br>
              <a:rPr lang="en-US" sz="1200" kern="0">
                <a:solidFill>
                  <a:srgbClr val="0078D7"/>
                </a:solidFill>
                <a:latin typeface="Segoe UI Semibold" panose="020B0702040204020203" pitchFamily="34" charset="0"/>
                <a:ea typeface="MS PGothic" charset="0"/>
                <a:cs typeface="Segoe UI Semibold" panose="020B0702040204020203" pitchFamily="34" charset="0"/>
              </a:rPr>
            </a:br>
            <a:r>
              <a:rPr lang="en-US" sz="1200" kern="0">
                <a:solidFill>
                  <a:srgbClr val="0078D7"/>
                </a:solidFill>
                <a:latin typeface="Segoe UI Semibold" panose="020B0702040204020203" pitchFamily="34" charset="0"/>
                <a:ea typeface="MS PGothic" charset="0"/>
                <a:cs typeface="Segoe UI Semibold" panose="020B0702040204020203" pitchFamily="34" charset="0"/>
              </a:rPr>
              <a:t>many databases</a:t>
            </a:r>
          </a:p>
        </p:txBody>
      </p:sp>
      <p:sp>
        <p:nvSpPr>
          <p:cNvPr id="54" name="Rectangle 53">
            <a:extLst>
              <a:ext uri="{FF2B5EF4-FFF2-40B4-BE49-F238E27FC236}">
                <a16:creationId xmlns:a16="http://schemas.microsoft.com/office/drawing/2014/main" id="{D8B0BAAE-F0CB-491F-9ADA-6BB06175B8BB}"/>
              </a:ext>
            </a:extLst>
          </p:cNvPr>
          <p:cNvSpPr/>
          <p:nvPr/>
        </p:nvSpPr>
        <p:spPr bwMode="auto">
          <a:xfrm>
            <a:off x="5873330" y="4100756"/>
            <a:ext cx="1075268" cy="463517"/>
          </a:xfrm>
          <a:prstGeom prst="rect">
            <a:avLst/>
          </a:prstGeom>
          <a:noFill/>
          <a:ln w="19050" cap="flat" cmpd="sng" algn="ctr">
            <a:noFill/>
            <a:prstDash val="solid"/>
            <a:miter lim="800000"/>
            <a:headEnd type="none" w="med" len="med"/>
            <a:tailEnd type="none" w="med" len="med"/>
          </a:ln>
          <a:effectLst/>
        </p:spPr>
        <p:txBody>
          <a:bodyPr vert="horz" wrap="square" lIns="0" tIns="46637" rIns="0" bIns="46637" numCol="1" rtlCol="0" anchor="t" anchorCtr="0" compatLnSpc="1">
            <a:prstTxWarp prst="textNoShape">
              <a:avLst/>
            </a:prstTxWarp>
            <a:spAutoFit/>
          </a:bodyPr>
          <a:lstStyle/>
          <a:p>
            <a:pPr marL="115888" marR="0" lvl="0" indent="-115888"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a:ea typeface="+mn-ea"/>
                <a:cs typeface="+mn-cs"/>
              </a:rPr>
              <a:t>“My app gets auto-tuned”</a:t>
            </a:r>
          </a:p>
        </p:txBody>
      </p:sp>
      <p:sp>
        <p:nvSpPr>
          <p:cNvPr id="55" name="Rectangle 54">
            <a:extLst>
              <a:ext uri="{FF2B5EF4-FFF2-40B4-BE49-F238E27FC236}">
                <a16:creationId xmlns:a16="http://schemas.microsoft.com/office/drawing/2014/main" id="{2F3BC834-731C-49E9-A84C-8F5F2D18BB1C}"/>
              </a:ext>
            </a:extLst>
          </p:cNvPr>
          <p:cNvSpPr/>
          <p:nvPr/>
        </p:nvSpPr>
        <p:spPr bwMode="auto">
          <a:xfrm>
            <a:off x="9378571" y="4100756"/>
            <a:ext cx="1075268" cy="463517"/>
          </a:xfrm>
          <a:prstGeom prst="rect">
            <a:avLst/>
          </a:prstGeom>
          <a:noFill/>
          <a:ln w="19050" cap="flat" cmpd="sng" algn="ctr">
            <a:noFill/>
            <a:prstDash val="solid"/>
            <a:miter lim="800000"/>
            <a:headEnd type="none" w="med" len="med"/>
            <a:tailEnd type="none" w="med" len="med"/>
          </a:ln>
          <a:effectLst/>
        </p:spPr>
        <p:txBody>
          <a:bodyPr vert="horz" wrap="square" lIns="0" tIns="46637" rIns="0" bIns="46637" numCol="1" rtlCol="0" anchor="t" anchorCtr="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78D7"/>
                </a:solidFill>
                <a:effectLst/>
                <a:uLnTx/>
                <a:uFillTx/>
                <a:latin typeface="Segoe UI"/>
                <a:ea typeface="+mn-ea"/>
                <a:cs typeface="+mn-cs"/>
              </a:rPr>
              <a:t>“I can do more in less time”</a:t>
            </a:r>
          </a:p>
        </p:txBody>
      </p:sp>
      <p:cxnSp>
        <p:nvCxnSpPr>
          <p:cNvPr id="56" name="Connector: Elbow 55">
            <a:extLst>
              <a:ext uri="{FF2B5EF4-FFF2-40B4-BE49-F238E27FC236}">
                <a16:creationId xmlns:a16="http://schemas.microsoft.com/office/drawing/2014/main" id="{44CB4A76-C921-492C-A688-454BF2F82261}"/>
              </a:ext>
            </a:extLst>
          </p:cNvPr>
          <p:cNvCxnSpPr>
            <a:cxnSpLocks/>
            <a:stCxn id="43" idx="2"/>
          </p:cNvCxnSpPr>
          <p:nvPr/>
        </p:nvCxnSpPr>
        <p:spPr>
          <a:xfrm rot="5400000">
            <a:off x="9684845" y="2248568"/>
            <a:ext cx="451792" cy="1043619"/>
          </a:xfrm>
          <a:prstGeom prst="bentConnector2">
            <a:avLst/>
          </a:prstGeom>
          <a:noFill/>
          <a:ln w="12700" cap="flat" cmpd="sng" algn="ctr">
            <a:solidFill>
              <a:schemeClr val="tx2"/>
            </a:solidFill>
            <a:prstDash val="dash"/>
            <a:miter lim="800000"/>
            <a:tailEnd type="triangle"/>
          </a:ln>
          <a:effectLst/>
        </p:spPr>
      </p:cxnSp>
      <p:cxnSp>
        <p:nvCxnSpPr>
          <p:cNvPr id="57" name="Connector: Elbow 56">
            <a:extLst>
              <a:ext uri="{FF2B5EF4-FFF2-40B4-BE49-F238E27FC236}">
                <a16:creationId xmlns:a16="http://schemas.microsoft.com/office/drawing/2014/main" id="{CEF77E97-C53C-4496-B9CC-B4ADAAA21F24}"/>
              </a:ext>
            </a:extLst>
          </p:cNvPr>
          <p:cNvCxnSpPr>
            <a:cxnSpLocks/>
            <a:endCxn id="43" idx="1"/>
          </p:cNvCxnSpPr>
          <p:nvPr/>
        </p:nvCxnSpPr>
        <p:spPr>
          <a:xfrm flipV="1">
            <a:off x="8896350" y="2313649"/>
            <a:ext cx="1070197" cy="230832"/>
          </a:xfrm>
          <a:prstGeom prst="bentConnector3">
            <a:avLst>
              <a:gd name="adj1" fmla="val -604"/>
            </a:avLst>
          </a:prstGeom>
          <a:noFill/>
          <a:ln w="12700" cap="flat" cmpd="sng" algn="ctr">
            <a:solidFill>
              <a:schemeClr val="tx2"/>
            </a:solidFill>
            <a:prstDash val="dash"/>
            <a:miter lim="800000"/>
            <a:tailEnd type="triangle"/>
          </a:ln>
          <a:effectLst/>
        </p:spPr>
      </p:cxnSp>
      <p:sp>
        <p:nvSpPr>
          <p:cNvPr id="58" name="Freeform 5">
            <a:extLst>
              <a:ext uri="{FF2B5EF4-FFF2-40B4-BE49-F238E27FC236}">
                <a16:creationId xmlns:a16="http://schemas.microsoft.com/office/drawing/2014/main" id="{823A89E8-0E2B-4667-84CE-B56DA26E4E24}"/>
              </a:ext>
            </a:extLst>
          </p:cNvPr>
          <p:cNvSpPr/>
          <p:nvPr/>
        </p:nvSpPr>
        <p:spPr>
          <a:xfrm>
            <a:off x="6006365" y="4166822"/>
            <a:ext cx="989428" cy="595532"/>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9428" h="595532">
                <a:moveTo>
                  <a:pt x="0" y="407963"/>
                </a:moveTo>
                <a:lnTo>
                  <a:pt x="595533" y="407963"/>
                </a:lnTo>
                <a:lnTo>
                  <a:pt x="783102" y="595532"/>
                </a:lnTo>
                <a:lnTo>
                  <a:pt x="783102" y="407963"/>
                </a:lnTo>
                <a:lnTo>
                  <a:pt x="989428" y="407963"/>
                </a:lnTo>
                <a:lnTo>
                  <a:pt x="989428" y="0"/>
                </a:lnTo>
              </a:path>
            </a:pathLst>
          </a:custGeom>
          <a:noFill/>
          <a:ln w="12700" cap="flat" cmpd="sng" algn="ctr">
            <a:solidFill>
              <a:srgbClr val="0078D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38">
            <a:extLst>
              <a:ext uri="{FF2B5EF4-FFF2-40B4-BE49-F238E27FC236}">
                <a16:creationId xmlns:a16="http://schemas.microsoft.com/office/drawing/2014/main" id="{D7A119AD-E52E-4C3B-BF3A-296C5C58D176}"/>
              </a:ext>
            </a:extLst>
          </p:cNvPr>
          <p:cNvSpPr/>
          <p:nvPr/>
        </p:nvSpPr>
        <p:spPr>
          <a:xfrm>
            <a:off x="9378571" y="4166822"/>
            <a:ext cx="1117019" cy="595532"/>
          </a:xfrm>
          <a:custGeom>
            <a:avLst/>
            <a:gdLst>
              <a:gd name="connsiteX0" fmla="*/ 0 w 989428"/>
              <a:gd name="connsiteY0" fmla="*/ 407963 h 595532"/>
              <a:gd name="connsiteX1" fmla="*/ 595533 w 989428"/>
              <a:gd name="connsiteY1" fmla="*/ 407963 h 595532"/>
              <a:gd name="connsiteX2" fmla="*/ 783102 w 989428"/>
              <a:gd name="connsiteY2" fmla="*/ 595532 h 595532"/>
              <a:gd name="connsiteX3" fmla="*/ 783102 w 989428"/>
              <a:gd name="connsiteY3" fmla="*/ 407963 h 595532"/>
              <a:gd name="connsiteX4" fmla="*/ 989428 w 989428"/>
              <a:gd name="connsiteY4" fmla="*/ 407963 h 595532"/>
              <a:gd name="connsiteX5" fmla="*/ 989428 w 989428"/>
              <a:gd name="connsiteY5" fmla="*/ 0 h 595532"/>
              <a:gd name="connsiteX0" fmla="*/ 0 w 1117019"/>
              <a:gd name="connsiteY0" fmla="*/ 407963 h 595532"/>
              <a:gd name="connsiteX1" fmla="*/ 723124 w 1117019"/>
              <a:gd name="connsiteY1" fmla="*/ 407963 h 595532"/>
              <a:gd name="connsiteX2" fmla="*/ 910693 w 1117019"/>
              <a:gd name="connsiteY2" fmla="*/ 595532 h 595532"/>
              <a:gd name="connsiteX3" fmla="*/ 910693 w 1117019"/>
              <a:gd name="connsiteY3" fmla="*/ 407963 h 595532"/>
              <a:gd name="connsiteX4" fmla="*/ 1117019 w 1117019"/>
              <a:gd name="connsiteY4" fmla="*/ 407963 h 595532"/>
              <a:gd name="connsiteX5" fmla="*/ 1117019 w 1117019"/>
              <a:gd name="connsiteY5" fmla="*/ 0 h 59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019" h="595532">
                <a:moveTo>
                  <a:pt x="0" y="407963"/>
                </a:moveTo>
                <a:lnTo>
                  <a:pt x="723124" y="407963"/>
                </a:lnTo>
                <a:lnTo>
                  <a:pt x="910693" y="595532"/>
                </a:lnTo>
                <a:lnTo>
                  <a:pt x="910693" y="407963"/>
                </a:lnTo>
                <a:lnTo>
                  <a:pt x="1117019" y="407963"/>
                </a:lnTo>
                <a:lnTo>
                  <a:pt x="1117019" y="0"/>
                </a:lnTo>
              </a:path>
            </a:pathLst>
          </a:custGeom>
          <a:noFill/>
          <a:ln w="12700" cap="flat" cmpd="sng" algn="ctr">
            <a:solidFill>
              <a:srgbClr val="0078D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Cylinder 29">
            <a:extLst>
              <a:ext uri="{FF2B5EF4-FFF2-40B4-BE49-F238E27FC236}">
                <a16:creationId xmlns:a16="http://schemas.microsoft.com/office/drawing/2014/main" id="{2890E48A-97DC-4397-8D61-3E6B96EC6DEC}"/>
              </a:ext>
            </a:extLst>
          </p:cNvPr>
          <p:cNvSpPr/>
          <p:nvPr/>
        </p:nvSpPr>
        <p:spPr bwMode="auto">
          <a:xfrm>
            <a:off x="7171738" y="2520598"/>
            <a:ext cx="535221" cy="703154"/>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tx2"/>
                </a:solidFill>
                <a:latin typeface="Segoe UI Semilight" panose="020B0402040204020203" pitchFamily="34" charset="0"/>
                <a:ea typeface="Segoe UI" pitchFamily="34" charset="0"/>
                <a:cs typeface="Segoe UI Semilight" panose="020B0402040204020203" pitchFamily="34" charset="0"/>
              </a:rPr>
              <a:t>SQL</a:t>
            </a:r>
          </a:p>
        </p:txBody>
      </p:sp>
      <p:sp>
        <p:nvSpPr>
          <p:cNvPr id="34" name="Freeform 5">
            <a:extLst>
              <a:ext uri="{FF2B5EF4-FFF2-40B4-BE49-F238E27FC236}">
                <a16:creationId xmlns:a16="http://schemas.microsoft.com/office/drawing/2014/main" id="{D3E07631-E65B-4D74-8862-2A639BAE0CC8}"/>
              </a:ext>
            </a:extLst>
          </p:cNvPr>
          <p:cNvSpPr>
            <a:spLocks noEditPoints="1"/>
          </p:cNvSpPr>
          <p:nvPr/>
        </p:nvSpPr>
        <p:spPr bwMode="auto">
          <a:xfrm>
            <a:off x="6829969" y="4706601"/>
            <a:ext cx="539538" cy="60283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5">
            <a:extLst>
              <a:ext uri="{FF2B5EF4-FFF2-40B4-BE49-F238E27FC236}">
                <a16:creationId xmlns:a16="http://schemas.microsoft.com/office/drawing/2014/main" id="{F5E4A3C9-B422-45E4-B2C2-4A54EFA410D0}"/>
              </a:ext>
            </a:extLst>
          </p:cNvPr>
          <p:cNvSpPr>
            <a:spLocks noEditPoints="1"/>
          </p:cNvSpPr>
          <p:nvPr/>
        </p:nvSpPr>
        <p:spPr bwMode="auto">
          <a:xfrm>
            <a:off x="10320696" y="4706601"/>
            <a:ext cx="539538" cy="60283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29E1C5C9-6553-4A65-9DB3-38E1FA0F6D6F}"/>
              </a:ext>
            </a:extLst>
          </p:cNvPr>
          <p:cNvGrpSpPr/>
          <p:nvPr/>
        </p:nvGrpSpPr>
        <p:grpSpPr>
          <a:xfrm>
            <a:off x="138795" y="6248979"/>
            <a:ext cx="515256" cy="438938"/>
            <a:chOff x="3097731" y="3411002"/>
            <a:chExt cx="3912131" cy="3332680"/>
          </a:xfrm>
        </p:grpSpPr>
        <p:sp>
          <p:nvSpPr>
            <p:cNvPr id="25" name="Freeform: Shape 399">
              <a:extLst>
                <a:ext uri="{FF2B5EF4-FFF2-40B4-BE49-F238E27FC236}">
                  <a16:creationId xmlns:a16="http://schemas.microsoft.com/office/drawing/2014/main" id="{411A6221-50C5-4B25-A551-33898132D825}"/>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6" name="Group 25">
              <a:extLst>
                <a:ext uri="{FF2B5EF4-FFF2-40B4-BE49-F238E27FC236}">
                  <a16:creationId xmlns:a16="http://schemas.microsoft.com/office/drawing/2014/main" id="{F9D9FCE0-1622-4EFA-B45C-58118BB6F801}"/>
                </a:ext>
              </a:extLst>
            </p:cNvPr>
            <p:cNvGrpSpPr/>
            <p:nvPr/>
          </p:nvGrpSpPr>
          <p:grpSpPr>
            <a:xfrm>
              <a:off x="3558863" y="3838170"/>
              <a:ext cx="2873016" cy="2905512"/>
              <a:chOff x="3440120" y="3859753"/>
              <a:chExt cx="2873016" cy="2905512"/>
            </a:xfrm>
          </p:grpSpPr>
          <p:sp>
            <p:nvSpPr>
              <p:cNvPr id="27" name="Freeform: Shape 26">
                <a:extLst>
                  <a:ext uri="{FF2B5EF4-FFF2-40B4-BE49-F238E27FC236}">
                    <a16:creationId xmlns:a16="http://schemas.microsoft.com/office/drawing/2014/main" id="{4738B94D-E54A-4012-8386-958E67715FAE}"/>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18FC6CC9-B6A6-4676-8146-AC1B9771A276}"/>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28EC361-EC67-482B-9A9C-EAB0118956D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86156785-9A2E-4CB9-98BE-1160D101BE3B}"/>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15A8AE7-DB28-40A0-A01A-DE253A236464}"/>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C4790C78-E6AE-4F21-8EFC-2D8F195B0556}"/>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5D975553-C043-4ADE-AA6C-55B222B5301E}"/>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99B0AD2B-F27B-4A65-9F2A-0C6C8724E892}"/>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5FB32CD7-8F64-43F0-A532-AC80CDEBEFDF}"/>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681B9F67-218F-4808-8FDB-26DCF5D512BB}"/>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6340805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C2AF7F62-0F1D-4C29-BA7C-BF15F1BE6E97}"/>
              </a:ext>
            </a:extLst>
          </p:cNvPr>
          <p:cNvSpPr>
            <a:spLocks noGrp="1"/>
          </p:cNvSpPr>
          <p:nvPr>
            <p:ph type="body" sz="quarter" idx="10"/>
          </p:nvPr>
        </p:nvSpPr>
        <p:spPr>
          <a:xfrm>
            <a:off x="269240" y="2314245"/>
            <a:ext cx="4547689" cy="4048455"/>
          </a:xfrm>
        </p:spPr>
        <p:txBody>
          <a:bodyPr/>
          <a:lstStyle/>
          <a:p>
            <a:pPr marL="0" indent="0">
              <a:buNone/>
            </a:pPr>
            <a:r>
              <a:rPr lang="en-US"/>
              <a:t>Realize the benefits of real-time operational analytics </a:t>
            </a:r>
          </a:p>
          <a:p>
            <a:pPr marL="0" indent="0">
              <a:buNone/>
            </a:pPr>
            <a:r>
              <a:rPr lang="en-US"/>
              <a:t>Enable scale-up with near zero downtime through cloud-born innovation</a:t>
            </a: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p:txBody>
          <a:bodyPr/>
          <a:lstStyle/>
          <a:p>
            <a:r>
              <a:rPr lang="en-US"/>
              <a:t>Breakthrough productivity and performance</a:t>
            </a:r>
          </a:p>
        </p:txBody>
      </p:sp>
      <p:sp>
        <p:nvSpPr>
          <p:cNvPr id="5" name="TextBox 4">
            <a:extLst>
              <a:ext uri="{FF2B5EF4-FFF2-40B4-BE49-F238E27FC236}">
                <a16:creationId xmlns:a16="http://schemas.microsoft.com/office/drawing/2014/main" id="{29CD4E08-A9B1-4832-B104-213352BD4AB7}"/>
              </a:ext>
            </a:extLst>
          </p:cNvPr>
          <p:cNvSpPr txBox="1"/>
          <p:nvPr/>
        </p:nvSpPr>
        <p:spPr>
          <a:xfrm>
            <a:off x="7232650" y="4785143"/>
            <a:ext cx="4800600" cy="1261884"/>
          </a:xfrm>
          <a:prstGeom prst="rect">
            <a:avLst/>
          </a:prstGeom>
          <a:noFill/>
        </p:spPr>
        <p:txBody>
          <a:bodyPr wrap="square" rtlCol="0">
            <a:spAutoFit/>
          </a:bodyPr>
          <a:lstStyle/>
          <a:p>
            <a:pPr>
              <a:defRPr/>
            </a:pPr>
            <a:r>
              <a:rPr lang="en-US" sz="1600" b="1">
                <a:solidFill>
                  <a:prstClr val="black"/>
                </a:solidFill>
                <a:latin typeface="Segoe UI Semibold" panose="020B0702040204020203" pitchFamily="34" charset="0"/>
                <a:cs typeface="Segoe UI Semibold" panose="020B0702040204020203" pitchFamily="34" charset="0"/>
              </a:rPr>
              <a:t>near </a:t>
            </a:r>
            <a:r>
              <a:rPr lang="en-US" sz="6000">
                <a:solidFill>
                  <a:schemeClr val="tx2"/>
                </a:solidFill>
                <a:latin typeface="+mj-lt"/>
                <a:cs typeface="Segoe UI Semibold" panose="020B0702040204020203" pitchFamily="34" charset="0"/>
              </a:rPr>
              <a:t>100%</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uptime with dynamic scalability</a:t>
            </a:r>
          </a:p>
        </p:txBody>
      </p:sp>
      <p:sp>
        <p:nvSpPr>
          <p:cNvPr id="6" name="TextBox 5">
            <a:extLst>
              <a:ext uri="{FF2B5EF4-FFF2-40B4-BE49-F238E27FC236}">
                <a16:creationId xmlns:a16="http://schemas.microsoft.com/office/drawing/2014/main" id="{C1E57E79-E8AA-4A80-9739-29F48251CA0A}"/>
              </a:ext>
            </a:extLst>
          </p:cNvPr>
          <p:cNvSpPr txBox="1"/>
          <p:nvPr/>
        </p:nvSpPr>
        <p:spPr>
          <a:xfrm>
            <a:off x="7263915" y="1039683"/>
            <a:ext cx="4769335" cy="12926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6000">
                <a:solidFill>
                  <a:schemeClr val="tx2"/>
                </a:solidFill>
                <a:latin typeface="+mj-lt"/>
                <a:cs typeface="Segoe UI Semibold" panose="020B0702040204020203" pitchFamily="34" charset="0"/>
              </a:rPr>
              <a:t>30x</a:t>
            </a:r>
            <a:br>
              <a:rPr kumimoji="0" lang="en-US" b="1"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b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faster transactions with in-memory OLTP</a:t>
            </a:r>
            <a:endParaRPr kumimoji="0" lang="en-US" sz="1800" b="1"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endParaRPr>
          </a:p>
        </p:txBody>
      </p:sp>
      <p:grpSp>
        <p:nvGrpSpPr>
          <p:cNvPr id="101" name="Group 100">
            <a:extLst>
              <a:ext uri="{FF2B5EF4-FFF2-40B4-BE49-F238E27FC236}">
                <a16:creationId xmlns:a16="http://schemas.microsoft.com/office/drawing/2014/main" id="{8A8BC103-8549-4D3A-8D3A-F92013E30380}"/>
              </a:ext>
            </a:extLst>
          </p:cNvPr>
          <p:cNvGrpSpPr/>
          <p:nvPr/>
        </p:nvGrpSpPr>
        <p:grpSpPr>
          <a:xfrm>
            <a:off x="5717972" y="4959700"/>
            <a:ext cx="1211823" cy="767454"/>
            <a:chOff x="3195991" y="3530183"/>
            <a:chExt cx="942948" cy="597174"/>
          </a:xfrm>
        </p:grpSpPr>
        <p:sp>
          <p:nvSpPr>
            <p:cNvPr id="102" name="Freeform 100">
              <a:extLst>
                <a:ext uri="{FF2B5EF4-FFF2-40B4-BE49-F238E27FC236}">
                  <a16:creationId xmlns:a16="http://schemas.microsoft.com/office/drawing/2014/main" id="{2191BD41-CD98-4178-B52E-B24B11500455}"/>
                </a:ext>
              </a:extLst>
            </p:cNvPr>
            <p:cNvSpPr>
              <a:spLocks noChangeAspect="1"/>
            </p:cNvSpPr>
            <p:nvPr/>
          </p:nvSpPr>
          <p:spPr bwMode="auto">
            <a:xfrm>
              <a:off x="3195991" y="3530183"/>
              <a:ext cx="942948" cy="5971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kern="0">
                <a:solidFill>
                  <a:srgbClr val="FFFFFF"/>
                </a:solidFill>
                <a:latin typeface="Segoe UI Light"/>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96DC5FE-BB9E-4176-B95C-5B6BD4F623DD}"/>
                </a:ext>
              </a:extLst>
            </p:cNvPr>
            <p:cNvSpPr/>
            <p:nvPr/>
          </p:nvSpPr>
          <p:spPr bwMode="auto">
            <a:xfrm>
              <a:off x="3391558" y="3734374"/>
              <a:ext cx="485710" cy="236656"/>
            </a:xfrm>
            <a:custGeom>
              <a:avLst/>
              <a:gdLst>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59726"/>
                <a:gd name="connsiteX1" fmla="*/ 5172892 w 5172892"/>
                <a:gd name="connsiteY1" fmla="*/ 0 h 2159726"/>
                <a:gd name="connsiteX0" fmla="*/ 0 w 5172892"/>
                <a:gd name="connsiteY0" fmla="*/ 2159726 h 2160144"/>
                <a:gd name="connsiteX1" fmla="*/ 5172892 w 5172892"/>
                <a:gd name="connsiteY1" fmla="*/ 0 h 2160144"/>
                <a:gd name="connsiteX0" fmla="*/ 0 w 5172892"/>
                <a:gd name="connsiteY0" fmla="*/ 2159726 h 2160246"/>
                <a:gd name="connsiteX1" fmla="*/ 5172892 w 5172892"/>
                <a:gd name="connsiteY1" fmla="*/ 0 h 2160246"/>
                <a:gd name="connsiteX0" fmla="*/ 0 w 5172892"/>
                <a:gd name="connsiteY0" fmla="*/ 2159726 h 2187585"/>
                <a:gd name="connsiteX1" fmla="*/ 5172892 w 5172892"/>
                <a:gd name="connsiteY1" fmla="*/ 0 h 2187585"/>
                <a:gd name="connsiteX0" fmla="*/ 0 w 5172892"/>
                <a:gd name="connsiteY0" fmla="*/ 2159726 h 2197661"/>
                <a:gd name="connsiteX1" fmla="*/ 5172892 w 5172892"/>
                <a:gd name="connsiteY1" fmla="*/ 0 h 2197661"/>
              </a:gdLst>
              <a:ahLst/>
              <a:cxnLst>
                <a:cxn ang="0">
                  <a:pos x="connsiteX0" y="connsiteY0"/>
                </a:cxn>
                <a:cxn ang="0">
                  <a:pos x="connsiteX1" y="connsiteY1"/>
                </a:cxn>
              </a:cxnLst>
              <a:rect l="l" t="t" r="r" b="b"/>
              <a:pathLst>
                <a:path w="5172892" h="2197661">
                  <a:moveTo>
                    <a:pt x="0" y="2159726"/>
                  </a:moveTo>
                  <a:cubicBezTo>
                    <a:pt x="2311587" y="2418405"/>
                    <a:pt x="4673314" y="1316585"/>
                    <a:pt x="5172892" y="0"/>
                  </a:cubicBezTo>
                </a:path>
              </a:pathLst>
            </a:custGeom>
            <a:ln w="19050" cap="flat">
              <a:solidFill>
                <a:schemeClr val="accent1"/>
              </a:solidFill>
              <a:prstDash val="solid"/>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latin typeface="Segoe UI"/>
              </a:endParaRPr>
            </a:p>
          </p:txBody>
        </p:sp>
      </p:grpSp>
      <p:grpSp>
        <p:nvGrpSpPr>
          <p:cNvPr id="15" name="Group 14">
            <a:extLst>
              <a:ext uri="{FF2B5EF4-FFF2-40B4-BE49-F238E27FC236}">
                <a16:creationId xmlns:a16="http://schemas.microsoft.com/office/drawing/2014/main" id="{28020078-2214-4D66-92FA-2B0604181379}"/>
              </a:ext>
            </a:extLst>
          </p:cNvPr>
          <p:cNvGrpSpPr/>
          <p:nvPr/>
        </p:nvGrpSpPr>
        <p:grpSpPr>
          <a:xfrm>
            <a:off x="5774482" y="1284630"/>
            <a:ext cx="1040404" cy="780062"/>
            <a:chOff x="5782139" y="2267938"/>
            <a:chExt cx="1498589" cy="1123595"/>
          </a:xfrm>
        </p:grpSpPr>
        <p:sp>
          <p:nvSpPr>
            <p:cNvPr id="3" name="Rectangle 2">
              <a:extLst>
                <a:ext uri="{FF2B5EF4-FFF2-40B4-BE49-F238E27FC236}">
                  <a16:creationId xmlns:a16="http://schemas.microsoft.com/office/drawing/2014/main" id="{AD5EE6B5-7A02-4A4D-A344-062C1E19FA80}"/>
                </a:ext>
              </a:extLst>
            </p:cNvPr>
            <p:cNvSpPr/>
            <p:nvPr/>
          </p:nvSpPr>
          <p:spPr bwMode="auto">
            <a:xfrm>
              <a:off x="5782139" y="2267938"/>
              <a:ext cx="1498589" cy="1123595"/>
            </a:xfrm>
            <a:prstGeom prst="rect">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14" name="Straight Connector 13">
              <a:extLst>
                <a:ext uri="{FF2B5EF4-FFF2-40B4-BE49-F238E27FC236}">
                  <a16:creationId xmlns:a16="http://schemas.microsoft.com/office/drawing/2014/main" id="{CC02A0B7-941A-4F12-87C9-DA356E282B95}"/>
                </a:ext>
              </a:extLst>
            </p:cNvPr>
            <p:cNvCxnSpPr/>
            <p:nvPr/>
          </p:nvCxnSpPr>
          <p:spPr>
            <a:xfrm>
              <a:off x="5943600" y="2372535"/>
              <a:ext cx="0" cy="91440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1DDBD6B-4A83-4CAC-99D9-7AE1D924F5EE}"/>
                </a:ext>
              </a:extLst>
            </p:cNvPr>
            <p:cNvCxnSpPr/>
            <p:nvPr/>
          </p:nvCxnSpPr>
          <p:spPr>
            <a:xfrm>
              <a:off x="6141208" y="2372535"/>
              <a:ext cx="0" cy="91440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E3F1CF-8716-48AA-B7AC-403A1B435A4D}"/>
                </a:ext>
              </a:extLst>
            </p:cNvPr>
            <p:cNvCxnSpPr/>
            <p:nvPr/>
          </p:nvCxnSpPr>
          <p:spPr>
            <a:xfrm>
              <a:off x="6338816" y="2372535"/>
              <a:ext cx="0" cy="91440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2CF1FB5-AE9E-40F6-8CB0-30E54A8123A7}"/>
                </a:ext>
              </a:extLst>
            </p:cNvPr>
            <p:cNvCxnSpPr/>
            <p:nvPr/>
          </p:nvCxnSpPr>
          <p:spPr>
            <a:xfrm>
              <a:off x="6536424" y="2372535"/>
              <a:ext cx="0" cy="91440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4983992-6170-42A1-B47C-99AC2A734617}"/>
                </a:ext>
              </a:extLst>
            </p:cNvPr>
            <p:cNvCxnSpPr/>
            <p:nvPr/>
          </p:nvCxnSpPr>
          <p:spPr>
            <a:xfrm>
              <a:off x="6734032" y="2372535"/>
              <a:ext cx="0" cy="91440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B311D5A-CF27-4D90-B823-6C3F83ABD856}"/>
                </a:ext>
              </a:extLst>
            </p:cNvPr>
            <p:cNvCxnSpPr/>
            <p:nvPr/>
          </p:nvCxnSpPr>
          <p:spPr>
            <a:xfrm>
              <a:off x="6931640" y="2372535"/>
              <a:ext cx="0" cy="91440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0E90568-636D-4AC2-AEDD-B452BA8408C5}"/>
                </a:ext>
              </a:extLst>
            </p:cNvPr>
            <p:cNvCxnSpPr/>
            <p:nvPr/>
          </p:nvCxnSpPr>
          <p:spPr>
            <a:xfrm>
              <a:off x="7129248" y="2372535"/>
              <a:ext cx="0" cy="91440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0" name="Freeform 28">
            <a:extLst>
              <a:ext uri="{FF2B5EF4-FFF2-40B4-BE49-F238E27FC236}">
                <a16:creationId xmlns:a16="http://schemas.microsoft.com/office/drawing/2014/main" id="{CA58ED8A-6DAA-472F-9495-836073D3DD28}"/>
              </a:ext>
            </a:extLst>
          </p:cNvPr>
          <p:cNvSpPr/>
          <p:nvPr/>
        </p:nvSpPr>
        <p:spPr bwMode="auto">
          <a:xfrm>
            <a:off x="6611332" y="1671746"/>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bg1"/>
          </a:solid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42CE4035-7012-4F37-B159-03CA44237A3E}"/>
              </a:ext>
            </a:extLst>
          </p:cNvPr>
          <p:cNvGrpSpPr/>
          <p:nvPr/>
        </p:nvGrpSpPr>
        <p:grpSpPr>
          <a:xfrm>
            <a:off x="5791506" y="3097435"/>
            <a:ext cx="1042416" cy="777240"/>
            <a:chOff x="6269763" y="3561580"/>
            <a:chExt cx="1498589" cy="1123595"/>
          </a:xfrm>
        </p:grpSpPr>
        <p:sp>
          <p:nvSpPr>
            <p:cNvPr id="58" name="Rectangle 57">
              <a:extLst>
                <a:ext uri="{FF2B5EF4-FFF2-40B4-BE49-F238E27FC236}">
                  <a16:creationId xmlns:a16="http://schemas.microsoft.com/office/drawing/2014/main" id="{36E0EA5D-1CCA-44E1-AAEC-104759A03980}"/>
                </a:ext>
              </a:extLst>
            </p:cNvPr>
            <p:cNvSpPr/>
            <p:nvPr/>
          </p:nvSpPr>
          <p:spPr bwMode="auto">
            <a:xfrm>
              <a:off x="6269763" y="3561580"/>
              <a:ext cx="1498589" cy="1123595"/>
            </a:xfrm>
            <a:prstGeom prst="rect">
              <a:avLst/>
            </a:prstGeom>
            <a:noFill/>
            <a:ln w="190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59" name="Straight Connector 58">
              <a:extLst>
                <a:ext uri="{FF2B5EF4-FFF2-40B4-BE49-F238E27FC236}">
                  <a16:creationId xmlns:a16="http://schemas.microsoft.com/office/drawing/2014/main" id="{78FC4233-1FDD-40D8-A695-CF1DD9538312}"/>
                </a:ext>
              </a:extLst>
            </p:cNvPr>
            <p:cNvCxnSpPr>
              <a:cxnSpLocks/>
            </p:cNvCxnSpPr>
            <p:nvPr/>
          </p:nvCxnSpPr>
          <p:spPr>
            <a:xfrm rot="5400000">
              <a:off x="7024143" y="3653495"/>
              <a:ext cx="0" cy="128016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A3E725A-F545-4FE5-A4BA-494E36E33380}"/>
                </a:ext>
              </a:extLst>
            </p:cNvPr>
            <p:cNvCxnSpPr>
              <a:cxnSpLocks/>
            </p:cNvCxnSpPr>
            <p:nvPr/>
          </p:nvCxnSpPr>
          <p:spPr>
            <a:xfrm rot="5400000">
              <a:off x="7024143" y="3187709"/>
              <a:ext cx="0" cy="128016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5340925-C25F-4451-8D0F-457076AB43DE}"/>
                </a:ext>
              </a:extLst>
            </p:cNvPr>
            <p:cNvCxnSpPr>
              <a:cxnSpLocks/>
            </p:cNvCxnSpPr>
            <p:nvPr/>
          </p:nvCxnSpPr>
          <p:spPr>
            <a:xfrm rot="5400000">
              <a:off x="7024143" y="3032447"/>
              <a:ext cx="0" cy="128016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59D3E63-7357-4C3D-BB37-5DEBE3FFBB52}"/>
                </a:ext>
              </a:extLst>
            </p:cNvPr>
            <p:cNvCxnSpPr>
              <a:cxnSpLocks/>
            </p:cNvCxnSpPr>
            <p:nvPr/>
          </p:nvCxnSpPr>
          <p:spPr>
            <a:xfrm rot="5400000">
              <a:off x="7024143" y="3342971"/>
              <a:ext cx="0" cy="128016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692F85-A37C-400C-9E86-8917B237C610}"/>
                </a:ext>
              </a:extLst>
            </p:cNvPr>
            <p:cNvCxnSpPr>
              <a:cxnSpLocks/>
            </p:cNvCxnSpPr>
            <p:nvPr/>
          </p:nvCxnSpPr>
          <p:spPr>
            <a:xfrm rot="5400000">
              <a:off x="7024143" y="3808757"/>
              <a:ext cx="0" cy="128016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15F9B7F-B031-44AE-B0F5-0DCA66502E4D}"/>
                </a:ext>
              </a:extLst>
            </p:cNvPr>
            <p:cNvCxnSpPr>
              <a:cxnSpLocks/>
            </p:cNvCxnSpPr>
            <p:nvPr/>
          </p:nvCxnSpPr>
          <p:spPr>
            <a:xfrm rot="5400000">
              <a:off x="7024143" y="3964021"/>
              <a:ext cx="0" cy="128016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42BB9A-11BB-4A3C-910D-B4EC0FFBD68C}"/>
                </a:ext>
              </a:extLst>
            </p:cNvPr>
            <p:cNvCxnSpPr>
              <a:cxnSpLocks/>
            </p:cNvCxnSpPr>
            <p:nvPr/>
          </p:nvCxnSpPr>
          <p:spPr>
            <a:xfrm rot="5400000">
              <a:off x="7024143" y="3498233"/>
              <a:ext cx="0" cy="128016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Freeform 28">
            <a:extLst>
              <a:ext uri="{FF2B5EF4-FFF2-40B4-BE49-F238E27FC236}">
                <a16:creationId xmlns:a16="http://schemas.microsoft.com/office/drawing/2014/main" id="{E1D89B5B-1950-4227-8116-3FFF411E71E4}"/>
              </a:ext>
            </a:extLst>
          </p:cNvPr>
          <p:cNvSpPr/>
          <p:nvPr/>
        </p:nvSpPr>
        <p:spPr bwMode="auto">
          <a:xfrm>
            <a:off x="6602635" y="3496385"/>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bg1"/>
          </a:solid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F408B56D-DBC2-4A05-89BC-06E443E38DC7}"/>
              </a:ext>
            </a:extLst>
          </p:cNvPr>
          <p:cNvSpPr txBox="1"/>
          <p:nvPr/>
        </p:nvSpPr>
        <p:spPr>
          <a:xfrm>
            <a:off x="7263915" y="2927802"/>
            <a:ext cx="4813785" cy="126188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6000">
                <a:solidFill>
                  <a:schemeClr val="tx2"/>
                </a:solidFill>
                <a:latin typeface="+mj-lt"/>
                <a:cs typeface="Segoe UI Semibold" panose="020B0702040204020203" pitchFamily="34" charset="0"/>
              </a:rPr>
              <a:t>100x</a:t>
            </a:r>
            <a:br>
              <a:rPr kumimoji="0" lang="en-US" sz="6000" b="1"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b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performance gains with in-memory analytics</a:t>
            </a:r>
            <a:endParaRPr kumimoji="0" lang="en-US" sz="1800" b="1" i="0" u="none" strike="noStrike" kern="120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endParaRPr>
          </a:p>
        </p:txBody>
      </p:sp>
      <p:grpSp>
        <p:nvGrpSpPr>
          <p:cNvPr id="50" name="Group 49">
            <a:extLst>
              <a:ext uri="{FF2B5EF4-FFF2-40B4-BE49-F238E27FC236}">
                <a16:creationId xmlns:a16="http://schemas.microsoft.com/office/drawing/2014/main" id="{2359BB88-2BFB-4B2C-B154-FAB1680DA37C}"/>
              </a:ext>
            </a:extLst>
          </p:cNvPr>
          <p:cNvGrpSpPr/>
          <p:nvPr/>
        </p:nvGrpSpPr>
        <p:grpSpPr>
          <a:xfrm>
            <a:off x="6597607" y="5521330"/>
            <a:ext cx="400067" cy="402757"/>
            <a:chOff x="9447961" y="1863364"/>
            <a:chExt cx="1103046" cy="1110464"/>
          </a:xfrm>
        </p:grpSpPr>
        <p:grpSp>
          <p:nvGrpSpPr>
            <p:cNvPr id="74" name="Group 73">
              <a:extLst>
                <a:ext uri="{FF2B5EF4-FFF2-40B4-BE49-F238E27FC236}">
                  <a16:creationId xmlns:a16="http://schemas.microsoft.com/office/drawing/2014/main" id="{18F2DEE4-2008-4988-B8ED-4B4FD92E04C4}"/>
                </a:ext>
              </a:extLst>
            </p:cNvPr>
            <p:cNvGrpSpPr/>
            <p:nvPr/>
          </p:nvGrpSpPr>
          <p:grpSpPr>
            <a:xfrm>
              <a:off x="9447961" y="1863364"/>
              <a:ext cx="1103046" cy="1110464"/>
              <a:chOff x="7527828" y="1603651"/>
              <a:chExt cx="943158" cy="949502"/>
            </a:xfrm>
            <a:solidFill>
              <a:schemeClr val="bg1"/>
            </a:solidFill>
          </p:grpSpPr>
          <p:sp>
            <p:nvSpPr>
              <p:cNvPr id="75" name="Freeform 22">
                <a:extLst>
                  <a:ext uri="{FF2B5EF4-FFF2-40B4-BE49-F238E27FC236}">
                    <a16:creationId xmlns:a16="http://schemas.microsoft.com/office/drawing/2014/main" id="{EA93AF20-510A-41DC-B1A3-A47E0FA23AC8}"/>
                  </a:ext>
                </a:extLst>
              </p:cNvPr>
              <p:cNvSpPr>
                <a:spLocks/>
              </p:cNvSpPr>
              <p:nvPr/>
            </p:nvSpPr>
            <p:spPr bwMode="auto">
              <a:xfrm>
                <a:off x="7994247" y="1860287"/>
                <a:ext cx="166410" cy="318003"/>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grpFill/>
              <a:ln w="1587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p:nvSpPr>
              <p:cNvPr id="76" name="Oval 75">
                <a:extLst>
                  <a:ext uri="{FF2B5EF4-FFF2-40B4-BE49-F238E27FC236}">
                    <a16:creationId xmlns:a16="http://schemas.microsoft.com/office/drawing/2014/main" id="{CD4EEC3F-8B68-4591-98E4-EF161FFA7D22}"/>
                  </a:ext>
                </a:extLst>
              </p:cNvPr>
              <p:cNvSpPr/>
              <p:nvPr/>
            </p:nvSpPr>
            <p:spPr bwMode="auto">
              <a:xfrm>
                <a:off x="7579902" y="1667336"/>
                <a:ext cx="833061" cy="833060"/>
              </a:xfrm>
              <a:prstGeom prst="ellipse">
                <a:avLst/>
              </a:prstGeom>
              <a:grpFill/>
              <a:ln w="1587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err="1">
                  <a:gradFill>
                    <a:gsLst>
                      <a:gs pos="0">
                        <a:schemeClr val="tx1"/>
                      </a:gs>
                      <a:gs pos="100000">
                        <a:schemeClr val="tx1"/>
                      </a:gs>
                    </a:gsLst>
                    <a:lin ang="5400000" scaled="1"/>
                  </a:gradFill>
                </a:endParaRPr>
              </a:p>
            </p:txBody>
          </p:sp>
          <p:sp useBgFill="1">
            <p:nvSpPr>
              <p:cNvPr id="77" name="Rectangle 76">
                <a:extLst>
                  <a:ext uri="{FF2B5EF4-FFF2-40B4-BE49-F238E27FC236}">
                    <a16:creationId xmlns:a16="http://schemas.microsoft.com/office/drawing/2014/main" id="{1CFC9225-C9BE-41E3-974F-D88D4226BBBD}"/>
                  </a:ext>
                </a:extLst>
              </p:cNvPr>
              <p:cNvSpPr/>
              <p:nvPr/>
            </p:nvSpPr>
            <p:spPr bwMode="auto">
              <a:xfrm rot="20637905">
                <a:off x="8350247" y="1930610"/>
                <a:ext cx="115754" cy="99639"/>
              </a:xfrm>
              <a:prstGeom prst="rect">
                <a:avLst/>
              </a:prstGeom>
              <a:grpFill/>
              <a:ln w="15875">
                <a:solidFill>
                  <a:srgbClr val="0078D7"/>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chemeClr val="tx1"/>
                      </a:gs>
                      <a:gs pos="100000">
                        <a:schemeClr val="tx1"/>
                      </a:gs>
                    </a:gsLst>
                    <a:lin ang="5400000" scaled="1"/>
                  </a:gradFill>
                  <a:ea typeface="Segoe UI" pitchFamily="34" charset="0"/>
                  <a:cs typeface="Segoe UI" pitchFamily="34" charset="0"/>
                </a:endParaRPr>
              </a:p>
            </p:txBody>
          </p:sp>
          <p:sp>
            <p:nvSpPr>
              <p:cNvPr id="78" name="Freeform 36">
                <a:extLst>
                  <a:ext uri="{FF2B5EF4-FFF2-40B4-BE49-F238E27FC236}">
                    <a16:creationId xmlns:a16="http://schemas.microsoft.com/office/drawing/2014/main" id="{CCB95D7E-56F5-4FBB-877E-DCDEADF94A5A}"/>
                  </a:ext>
                </a:extLst>
              </p:cNvPr>
              <p:cNvSpPr>
                <a:spLocks/>
              </p:cNvSpPr>
              <p:nvPr/>
            </p:nvSpPr>
            <p:spPr bwMode="auto">
              <a:xfrm rot="12755080">
                <a:off x="8369481" y="2041285"/>
                <a:ext cx="101505" cy="103183"/>
              </a:xfrm>
              <a:custGeom>
                <a:avLst/>
                <a:gdLst>
                  <a:gd name="T0" fmla="*/ 121 w 121"/>
                  <a:gd name="T1" fmla="*/ 0 h 123"/>
                  <a:gd name="T2" fmla="*/ 119 w 121"/>
                  <a:gd name="T3" fmla="*/ 123 h 123"/>
                  <a:gd name="T4" fmla="*/ 0 w 121"/>
                  <a:gd name="T5" fmla="*/ 121 h 123"/>
                </a:gdLst>
                <a:ahLst/>
                <a:cxnLst>
                  <a:cxn ang="0">
                    <a:pos x="T0" y="T1"/>
                  </a:cxn>
                  <a:cxn ang="0">
                    <a:pos x="T2" y="T3"/>
                  </a:cxn>
                  <a:cxn ang="0">
                    <a:pos x="T4" y="T5"/>
                  </a:cxn>
                </a:cxnLst>
                <a:rect l="0" t="0" r="r" b="b"/>
                <a:pathLst>
                  <a:path w="121" h="123">
                    <a:moveTo>
                      <a:pt x="121" y="0"/>
                    </a:moveTo>
                    <a:lnTo>
                      <a:pt x="119" y="123"/>
                    </a:lnTo>
                    <a:lnTo>
                      <a:pt x="0" y="121"/>
                    </a:lnTo>
                  </a:path>
                </a:pathLst>
              </a:custGeom>
              <a:grpFill/>
              <a:ln w="15875" cap="rnd">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79" name="Oval 19">
                <a:extLst>
                  <a:ext uri="{FF2B5EF4-FFF2-40B4-BE49-F238E27FC236}">
                    <a16:creationId xmlns:a16="http://schemas.microsoft.com/office/drawing/2014/main" id="{649820E8-5531-4AF4-BA1C-13FA4704C7FB}"/>
                  </a:ext>
                </a:extLst>
              </p:cNvPr>
              <p:cNvSpPr>
                <a:spLocks noChangeArrowheads="1"/>
              </p:cNvSpPr>
              <p:nvPr/>
            </p:nvSpPr>
            <p:spPr bwMode="auto">
              <a:xfrm>
                <a:off x="7939779" y="1603651"/>
                <a:ext cx="113307" cy="113307"/>
              </a:xfrm>
              <a:prstGeom prst="ellipse">
                <a:avLst/>
              </a:prstGeom>
              <a:grpFill/>
              <a:ln w="1587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80" name="Oval 20">
                <a:extLst>
                  <a:ext uri="{FF2B5EF4-FFF2-40B4-BE49-F238E27FC236}">
                    <a16:creationId xmlns:a16="http://schemas.microsoft.com/office/drawing/2014/main" id="{D4418B64-7937-444B-A89B-B898E09893A8}"/>
                  </a:ext>
                </a:extLst>
              </p:cNvPr>
              <p:cNvSpPr>
                <a:spLocks noChangeArrowheads="1"/>
              </p:cNvSpPr>
              <p:nvPr/>
            </p:nvSpPr>
            <p:spPr bwMode="auto">
              <a:xfrm>
                <a:off x="7527828" y="2015601"/>
                <a:ext cx="113307" cy="113307"/>
              </a:xfrm>
              <a:prstGeom prst="ellipse">
                <a:avLst/>
              </a:prstGeom>
              <a:grpFill/>
              <a:ln w="1587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sp useBgFill="1">
            <p:nvSpPr>
              <p:cNvPr id="81" name="Oval 21">
                <a:extLst>
                  <a:ext uri="{FF2B5EF4-FFF2-40B4-BE49-F238E27FC236}">
                    <a16:creationId xmlns:a16="http://schemas.microsoft.com/office/drawing/2014/main" id="{FE912463-44D6-4E7D-8799-03FD6D454D76}"/>
                  </a:ext>
                </a:extLst>
              </p:cNvPr>
              <p:cNvSpPr>
                <a:spLocks noChangeArrowheads="1"/>
              </p:cNvSpPr>
              <p:nvPr/>
            </p:nvSpPr>
            <p:spPr bwMode="auto">
              <a:xfrm>
                <a:off x="7939778" y="2439845"/>
                <a:ext cx="113308" cy="113308"/>
              </a:xfrm>
              <a:prstGeom prst="ellipse">
                <a:avLst/>
              </a:prstGeom>
              <a:grpFill/>
              <a:ln w="15875" cap="flat">
                <a:solidFill>
                  <a:srgbClr val="0078D7"/>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sp>
          <p:nvSpPr>
            <p:cNvPr id="82" name="Freeform 22">
              <a:extLst>
                <a:ext uri="{FF2B5EF4-FFF2-40B4-BE49-F238E27FC236}">
                  <a16:creationId xmlns:a16="http://schemas.microsoft.com/office/drawing/2014/main" id="{973A21FC-155B-453D-8DE6-251E9D20AAA5}"/>
                </a:ext>
              </a:extLst>
            </p:cNvPr>
            <p:cNvSpPr>
              <a:spLocks/>
            </p:cNvSpPr>
            <p:nvPr/>
          </p:nvSpPr>
          <p:spPr bwMode="auto">
            <a:xfrm>
              <a:off x="9993449" y="2183786"/>
              <a:ext cx="194621" cy="371912"/>
            </a:xfrm>
            <a:custGeom>
              <a:avLst/>
              <a:gdLst>
                <a:gd name="T0" fmla="*/ 0 w 146"/>
                <a:gd name="T1" fmla="*/ 0 h 279"/>
                <a:gd name="T2" fmla="*/ 0 w 146"/>
                <a:gd name="T3" fmla="*/ 196 h 279"/>
                <a:gd name="T4" fmla="*/ 146 w 146"/>
                <a:gd name="T5" fmla="*/ 279 h 279"/>
              </a:gdLst>
              <a:ahLst/>
              <a:cxnLst>
                <a:cxn ang="0">
                  <a:pos x="T0" y="T1"/>
                </a:cxn>
                <a:cxn ang="0">
                  <a:pos x="T2" y="T3"/>
                </a:cxn>
                <a:cxn ang="0">
                  <a:pos x="T4" y="T5"/>
                </a:cxn>
              </a:cxnLst>
              <a:rect l="0" t="0" r="r" b="b"/>
              <a:pathLst>
                <a:path w="146" h="279">
                  <a:moveTo>
                    <a:pt x="0" y="0"/>
                  </a:moveTo>
                  <a:lnTo>
                    <a:pt x="0" y="196"/>
                  </a:lnTo>
                  <a:lnTo>
                    <a:pt x="146" y="279"/>
                  </a:lnTo>
                </a:path>
              </a:pathLst>
            </a:custGeom>
            <a:noFill/>
            <a:ln w="15875" cap="rnd">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000">
                <a:gradFill>
                  <a:gsLst>
                    <a:gs pos="0">
                      <a:schemeClr val="tx1"/>
                    </a:gs>
                    <a:gs pos="100000">
                      <a:schemeClr val="tx1"/>
                    </a:gs>
                  </a:gsLst>
                  <a:lin ang="5400000" scaled="1"/>
                </a:gradFill>
              </a:endParaRPr>
            </a:p>
          </p:txBody>
        </p:sp>
      </p:grpSp>
      <p:grpSp>
        <p:nvGrpSpPr>
          <p:cNvPr id="84" name="Group 83">
            <a:extLst>
              <a:ext uri="{FF2B5EF4-FFF2-40B4-BE49-F238E27FC236}">
                <a16:creationId xmlns:a16="http://schemas.microsoft.com/office/drawing/2014/main" id="{6901E766-8FF2-49ED-A9D8-30CACCC71B69}"/>
              </a:ext>
            </a:extLst>
          </p:cNvPr>
          <p:cNvGrpSpPr/>
          <p:nvPr/>
        </p:nvGrpSpPr>
        <p:grpSpPr>
          <a:xfrm>
            <a:off x="176359" y="6133769"/>
            <a:ext cx="484001" cy="486129"/>
            <a:chOff x="4157799" y="3257006"/>
            <a:chExt cx="1065166" cy="1065166"/>
          </a:xfrm>
        </p:grpSpPr>
        <p:sp>
          <p:nvSpPr>
            <p:cNvPr id="85" name="Freeform: Shape 84">
              <a:extLst>
                <a:ext uri="{FF2B5EF4-FFF2-40B4-BE49-F238E27FC236}">
                  <a16:creationId xmlns:a16="http://schemas.microsoft.com/office/drawing/2014/main" id="{461411A0-0E6A-4659-9B2F-234761EC7DD9}"/>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86" name="Group 85">
              <a:extLst>
                <a:ext uri="{FF2B5EF4-FFF2-40B4-BE49-F238E27FC236}">
                  <a16:creationId xmlns:a16="http://schemas.microsoft.com/office/drawing/2014/main" id="{2486732F-85FC-4600-B8E0-445A134C42F2}"/>
                </a:ext>
              </a:extLst>
            </p:cNvPr>
            <p:cNvGrpSpPr/>
            <p:nvPr/>
          </p:nvGrpSpPr>
          <p:grpSpPr>
            <a:xfrm>
              <a:off x="4190341" y="3461656"/>
              <a:ext cx="836696" cy="828301"/>
              <a:chOff x="3924301" y="3326121"/>
              <a:chExt cx="1242014" cy="1229549"/>
            </a:xfrm>
          </p:grpSpPr>
          <p:sp>
            <p:nvSpPr>
              <p:cNvPr id="87" name="Freeform: Shape 86">
                <a:extLst>
                  <a:ext uri="{FF2B5EF4-FFF2-40B4-BE49-F238E27FC236}">
                    <a16:creationId xmlns:a16="http://schemas.microsoft.com/office/drawing/2014/main" id="{43E35A27-35B7-4DF9-A8CD-68E29F40D579}"/>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cxnSp>
            <p:nvCxnSpPr>
              <p:cNvPr id="88" name="Straight Connector 87">
                <a:extLst>
                  <a:ext uri="{FF2B5EF4-FFF2-40B4-BE49-F238E27FC236}">
                    <a16:creationId xmlns:a16="http://schemas.microsoft.com/office/drawing/2014/main" id="{265ECFB9-3EB1-4EE6-8682-430F90801595}"/>
                  </a:ext>
                </a:extLst>
              </p:cNvPr>
              <p:cNvCxnSpPr>
                <a:cxnSpLocks/>
                <a:endCxn id="87"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4172744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2.xml><?xml version="1.0" encoding="utf-8"?>
<a:theme xmlns:a="http://schemas.openxmlformats.org/drawingml/2006/main" name="Default Theme">
  <a:themeElements>
    <a:clrScheme name="Keystone 2012">
      <a:dk1>
        <a:sysClr val="windowText" lastClr="000000"/>
      </a:dk1>
      <a:lt1>
        <a:sysClr val="window" lastClr="FFFFFF"/>
      </a:lt1>
      <a:dk2>
        <a:srgbClr val="000033"/>
      </a:dk2>
      <a:lt2>
        <a:srgbClr val="CFD8DC"/>
      </a:lt2>
      <a:accent1>
        <a:srgbClr val="94B05A"/>
      </a:accent1>
      <a:accent2>
        <a:srgbClr val="386580"/>
      </a:accent2>
      <a:accent3>
        <a:srgbClr val="E8D78C"/>
      </a:accent3>
      <a:accent4>
        <a:srgbClr val="6C5F36"/>
      </a:accent4>
      <a:accent5>
        <a:srgbClr val="899FA8"/>
      </a:accent5>
      <a:accent6>
        <a:srgbClr val="C0471D"/>
      </a:accent6>
      <a:hlink>
        <a:srgbClr val="562810"/>
      </a:hlink>
      <a:folHlink>
        <a:srgbClr val="5C5951"/>
      </a:folHlink>
    </a:clrScheme>
    <a:fontScheme name="Keystone 2012">
      <a:majorFont>
        <a:latin typeface="Tahoma"/>
        <a:ea typeface=""/>
        <a:cs typeface="Times New Roman"/>
      </a:majorFont>
      <a:minorFont>
        <a:latin typeface="Tahoma"/>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3175">
          <a:solidFill>
            <a:schemeClr val="bg1">
              <a:lumMod val="50000"/>
            </a:schemeClr>
          </a:solidFill>
          <a:headEnd/>
          <a:tailEnd/>
        </a:ln>
      </a:spPr>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defPPr algn="ctr" rtl="0">
          <a:defRPr sz="1200" kern="1200" dirty="0" smtClean="0">
            <a:solidFill>
              <a:srgbClr val="000000"/>
            </a:solidFill>
            <a:ea typeface="Calibri" pitchFamily="34" charset="0"/>
            <a:cs typeface="Calibri" pitchFamily="34" charset="0"/>
          </a:defRPr>
        </a:defPPr>
      </a:lstStyle>
      <a:style>
        <a:lnRef idx="2">
          <a:schemeClr val="dk1"/>
        </a:lnRef>
        <a:fillRef idx="1">
          <a:schemeClr val="lt1"/>
        </a:fillRef>
        <a:effectRef idx="0">
          <a:schemeClr val="dk1"/>
        </a:effectRef>
        <a:fontRef idx="minor">
          <a:schemeClr val="dk1"/>
        </a:fontRef>
      </a:style>
    </a:spDef>
    <a:lnDef>
      <a:spPr>
        <a:ln w="12700">
          <a:solidFill>
            <a:schemeClr val="bg1">
              <a:lumMod val="50000"/>
            </a:schemeClr>
          </a:solidFill>
        </a:ln>
      </a:spPr>
      <a:bodyPr/>
      <a:lstStyle/>
      <a:style>
        <a:lnRef idx="1">
          <a:schemeClr val="accent1"/>
        </a:lnRef>
        <a:fillRef idx="0">
          <a:schemeClr val="accent1"/>
        </a:fillRef>
        <a:effectRef idx="0">
          <a:schemeClr val="accent1"/>
        </a:effectRef>
        <a:fontRef idx="minor">
          <a:schemeClr val="tx1"/>
        </a:fontRef>
      </a:style>
    </a:lnDef>
    <a:txDef>
      <a:spPr/>
      <a:bodyPr vert="horz" wrap="square" lIns="91440" tIns="45720" rIns="91440" bIns="45720" rtlCol="0">
        <a:noAutofit/>
      </a:bodyPr>
      <a:lstStyle>
        <a:defPPr>
          <a:spcBef>
            <a:spcPts val="600"/>
          </a:spcBef>
          <a:defRPr sz="1400" dirty="0" err="1" smtClean="0">
            <a:latin typeface="+mn-lt"/>
            <a:ea typeface="Tahoma" pitchFamily="34" charset="0"/>
          </a:defRPr>
        </a:defPPr>
      </a:lstStyle>
    </a:txDef>
  </a:objectDefaults>
  <a:extraClrSchemeLst>
    <a:extraClrScheme>
      <a:clrScheme name="tr.powerpointtemplate.DNH.jan16.200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r.powerpointtemplate.DNH.jan16.200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r.powerpointtemplate.DNH.jan16.200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r.powerpointtemplate.DNH.jan16.200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r.powerpointtemplate.DNH.jan16.200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r.powerpointtemplate.DNH.jan16.200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r.powerpointtemplate.DNH.jan16.200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tr.powerpointtemplate.DNH.jan16.2007 8">
        <a:dk1>
          <a:srgbClr val="000000"/>
        </a:dk1>
        <a:lt1>
          <a:srgbClr val="FFFFFF"/>
        </a:lt1>
        <a:dk2>
          <a:srgbClr val="000000"/>
        </a:dk2>
        <a:lt2>
          <a:srgbClr val="666666"/>
        </a:lt2>
        <a:accent1>
          <a:srgbClr val="CFD7FF"/>
        </a:accent1>
        <a:accent2>
          <a:srgbClr val="B2B2B2"/>
        </a:accent2>
        <a:accent3>
          <a:srgbClr val="FFFFFF"/>
        </a:accent3>
        <a:accent4>
          <a:srgbClr val="000000"/>
        </a:accent4>
        <a:accent5>
          <a:srgbClr val="E4E8FF"/>
        </a:accent5>
        <a:accent6>
          <a:srgbClr val="A1A1A1"/>
        </a:accent6>
        <a:hlink>
          <a:srgbClr val="CBCBCB"/>
        </a:hlink>
        <a:folHlink>
          <a:srgbClr val="E5E5E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ESMA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182880" tIns="146304" rIns="182880" bIns="146304" numCol="1" rtlCol="0" anchor="t" anchorCtr="0" compatLnSpc="1">
        <a:prstTxWarp prst="textNoShape">
          <a:avLst/>
        </a:prstTxWarp>
      </a:bodyPr>
      <a:lstStyle>
        <a:defPPr defTabSz="932472" fontAlgn="base">
          <a:spcBef>
            <a:spcPct val="0"/>
          </a:spcBef>
          <a:spcAft>
            <a:spcPct val="0"/>
          </a:spcAft>
          <a:defRPr sz="2000" dirty="0">
            <a:gradFill>
              <a:gsLst>
                <a:gs pos="0">
                  <a:schemeClr val="bg1"/>
                </a:gs>
                <a:gs pos="100000">
                  <a:schemeClr val="bg1"/>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defRPr sz="2400" dirty="0" smtClean="0">
            <a:gradFill>
              <a:gsLst>
                <a:gs pos="1250">
                  <a:schemeClr val="tx1"/>
                </a:gs>
                <a:gs pos="99000">
                  <a:schemeClr val="tx1"/>
                </a:gs>
              </a:gsLst>
              <a:lin ang="5400000" scaled="0"/>
            </a:gradFill>
          </a:defRPr>
        </a:defPPr>
      </a:lstStyle>
    </a:txDef>
  </a:objectDefaults>
  <a:extraClrSchemeLst/>
  <a:extLst>
    <a:ext uri="{05A4C25C-085E-4340-85A3-A5531E510DB2}">
      <thm15:themeFamily xmlns:thm15="http://schemas.microsoft.com/office/thememl/2012/main" name="CESMA Theme" id="{33F82E1D-F742-4DAB-BF75-3CBF69D603B2}" vid="{AA448D2A-33EB-42AF-90B5-48F36A43C911}"/>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5.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6.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1_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8.xml><?xml version="1.0" encoding="utf-8"?>
<a:theme xmlns:a="http://schemas.openxmlformats.org/drawingml/2006/main" name="1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This customer deck describes the benefits of migrating SQL Server databases to Azure SQL Database Managed Instance and modernizing in the cloud. Additional topics: Managed Instance, Database Migration Service and Azure Hybrid Benefit for SQL Server.</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bills of materials</TermName>
          <TermId xmlns="http://schemas.microsoft.com/office/infopath/2007/PartnerControls">960d617b-5545-4c89-b5fd-e48098282398</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Eric Hudson</DisplayName>
        <AccountId>18674</AccountId>
        <AccountType/>
      </UserInfo>
    </Owner>
    <PublishDate xmlns="230E9DF3-BE65-4C73-A93B-D1236EBD677E">2018-06-05T07:00:00+00:00</PublishDate>
    <GenericHTML1 xmlns="230e9df3-be65-4c73-a93b-d1236ebd677e" xsi:nil="true"/>
    <k21a64daf20d4502b2796a1c6b8ce6c8 xmlns="230e9df3-be65-4c73-a93b-d1236ebd677e">
      <Terms xmlns="http://schemas.microsoft.com/office/infopath/2007/PartnerControls"/>
    </k21a64daf20d4502b2796a1c6b8ce6c8>
    <Expire_x0020_Review xmlns="230e9df3-be65-4c73-a93b-d1236ebd677e">2018-12-31T08:00:00+00:00</Expire_x0020_Review>
    <l3c3ea61849e4288a8acc49bb5388e8c xmlns="230e9df3-be65-4c73-a93b-d1236ebd677e">
      <Terms xmlns="http://schemas.microsoft.com/office/infopath/2007/PartnerControl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i:0#.f|membership|v-caicha@microsoft.com</DisplayName>
        <AccountId>637</AccountId>
        <AccountType/>
      </UserInfo>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https://microsoft.sharepoint.com/sites/Infopedia_G01KC/Media/Thumbnails/G01KC-1-30540/Modernize%20to%20the%20Cloud%20with%20Azure%20SQL%20Database.png</Url>
      <Description>/sites/Infopedia_G01KC/Media/Thumbnails/G01KC-1-30540/Modernize to the Cloud with Azure SQL Database.png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platforms</TermName>
          <TermId xmlns="http://schemas.microsoft.com/office/infopath/2007/PartnerControls">0a329485-8df0-4be0-92ea-a112a096ccd0</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73</Value>
      <Value>747</Value>
      <Value>29</Value>
      <Value>26</Value>
      <Value>1872</Value>
      <Value>1947</Value>
      <Value>22</Value>
      <Value>21</Value>
      <Value>20</Value>
      <Value>16</Value>
      <Value>828</Value>
      <Value>14</Value>
      <Value>82</Value>
      <Value>81</Value>
      <Value>2152</Value>
      <Value>131</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G01KC-1-30536</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Fiscal Year 2018</TermName>
          <TermId xmlns="http://schemas.microsoft.com/office/infopath/2007/PartnerControls">eaece650-4f74-4ab8-b8d8-86a31d038c4e</TermId>
        </TermInfo>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_dlc_DocId xmlns="230e9df3-be65-4c73-a93b-d1236ebd677e">G01KC-99682991-30540</_dlc_DocId>
    <_dlc_ExpireDateSaved xmlns="http://schemas.microsoft.com/sharepoint/v3" xsi:nil="true"/>
    <_dlc_ExpireDate xmlns="http://schemas.microsoft.com/sharepoint/v3">2018-12-31T08:00:00+00:00</_dlc_ExpireDate>
    <_dlc_DocIdUrl xmlns="230e9df3-be65-4c73-a93b-d1236ebd677e">
      <Url>https://microsoft.sharepoint.com/sites/Infopedia_G01KC/_layouts/15/DocIdRedir.aspx?ID=G01KC-99682991-30540</Url>
      <Description>G01KC-99682991-30540</Description>
    </_dlc_DocIdUrl>
  </documentManagement>
</p:properties>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2" ma:contentTypeDescription="" ma:contentTypeScope="" ma:versionID="7d2cddf6e72cba2d508590007e646f5a">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16ce5f43e95c9efee34d5b70c4f182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CF86A4F5-72E3-47AF-8344-A26FD14C4CE6}">
  <ds:schemaRefs>
    <ds:schemaRef ds:uri="http://schemas.microsoft.com/sharepoint/events"/>
  </ds:schemaRefs>
</ds:datastoreItem>
</file>

<file path=customXml/itemProps2.xml><?xml version="1.0" encoding="utf-8"?>
<ds:datastoreItem xmlns:ds="http://schemas.openxmlformats.org/officeDocument/2006/customXml" ds:itemID="{2A81C2B5-E8A1-4849-A085-335BDA077053}">
  <ds:schemaRefs>
    <ds:schemaRef ds:uri="http://schemas.microsoft.com/office/2006/metadata/properties"/>
    <ds:schemaRef ds:uri="http://schemas.microsoft.com/office/infopath/2007/PartnerControls"/>
    <ds:schemaRef ds:uri="230e9df3-be65-4c73-a93b-d1236ebd677e"/>
    <ds:schemaRef ds:uri="230E9DF3-BE65-4C73-A93B-D1236EBD677E"/>
    <ds:schemaRef ds:uri="http://schemas.microsoft.com/sharepoint/v3"/>
    <ds:schemaRef ds:uri="b3bc04a5-d503-43b1-b98c-a8cf663329d9"/>
  </ds:schemaRefs>
</ds:datastoreItem>
</file>

<file path=customXml/itemProps3.xml><?xml version="1.0" encoding="utf-8"?>
<ds:datastoreItem xmlns:ds="http://schemas.openxmlformats.org/officeDocument/2006/customXml" ds:itemID="{DD54AA5C-605E-4EBC-96A0-FB5CBF0D2053}">
  <ds:schemaRefs>
    <ds:schemaRef ds:uri="office.server.policy"/>
  </ds:schemaRefs>
</ds:datastoreItem>
</file>

<file path=customXml/itemProps4.xml><?xml version="1.0" encoding="utf-8"?>
<ds:datastoreItem xmlns:ds="http://schemas.openxmlformats.org/officeDocument/2006/customXml" ds:itemID="{0068336B-D9CD-4C3F-B14F-1770EA2AAA3F}">
  <ds:schemaRefs>
    <ds:schemaRef ds:uri="http://schemas.microsoft.com/sharepoint/v3/contenttype/forms"/>
  </ds:schemaRefs>
</ds:datastoreItem>
</file>

<file path=customXml/itemProps5.xml><?xml version="1.0" encoding="utf-8"?>
<ds:datastoreItem xmlns:ds="http://schemas.openxmlformats.org/officeDocument/2006/customXml" ds:itemID="{89D9812F-B2D4-459A-A06B-44CD7FAF92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6.xml><?xml version="1.0" encoding="utf-8"?>
<ds:datastoreItem xmlns:ds="http://schemas.openxmlformats.org/officeDocument/2006/customXml" ds:itemID="{B021F6C3-534C-4F15-A415-794F7AFBA3FA}">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0</TotalTime>
  <Words>7450</Words>
  <Application>Microsoft Office PowerPoint</Application>
  <PresentationFormat>Widescreen</PresentationFormat>
  <Paragraphs>660</Paragraphs>
  <Slides>33</Slides>
  <Notes>33</Notes>
  <HiddenSlides>0</HiddenSlides>
  <MMClips>0</MMClips>
  <ScaleCrop>false</ScaleCrop>
  <HeadingPairs>
    <vt:vector size="8" baseType="variant">
      <vt:variant>
        <vt:lpstr>Fonts Used</vt:lpstr>
      </vt:variant>
      <vt:variant>
        <vt:i4>16</vt:i4>
      </vt:variant>
      <vt:variant>
        <vt:lpstr>Theme</vt:lpstr>
      </vt:variant>
      <vt:variant>
        <vt:i4>8</vt:i4>
      </vt:variant>
      <vt:variant>
        <vt:lpstr>Embedded OLE Servers</vt:lpstr>
      </vt:variant>
      <vt:variant>
        <vt:i4>1</vt:i4>
      </vt:variant>
      <vt:variant>
        <vt:lpstr>Slide Titles</vt:lpstr>
      </vt:variant>
      <vt:variant>
        <vt:i4>33</vt:i4>
      </vt:variant>
    </vt:vector>
  </HeadingPairs>
  <TitlesOfParts>
    <vt:vector size="58" baseType="lpstr">
      <vt:lpstr>MS PGothic</vt:lpstr>
      <vt:lpstr>Arial</vt:lpstr>
      <vt:lpstr>Calibri</vt:lpstr>
      <vt:lpstr>Consolas</vt:lpstr>
      <vt:lpstr>Courier New</vt:lpstr>
      <vt:lpstr>Segoe Pro SemiLight</vt:lpstr>
      <vt:lpstr>Segoe UI</vt:lpstr>
      <vt:lpstr>Segoe UI Bold</vt:lpstr>
      <vt:lpstr>Segoe UI Light</vt:lpstr>
      <vt:lpstr>Segoe UI Semibold</vt:lpstr>
      <vt:lpstr>Segoe UI Semilight</vt:lpstr>
      <vt:lpstr>Tahoma</vt:lpstr>
      <vt:lpstr>Times New Roman</vt:lpstr>
      <vt:lpstr>Verdana</vt:lpstr>
      <vt:lpstr>Wingdings</vt:lpstr>
      <vt:lpstr>Wingdings 3</vt:lpstr>
      <vt:lpstr>5-30664_S4_Q1_FY16_Light_Template</vt:lpstr>
      <vt:lpstr>Default Theme</vt:lpstr>
      <vt:lpstr>CESMA Theme</vt:lpstr>
      <vt:lpstr>5-50113_Microsoft_Ready_Light_Template</vt:lpstr>
      <vt:lpstr>5-50109_Microsoft_Dark_Template</vt:lpstr>
      <vt:lpstr>5-50109_Microsoft_Light_Template</vt:lpstr>
      <vt:lpstr>1_5-30664_S4_Q1_FY16_Light_Template</vt:lpstr>
      <vt:lpstr>1_USETHIS_1_6-50001_WPC 2016 Keynote Template</vt:lpstr>
      <vt:lpstr>think-cell Slide</vt:lpstr>
      <vt:lpstr>Modernize in the Cloud with Azure SQL Database Managed Instance</vt:lpstr>
      <vt:lpstr>Technology is shaping how businesses innovate and grow</vt:lpstr>
      <vt:lpstr>Getting ahead means getting to the cloud</vt:lpstr>
      <vt:lpstr>IT optimization is key to digital transformation</vt:lpstr>
      <vt:lpstr>Azure SQL Database</vt:lpstr>
      <vt:lpstr>Azure SQL Database Momentum</vt:lpstr>
      <vt:lpstr>Introducing Azure SQL Database Managed Instance</vt:lpstr>
      <vt:lpstr>Built-in intelligence to protect and optimize</vt:lpstr>
      <vt:lpstr>Breakthrough productivity and performance</vt:lpstr>
      <vt:lpstr>Save time with familiar SQL Server tools and resources</vt:lpstr>
      <vt:lpstr>Dedicated resources through customer isolation</vt:lpstr>
      <vt:lpstr>Lift your sql server integration services (SSIS) packages to azure</vt:lpstr>
      <vt:lpstr>Accelerating your journey to the cloud</vt:lpstr>
      <vt:lpstr>Database Migration Guide </vt:lpstr>
      <vt:lpstr>Competitive total cost of ownership</vt:lpstr>
      <vt:lpstr>dtus simplify certain elements for customers but can make on-premises transitions difficult</vt:lpstr>
      <vt:lpstr>Right-size your workloads for the cloud</vt:lpstr>
      <vt:lpstr>Committed to customer choice</vt:lpstr>
      <vt:lpstr>Azure is the most economical destination for SQL Workloads*</vt:lpstr>
      <vt:lpstr>Choose from two hardware generations</vt:lpstr>
      <vt:lpstr>Selecting the right purchasing option</vt:lpstr>
      <vt:lpstr>Exclusive to Azure: Get more for your virtualized workloads</vt:lpstr>
      <vt:lpstr>PowerPoint Presentation</vt:lpstr>
      <vt:lpstr>PowerPoint Presentation</vt:lpstr>
      <vt:lpstr>PowerPoint Presentation</vt:lpstr>
      <vt:lpstr>Azure sql database managed instance preview</vt:lpstr>
      <vt:lpstr>Learn more</vt:lpstr>
      <vt:lpstr>PowerPoint Presentation</vt:lpstr>
      <vt:lpstr>Get the best of  data in the cloud with  Azure SQL Database </vt:lpstr>
      <vt:lpstr>Appendix</vt:lpstr>
      <vt:lpstr>Applying Azure hybrid benefit</vt:lpstr>
      <vt:lpstr>What is virtualization?</vt:lpstr>
      <vt:lpstr>High-Virtualization benefit for AHB for SQL Server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modified xsi:type="dcterms:W3CDTF">2018-06-05T21:27:31Z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74e257c-5848-4582-9a6f-34a182080e71_Enabled">
    <vt:lpwstr>True</vt:lpwstr>
  </property>
  <property fmtid="{D5CDD505-2E9C-101B-9397-08002B2CF9AE}" pid="3" name="MSIP_Label_074e257c-5848-4582-9a6f-34a182080e71_SiteId">
    <vt:lpwstr>72f988bf-86f1-41af-91ab-2d7cd011db47</vt:lpwstr>
  </property>
  <property fmtid="{D5CDD505-2E9C-101B-9397-08002B2CF9AE}" pid="4" name="MSIP_Label_074e257c-5848-4582-9a6f-34a182080e71_Owner">
    <vt:lpwstr>erhud@microsoft.com</vt:lpwstr>
  </property>
  <property fmtid="{D5CDD505-2E9C-101B-9397-08002B2CF9AE}" pid="5" name="MSIP_Label_074e257c-5848-4582-9a6f-34a182080e71_SetDate">
    <vt:lpwstr>2018-03-05T22:29:02.4258160Z</vt:lpwstr>
  </property>
  <property fmtid="{D5CDD505-2E9C-101B-9397-08002B2CF9AE}" pid="6" name="MSIP_Label_074e257c-5848-4582-9a6f-34a182080e71_Name">
    <vt:lpwstr>Confidential</vt:lpwstr>
  </property>
  <property fmtid="{D5CDD505-2E9C-101B-9397-08002B2CF9AE}" pid="7" name="MSIP_Label_074e257c-5848-4582-9a6f-34a182080e71_Application">
    <vt:lpwstr>Microsoft Azure Information Protection</vt:lpwstr>
  </property>
  <property fmtid="{D5CDD505-2E9C-101B-9397-08002B2CF9AE}" pid="8" name="MSIP_Label_074e257c-5848-4582-9a6f-34a182080e71_Extended_MSFT_Method">
    <vt:lpwstr>Manual</vt:lpwstr>
  </property>
  <property fmtid="{D5CDD505-2E9C-101B-9397-08002B2CF9AE}" pid="9" name="MSIP_Label_d9f23ae3-a239-45ea-bf23-f515f824c57b_Enabled">
    <vt:lpwstr>True</vt:lpwstr>
  </property>
  <property fmtid="{D5CDD505-2E9C-101B-9397-08002B2CF9AE}" pid="10" name="MSIP_Label_d9f23ae3-a239-45ea-bf23-f515f824c57b_SiteId">
    <vt:lpwstr>72f988bf-86f1-41af-91ab-2d7cd011db47</vt:lpwstr>
  </property>
  <property fmtid="{D5CDD505-2E9C-101B-9397-08002B2CF9AE}" pid="11" name="MSIP_Label_d9f23ae3-a239-45ea-bf23-f515f824c57b_Owner">
    <vt:lpwstr>erhud@microsoft.com</vt:lpwstr>
  </property>
  <property fmtid="{D5CDD505-2E9C-101B-9397-08002B2CF9AE}" pid="12" name="MSIP_Label_d9f23ae3-a239-45ea-bf23-f515f824c57b_SetDate">
    <vt:lpwstr>2018-03-05T22:29:02.4258160Z</vt:lpwstr>
  </property>
  <property fmtid="{D5CDD505-2E9C-101B-9397-08002B2CF9AE}" pid="13" name="MSIP_Label_d9f23ae3-a239-45ea-bf23-f515f824c57b_Name">
    <vt:lpwstr>Microsoft FTE</vt:lpwstr>
  </property>
  <property fmtid="{D5CDD505-2E9C-101B-9397-08002B2CF9AE}" pid="14" name="MSIP_Label_d9f23ae3-a239-45ea-bf23-f515f824c57b_Application">
    <vt:lpwstr>Microsoft Azure Information Protection</vt:lpwstr>
  </property>
  <property fmtid="{D5CDD505-2E9C-101B-9397-08002B2CF9AE}" pid="15" name="MSIP_Label_d9f23ae3-a239-45ea-bf23-f515f824c57b_Parent">
    <vt:lpwstr>074e257c-5848-4582-9a6f-34a182080e71</vt:lpwstr>
  </property>
  <property fmtid="{D5CDD505-2E9C-101B-9397-08002B2CF9AE}" pid="16" name="MSIP_Label_d9f23ae3-a239-45ea-bf23-f515f824c57b_Extended_MSFT_Method">
    <vt:lpwstr>Manual</vt:lpwstr>
  </property>
  <property fmtid="{D5CDD505-2E9C-101B-9397-08002B2CF9AE}" pid="17" name="Sensitivity">
    <vt:lpwstr>Confidential Microsoft FTE</vt:lpwstr>
  </property>
  <property fmtid="{D5CDD505-2E9C-101B-9397-08002B2CF9AE}" pid="18" name="NewsType">
    <vt:lpwstr/>
  </property>
  <property fmtid="{D5CDD505-2E9C-101B-9397-08002B2CF9AE}" pid="19" name="TaxKeyword">
    <vt:lpwstr/>
  </property>
  <property fmtid="{D5CDD505-2E9C-101B-9397-08002B2CF9AE}" pid="20" name="MSIP_Label_f42aa342-8706-4288-bd11-ebb85995028c_Application">
    <vt:lpwstr>Microsoft Azure Information Protection</vt:lpwstr>
  </property>
  <property fmtid="{D5CDD505-2E9C-101B-9397-08002B2CF9AE}" pid="21" name="_dlc_policyId">
    <vt:lpwstr>0x0101000E4CB7077FEE4FF7AE86D4A500EEC780030016C849C62B10EB41ACA8C7EEDEF40BB20099ECF64382448D48A56095091C66B1A9|-661092312</vt:lpwstr>
  </property>
  <property fmtid="{D5CDD505-2E9C-101B-9397-08002B2CF9AE}" pid="22" name="LastSharedByUser">
    <vt:lpwstr>misha@microsoft.com</vt:lpwstr>
  </property>
  <property fmtid="{D5CDD505-2E9C-101B-9397-08002B2CF9AE}" pid="23" name="Region">
    <vt:lpwstr/>
  </property>
  <property fmtid="{D5CDD505-2E9C-101B-9397-08002B2CF9AE}" pid="24" name="Confidentiality">
    <vt:lpwstr>14;#customer ready|8986c41d-21c5-4f8f-8a12-ea4625b46858</vt:lpwstr>
  </property>
  <property fmtid="{D5CDD505-2E9C-101B-9397-08002B2CF9AE}" pid="25" name="ItemType">
    <vt:lpwstr>16;#customer presentations|18e9ae94-e321-4eea-82d2-ad5b2f470f3c;#81;#bills of materials|960d617b-5545-4c89-b5fd-e48098282398</vt:lpwstr>
  </property>
  <property fmtid="{D5CDD505-2E9C-101B-9397-08002B2CF9AE}" pid="26" name="MSIP_Label_f42aa342-8706-4288-bd11-ebb85995028c_Enabled">
    <vt:lpwstr>True</vt:lpwstr>
  </property>
  <property fmtid="{D5CDD505-2E9C-101B-9397-08002B2CF9AE}" pid="27" name="ContentTypeId">
    <vt:lpwstr>0x0101000E4CB7077FEE4FF7AE86D4A500EEC780030016C849C62B10EB41ACA8C7EEDEF40BB20099ECF64382448D48A56095091C66B1A9</vt:lpwstr>
  </property>
  <property fmtid="{D5CDD505-2E9C-101B-9397-08002B2CF9AE}" pid="28" name="MSProducts">
    <vt:lpwstr/>
  </property>
  <property fmtid="{D5CDD505-2E9C-101B-9397-08002B2CF9AE}" pid="29" name="Industries">
    <vt:lpwstr/>
  </property>
  <property fmtid="{D5CDD505-2E9C-101B-9397-08002B2CF9AE}" pid="30" name="Competitors">
    <vt:lpwstr/>
  </property>
  <property fmtid="{D5CDD505-2E9C-101B-9397-08002B2CF9AE}" pid="31" name="SMSGDomain">
    <vt:lpwstr>22;#Server and Tools Business|6783548d-8609-4f97-be4a-4ca2616905a6;#82;#SQL Server Domain|0c0f1824-39dc-4b26-8c74-eff4364b812b;#21;#Cloud and Enterprise|adc2fe87-c79a-4ded-a449-3f86b954069d;#20;#Microsoft Azure Domain|d600a391-d529-4311-892b-2c05c1ab2538</vt:lpwstr>
  </property>
  <property fmtid="{D5CDD505-2E9C-101B-9397-08002B2CF9AE}" pid="32" name="ExperienceContentType">
    <vt:lpwstr/>
  </property>
  <property fmtid="{D5CDD505-2E9C-101B-9397-08002B2CF9AE}" pid="33" name="BusinessArchitecture">
    <vt:lpwstr>828;#data platforms|0a329485-8df0-4be0-92ea-a112a096ccd0</vt:lpwstr>
  </property>
  <property fmtid="{D5CDD505-2E9C-101B-9397-08002B2CF9AE}" pid="34" name="MSIP_Label_f42aa342-8706-4288-bd11-ebb85995028c_SetDate">
    <vt:lpwstr>2017-08-30T13:52:22.9146616-07:00</vt:lpwstr>
  </property>
  <property fmtid="{D5CDD505-2E9C-101B-9397-08002B2CF9AE}" pid="35" name="LastSharedByTime">
    <vt:filetime>2018-04-24T21:46:48Z</vt:filetime>
  </property>
  <property fmtid="{D5CDD505-2E9C-101B-9397-08002B2CF9AE}" pid="36" name="Products">
    <vt:lpwstr>73;#Microsoft SQL Server|261ba873-f3ab-420e-96d6-e3004596a551;#26;#Azure|669a3112-5edf-444b-a003-630063601f07</vt:lpwstr>
  </property>
  <property fmtid="{D5CDD505-2E9C-101B-9397-08002B2CF9AE}" pid="37" name="MSIP_Label_f42aa342-8706-4288-bd11-ebb85995028c_Name">
    <vt:lpwstr>General</vt:lpwstr>
  </property>
  <property fmtid="{D5CDD505-2E9C-101B-9397-08002B2CF9AE}" pid="38" name="MSIP_Label_f42aa342-8706-4288-bd11-ebb85995028c_SiteId">
    <vt:lpwstr>72f988bf-86f1-41af-91ab-2d7cd011db47</vt:lpwstr>
  </property>
  <property fmtid="{D5CDD505-2E9C-101B-9397-08002B2CF9AE}" pid="39" name="l6f004f21209409da86a713c0f24627d">
    <vt:lpwstr/>
  </property>
  <property fmtid="{D5CDD505-2E9C-101B-9397-08002B2CF9AE}" pid="40" name="MSIP_Label_f42aa342-8706-4288-bd11-ebb85995028c_Extended_MSFT_Method">
    <vt:lpwstr>Automatic</vt:lpwstr>
  </property>
  <property fmtid="{D5CDD505-2E9C-101B-9397-08002B2CF9AE}" pid="41" name="MSProductsTaxHTField0">
    <vt:lpwstr/>
  </property>
  <property fmtid="{D5CDD505-2E9C-101B-9397-08002B2CF9AE}" pid="42" name="e8080b0481964c759b2c36ae49591b31">
    <vt:lpwstr/>
  </property>
  <property fmtid="{D5CDD505-2E9C-101B-9397-08002B2CF9AE}" pid="43" name="_docset_NoMedatataSyncRequired">
    <vt:lpwstr>False</vt:lpwstr>
  </property>
  <property fmtid="{D5CDD505-2E9C-101B-9397-08002B2CF9AE}" pid="44" name="MSIP_Label_f42aa342-8706-4288-bd11-ebb85995028c_Owner">
    <vt:lpwstr>erhud@microsoft.com</vt:lpwstr>
  </property>
  <property fmtid="{D5CDD505-2E9C-101B-9397-08002B2CF9AE}" pid="45" name="TechnicalLevel">
    <vt:lpwstr>747;#200|855c9113-a119-44e7-b3de-bccffe25ed46</vt:lpwstr>
  </property>
  <property fmtid="{D5CDD505-2E9C-101B-9397-08002B2CF9AE}" pid="46" name="Audiences">
    <vt:lpwstr/>
  </property>
  <property fmtid="{D5CDD505-2E9C-101B-9397-08002B2CF9AE}" pid="47" name="ldac8aee9d1f469e8cd8c3f8d6a615f2">
    <vt:lpwstr/>
  </property>
  <property fmtid="{D5CDD505-2E9C-101B-9397-08002B2CF9AE}" pid="48" name="EmployeeRole">
    <vt:lpwstr/>
  </property>
  <property fmtid="{D5CDD505-2E9C-101B-9397-08002B2CF9AE}" pid="49" name="MSIP_Label_f42aa342-8706-4288-bd11-ebb85995028c_Ref">
    <vt:lpwstr>https://api.informationprotection.azure.com/api/72f988bf-86f1-41af-91ab-2d7cd011db47</vt:lpwstr>
  </property>
  <property fmtid="{D5CDD505-2E9C-101B-9397-08002B2CF9AE}" pid="50" name="NewsTopic">
    <vt:lpwstr/>
  </property>
  <property fmtid="{D5CDD505-2E9C-101B-9397-08002B2CF9AE}" pid="51" name="SharedWithUsers">
    <vt:lpwstr>138232;#Michas Sadzak (Wadeware LLC);#10086;#Dan Jeffre</vt:lpwstr>
  </property>
  <property fmtid="{D5CDD505-2E9C-101B-9397-08002B2CF9AE}" pid="52" name="Roles">
    <vt:lpwstr/>
  </property>
  <property fmtid="{D5CDD505-2E9C-101B-9397-08002B2CF9AE}" pid="53"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4" name="NewsSource">
    <vt:lpwstr/>
  </property>
  <property fmtid="{D5CDD505-2E9C-101B-9397-08002B2CF9AE}" pid="55" name="SMSGTags">
    <vt:lpwstr/>
  </property>
  <property fmtid="{D5CDD505-2E9C-101B-9397-08002B2CF9AE}" pid="56" name="_dlc_DocIdItemGuid">
    <vt:lpwstr>023c32e1-dc42-431d-a1c4-fb7bf7fbd15f</vt:lpwstr>
  </property>
  <property fmtid="{D5CDD505-2E9C-101B-9397-08002B2CF9AE}" pid="57" name="MSPhysicalGeography">
    <vt:lpwstr/>
  </property>
  <property fmtid="{D5CDD505-2E9C-101B-9397-08002B2CF9AE}" pid="58" name="j3562c58ee414e028925bc902cfc01a1">
    <vt:lpwstr/>
  </property>
  <property fmtid="{D5CDD505-2E9C-101B-9397-08002B2CF9AE}" pid="59" name="EnterpriseDomainTags">
    <vt:lpwstr/>
  </property>
  <property fmtid="{D5CDD505-2E9C-101B-9397-08002B2CF9AE}" pid="60" name="la4444b61d19467597d63190b69ac227">
    <vt:lpwstr/>
  </property>
  <property fmtid="{D5CDD505-2E9C-101B-9397-08002B2CF9AE}" pid="61" name="ActivitiesAndPrograms">
    <vt:lpwstr>1947;#Priority Solution Areas|c23d8183-ce20-44cd-b13b-640d45c2d6c2;#1872;#Cloud Application Development|3a7aceec-a821-419b-a538-072d1024ae27</vt:lpwstr>
  </property>
  <property fmtid="{D5CDD505-2E9C-101B-9397-08002B2CF9AE}" pid="62" name="Segments">
    <vt:lpwstr/>
  </property>
  <property fmtid="{D5CDD505-2E9C-101B-9397-08002B2CF9AE}" pid="63" name="Partners">
    <vt:lpwstr/>
  </property>
  <property fmtid="{D5CDD505-2E9C-101B-9397-08002B2CF9AE}" pid="64" name="Topics">
    <vt:lpwstr>29;#features|94b87768-f145-4764-adbd-fec700e47348;#2152;#Fiscal Year 2018|eaece650-4f74-4ab8-b8d8-86a31d038c4e;#131;#products|2b247c5b-99da-46bc-8667-e75c62241e78</vt:lpwstr>
  </property>
  <property fmtid="{D5CDD505-2E9C-101B-9397-08002B2CF9AE}" pid="65" name="Groups">
    <vt:lpwstr/>
  </property>
  <property fmtid="{D5CDD505-2E9C-101B-9397-08002B2CF9AE}" pid="66" name="Languages">
    <vt:lpwstr/>
  </property>
  <property fmtid="{D5CDD505-2E9C-101B-9397-08002B2CF9AE}" pid="67" name="of67e5d4b76f4a9db8769983fda9cec0">
    <vt:lpwstr/>
  </property>
</Properties>
</file>